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61" r:id="rId2"/>
    <p:sldId id="305" r:id="rId3"/>
    <p:sldId id="279" r:id="rId4"/>
    <p:sldId id="259" r:id="rId5"/>
    <p:sldId id="262" r:id="rId6"/>
    <p:sldId id="302" r:id="rId7"/>
    <p:sldId id="280" r:id="rId8"/>
    <p:sldId id="282" r:id="rId9"/>
    <p:sldId id="266" r:id="rId10"/>
    <p:sldId id="303" r:id="rId11"/>
    <p:sldId id="267" r:id="rId12"/>
    <p:sldId id="268" r:id="rId13"/>
    <p:sldId id="304" r:id="rId14"/>
    <p:sldId id="269" r:id="rId15"/>
    <p:sldId id="271" r:id="rId16"/>
    <p:sldId id="270"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9" r:id="rId32"/>
    <p:sldId id="272" r:id="rId33"/>
    <p:sldId id="273" r:id="rId34"/>
    <p:sldId id="278" r:id="rId35"/>
    <p:sldId id="275" r:id="rId36"/>
    <p:sldId id="300" r:id="rId37"/>
    <p:sldId id="263" r:id="rId38"/>
    <p:sldId id="264"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7008" autoAdjust="0"/>
  </p:normalViewPr>
  <p:slideViewPr>
    <p:cSldViewPr>
      <p:cViewPr varScale="1">
        <p:scale>
          <a:sx n="109" d="100"/>
          <a:sy n="109" d="100"/>
        </p:scale>
        <p:origin x="208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BBFCE-5A40-49DE-8B77-7F5F20040DDA}" type="datetimeFigureOut">
              <a:rPr lang="en-US" smtClean="0"/>
              <a:pPr/>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C8D75-5646-417E-88B0-A6F7DA11CB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early days of networking the network operating system or NOS was an add-on</a:t>
            </a:r>
            <a:r>
              <a:rPr lang="en-US" baseline="0" dirty="0"/>
              <a:t> component to existing computer operating systems. Most of the early network operating system were proprietary which limited their ability to communicate with computers that were using network operating systems from other manufacturers. These days network operating systems are much more open and support the idea of universal clients which can communicate with other clients and servers regardless of the NOS they are using.</a:t>
            </a:r>
          </a:p>
          <a:p>
            <a:endParaRPr lang="en-US" baseline="0" dirty="0"/>
          </a:p>
          <a:p>
            <a:r>
              <a:rPr lang="en-US" baseline="0" dirty="0"/>
              <a:t>Network operating systems, generally are organized into two categories: peer-to-peer and client/server.</a:t>
            </a:r>
            <a:endParaRPr lang="en-US" dirty="0"/>
          </a:p>
        </p:txBody>
      </p:sp>
      <p:sp>
        <p:nvSpPr>
          <p:cNvPr id="4" name="Slide Number Placeholder 3"/>
          <p:cNvSpPr>
            <a:spLocks noGrp="1"/>
          </p:cNvSpPr>
          <p:nvPr>
            <p:ph type="sldNum" sz="quarter" idx="10"/>
          </p:nvPr>
        </p:nvSpPr>
        <p:spPr/>
        <p:txBody>
          <a:bodyPr/>
          <a:lstStyle/>
          <a:p>
            <a:fld id="{A54C8D75-5646-417E-88B0-A6F7DA11CB2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Peer-to-peer networks are networks of computers that</a:t>
            </a:r>
            <a:r>
              <a:rPr lang="en-US" baseline="0" dirty="0"/>
              <a:t> don’t usually include a dedicated server. Instead each computer is usually running some sort of desktop operating system which is designed to share file and printer resources with each other. Even though in corporate networks now primarily use a client/server enterprise model of networking, the computer operating systems, whether they are running Microsoft Windows, a Macintosh OS, Linux, or even Unix, those operating systems are capable of both requesting services from the network as well as providing services to the network. In a peer-to-peer configuration the </a:t>
            </a:r>
            <a:r>
              <a:rPr lang="en-US" baseline="0" dirty="0" err="1"/>
              <a:t>NOSes</a:t>
            </a:r>
            <a:r>
              <a:rPr lang="en-US" baseline="0" dirty="0"/>
              <a:t> are configured to do both in a client/server environment they are configured strictly as a client which only makes requests that are responded to by dedicated servers usually housed in specialized server rooms.</a:t>
            </a:r>
          </a:p>
          <a:p>
            <a:endParaRPr lang="en-US" baseline="0" dirty="0"/>
          </a:p>
          <a:p>
            <a:r>
              <a:rPr lang="en-US" baseline="0" dirty="0"/>
              <a:t>Peer-to-peer networks are designed as low-cost, workgroup solutions. When they do provide services it is usually only file sharing or print sharing services.</a:t>
            </a:r>
          </a:p>
          <a:p>
            <a:endParaRPr lang="en-US" baseline="0" dirty="0"/>
          </a:p>
          <a:p>
            <a:r>
              <a:rPr lang="en-US" baseline="0" dirty="0"/>
              <a:t>One of the major drawbacks to peer-to-peer or workgroup networks is their lack of ability to provided centralized authentication and authorization, which will be discussed in greater detail in chapter 12. Peer-to-peer networks also don’t scale well, that is to say that as more computers are added to the network, network service performance decreases. This is due to the fact that client operating systems are optimized to run desktop applications, whereas server </a:t>
            </a:r>
            <a:r>
              <a:rPr lang="en-US" baseline="0" dirty="0" err="1"/>
              <a:t>Oses</a:t>
            </a:r>
            <a:r>
              <a:rPr lang="en-US" baseline="0" dirty="0"/>
              <a:t> are optimized to provide network services.</a:t>
            </a:r>
            <a:endParaRPr lang="en-US" dirty="0"/>
          </a:p>
        </p:txBody>
      </p:sp>
      <p:sp>
        <p:nvSpPr>
          <p:cNvPr id="4" name="Slide Number Placeholder 3"/>
          <p:cNvSpPr>
            <a:spLocks noGrp="1"/>
          </p:cNvSpPr>
          <p:nvPr>
            <p:ph type="sldNum" sz="quarter" idx="10"/>
          </p:nvPr>
        </p:nvSpPr>
        <p:spPr/>
        <p:txBody>
          <a:bodyPr/>
          <a:lstStyle/>
          <a:p>
            <a:fld id="{A54C8D75-5646-417E-88B0-A6F7DA11CB2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4C8D75-5646-417E-88B0-A6F7DA11CB2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cs typeface="Times New Roman" pitchFamily="18" charset="0"/>
              </a:rPr>
              <a:t>Because the client and server platforms have been de-coupled</a:t>
            </a:r>
            <a:r>
              <a:rPr lang="en-US" sz="1200" b="0" dirty="0">
                <a:latin typeface="Arial" charset="0"/>
                <a:cs typeface="Times New Roman" pitchFamily="18" charset="0"/>
              </a:rPr>
              <a:t>, server network operating systems </a:t>
            </a:r>
            <a:r>
              <a:rPr lang="en-US" sz="1200" dirty="0">
                <a:latin typeface="Arial" charset="0"/>
                <a:cs typeface="Times New Roman" pitchFamily="18" charset="0"/>
              </a:rPr>
              <a:t>can be selected based on their performance characteristics for a given function,</a:t>
            </a:r>
            <a:r>
              <a:rPr lang="en-US" sz="1200" baseline="0" dirty="0">
                <a:latin typeface="Arial" charset="0"/>
                <a:cs typeface="Times New Roman" pitchFamily="18" charset="0"/>
              </a:rPr>
              <a:t> i.e. Web server, Mail server, FTP server, Database server, Directory Services server, etc.</a:t>
            </a:r>
            <a:endParaRPr lang="en-US" sz="1200" dirty="0">
              <a:latin typeface="Arial"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54C8D75-5646-417E-88B0-A6F7DA11CB2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230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23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4BCCCE79-6515-46F9-BCD1-39BEA6C08E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C598676-C675-4413-9CE9-216FFE1B2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0E90FDD-E17F-4586-80D2-7401BC995D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1E6BA1E-B8E6-4BD8-A3E4-5571BCBD84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B17C29B-9433-4564-B7CA-EDA833751B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E4263EC-D578-46D4-91F2-2B7611A199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ECEFAE2-E97B-413F-AFC7-D707617A6E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25DE8E2-DAA1-4FE3-914A-FC128CEFA1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F741560-332D-4B69-8E0C-E2B54F6A89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08D7FD9-1A2B-4C22-8281-7147FB3A67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6BCAAA1-DA9E-4807-8339-AACA6293B3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1126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126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1126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127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1127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1127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1127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1127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C1C8AA27-6D9E-4178-946A-D7C453D77F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s.bbent.com/Courses/CSIS202/Lessons/9"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latin typeface="Arial" charset="0"/>
              </a:rPr>
              <a:t>Chapter 9</a:t>
            </a:r>
          </a:p>
        </p:txBody>
      </p:sp>
      <p:sp>
        <p:nvSpPr>
          <p:cNvPr id="3075" name="Rectangle 3"/>
          <p:cNvSpPr>
            <a:spLocks noGrp="1" noChangeArrowheads="1"/>
          </p:cNvSpPr>
          <p:nvPr>
            <p:ph type="subTitle" idx="1"/>
          </p:nvPr>
        </p:nvSpPr>
        <p:spPr>
          <a:xfrm>
            <a:off x="381000" y="3886200"/>
            <a:ext cx="8305800" cy="1752600"/>
          </a:xfrm>
        </p:spPr>
        <p:txBody>
          <a:bodyPr/>
          <a:lstStyle/>
          <a:p>
            <a:pPr eaLnBrk="1" hangingPunct="1"/>
            <a:r>
              <a:rPr lang="en-US" dirty="0">
                <a:latin typeface="Arial" charset="0"/>
              </a:rPr>
              <a:t>Local Area Network Operating Systems and Remote Access</a:t>
            </a:r>
          </a:p>
          <a:p>
            <a:pPr eaLnBrk="1" hangingPunct="1"/>
            <a:endParaRPr lang="en-US" dirty="0">
              <a:latin typeface="Arial" charset="0"/>
            </a:endParaRPr>
          </a:p>
          <a:p>
            <a:pPr eaLnBrk="1" hangingPunct="1"/>
            <a:r>
              <a:rPr lang="en-US" sz="2400" dirty="0">
                <a:hlinkClick r:id="rId3"/>
              </a:rPr>
              <a:t>https://cis.BBent.com/Courses/CSIS202/Lessons/9</a:t>
            </a:r>
            <a:endParaRPr lang="en-US" dirty="0"/>
          </a:p>
          <a:p>
            <a:pPr eaLnBrk="1" hangingPunct="1"/>
            <a:endParaRPr lang="en-US" dirty="0">
              <a:latin typeface="Arial" charset="0"/>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latin typeface="Arial" pitchFamily="34" charset="0"/>
                <a:cs typeface="Arial" pitchFamily="34" charset="0"/>
              </a:rPr>
              <a:t>Operating System Capabilities</a:t>
            </a:r>
          </a:p>
        </p:txBody>
      </p:sp>
      <p:sp>
        <p:nvSpPr>
          <p:cNvPr id="12291" name="Content Placeholder 2"/>
          <p:cNvSpPr>
            <a:spLocks noGrp="1"/>
          </p:cNvSpPr>
          <p:nvPr>
            <p:ph idx="1"/>
          </p:nvPr>
        </p:nvSpPr>
        <p:spPr>
          <a:xfrm>
            <a:off x="609600" y="2209800"/>
            <a:ext cx="4191000" cy="4114800"/>
          </a:xfrm>
        </p:spPr>
        <p:txBody>
          <a:bodyPr/>
          <a:lstStyle/>
          <a:p>
            <a:pPr eaLnBrk="1" hangingPunct="1"/>
            <a:r>
              <a:rPr lang="en-US" sz="2800" dirty="0"/>
              <a:t>32-bit or 64-bit</a:t>
            </a:r>
          </a:p>
          <a:p>
            <a:pPr eaLnBrk="1" hangingPunct="1"/>
            <a:r>
              <a:rPr lang="en-US" sz="2800" dirty="0"/>
              <a:t>Pre-emptive multitasking</a:t>
            </a:r>
          </a:p>
          <a:p>
            <a:pPr lvl="1" eaLnBrk="1" hangingPunct="1"/>
            <a:r>
              <a:rPr lang="en-US" sz="2400" dirty="0"/>
              <a:t>Replaced cooperative multitasking</a:t>
            </a:r>
          </a:p>
          <a:p>
            <a:pPr eaLnBrk="1" hangingPunct="1"/>
            <a:r>
              <a:rPr lang="en-US" sz="2800" dirty="0"/>
              <a:t>Protected memory space</a:t>
            </a:r>
          </a:p>
          <a:p>
            <a:pPr eaLnBrk="1" hangingPunct="1"/>
            <a:r>
              <a:rPr lang="en-US" sz="2800" dirty="0"/>
              <a:t>Symmetrical Multiprocessing (SMP)</a:t>
            </a:r>
          </a:p>
        </p:txBody>
      </p:sp>
      <p:sp>
        <p:nvSpPr>
          <p:cNvPr id="4" name="Content Placeholder 2"/>
          <p:cNvSpPr txBox="1">
            <a:spLocks/>
          </p:cNvSpPr>
          <p:nvPr/>
        </p:nvSpPr>
        <p:spPr bwMode="auto">
          <a:xfrm>
            <a:off x="5029200" y="2133600"/>
            <a:ext cx="3886200" cy="41148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defRPr/>
            </a:pPr>
            <a:r>
              <a:rPr lang="en-US" sz="2800" dirty="0"/>
              <a:t>Multithreading</a:t>
            </a:r>
          </a:p>
          <a:p>
            <a:pPr marL="342900" indent="-342900">
              <a:spcBef>
                <a:spcPct val="20000"/>
              </a:spcBef>
              <a:buClr>
                <a:schemeClr val="folHlink"/>
              </a:buClr>
              <a:buSzPct val="60000"/>
              <a:buFont typeface="Wingdings" pitchFamily="2" charset="2"/>
              <a:buChar char="n"/>
              <a:defRPr/>
            </a:pPr>
            <a:r>
              <a:rPr lang="en-US" sz="2800" kern="0" dirty="0">
                <a:latin typeface="+mn-lt"/>
              </a:rPr>
              <a:t>Support for legacy applications</a:t>
            </a:r>
          </a:p>
          <a:p>
            <a:pPr marL="342900" indent="-342900">
              <a:spcBef>
                <a:spcPct val="20000"/>
              </a:spcBef>
              <a:buClr>
                <a:schemeClr val="folHlink"/>
              </a:buClr>
              <a:buSzPct val="60000"/>
              <a:buFont typeface="Wingdings" pitchFamily="2" charset="2"/>
              <a:buChar char="n"/>
              <a:defRPr/>
            </a:pPr>
            <a:r>
              <a:rPr lang="en-US" sz="2800" kern="0" dirty="0">
                <a:latin typeface="+mn-lt"/>
              </a:rPr>
              <a:t>Plug-n-Play</a:t>
            </a:r>
          </a:p>
          <a:p>
            <a:pPr marL="742950" lvl="1" indent="-285750">
              <a:spcBef>
                <a:spcPct val="20000"/>
              </a:spcBef>
              <a:buClr>
                <a:schemeClr val="hlink"/>
              </a:buClr>
              <a:buSzPct val="55000"/>
              <a:buFont typeface="Wingdings" pitchFamily="2" charset="2"/>
              <a:buChar char="n"/>
              <a:defRPr/>
            </a:pPr>
            <a:r>
              <a:rPr lang="en-US" kern="0" dirty="0">
                <a:latin typeface="+mn-lt"/>
              </a:rPr>
              <a:t>PnP BIOS</a:t>
            </a:r>
          </a:p>
          <a:p>
            <a:pPr marL="742950" lvl="1" indent="-285750">
              <a:spcBef>
                <a:spcPct val="20000"/>
              </a:spcBef>
              <a:buClr>
                <a:schemeClr val="hlink"/>
              </a:buClr>
              <a:buSzPct val="55000"/>
              <a:buFont typeface="Wingdings" pitchFamily="2" charset="2"/>
              <a:buChar char="n"/>
              <a:defRPr/>
            </a:pPr>
            <a:r>
              <a:rPr lang="en-US" kern="0" dirty="0">
                <a:latin typeface="+mn-lt"/>
              </a:rPr>
              <a:t>OS Support</a:t>
            </a:r>
          </a:p>
          <a:p>
            <a:pPr marL="742950" lvl="1" indent="-285750">
              <a:spcBef>
                <a:spcPct val="20000"/>
              </a:spcBef>
              <a:buClr>
                <a:schemeClr val="hlink"/>
              </a:buClr>
              <a:buSzPct val="55000"/>
              <a:buFont typeface="Wingdings" pitchFamily="2" charset="2"/>
              <a:buChar char="n"/>
              <a:defRPr/>
            </a:pPr>
            <a:r>
              <a:rPr lang="en-US" kern="0" dirty="0">
                <a:latin typeface="+mn-lt"/>
              </a:rPr>
              <a:t>PnP compliant devices</a:t>
            </a:r>
          </a:p>
        </p:txBody>
      </p:sp>
    </p:spTree>
    <p:custDataLst>
      <p:tags r:id="rId1"/>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latin typeface="Arial" charset="0"/>
              </a:rPr>
              <a:t>NOS Driver Architectures </a:t>
            </a:r>
          </a:p>
        </p:txBody>
      </p:sp>
      <p:sp>
        <p:nvSpPr>
          <p:cNvPr id="13315" name="Rectangle 3"/>
          <p:cNvSpPr>
            <a:spLocks noGrp="1" noChangeArrowheads="1"/>
          </p:cNvSpPr>
          <p:nvPr>
            <p:ph type="body" idx="1"/>
          </p:nvPr>
        </p:nvSpPr>
        <p:spPr>
          <a:xfrm>
            <a:off x="4648200" y="2017713"/>
            <a:ext cx="4306888" cy="4114800"/>
          </a:xfrm>
        </p:spPr>
        <p:txBody>
          <a:bodyPr/>
          <a:lstStyle/>
          <a:p>
            <a:pPr eaLnBrk="1" hangingPunct="1">
              <a:lnSpc>
                <a:spcPct val="90000"/>
              </a:lnSpc>
            </a:pPr>
            <a:r>
              <a:rPr lang="en-US" sz="2800" dirty="0">
                <a:latin typeface="Arial" charset="0"/>
                <a:cs typeface="Times New Roman" pitchFamily="18" charset="0"/>
              </a:rPr>
              <a:t>32 bit </a:t>
            </a:r>
            <a:r>
              <a:rPr lang="en-US" sz="2800" dirty="0" err="1">
                <a:latin typeface="Arial" charset="0"/>
                <a:cs typeface="Times New Roman" pitchFamily="18" charset="0"/>
              </a:rPr>
              <a:t>OSes</a:t>
            </a:r>
            <a:r>
              <a:rPr lang="en-US" sz="2800" dirty="0">
                <a:latin typeface="Arial" charset="0"/>
                <a:cs typeface="Times New Roman" pitchFamily="18" charset="0"/>
              </a:rPr>
              <a:t> control access to hardware and certain system services via </a:t>
            </a:r>
            <a:r>
              <a:rPr lang="en-US" sz="2800" b="1" dirty="0">
                <a:latin typeface="Arial" charset="0"/>
                <a:cs typeface="Times New Roman" pitchFamily="18" charset="0"/>
              </a:rPr>
              <a:t>virtual device drivers (</a:t>
            </a:r>
            <a:r>
              <a:rPr lang="en-US" sz="2800" b="1" dirty="0" err="1">
                <a:latin typeface="Arial" charset="0"/>
                <a:cs typeface="Times New Roman" pitchFamily="18" charset="0"/>
              </a:rPr>
              <a:t>VxDs</a:t>
            </a:r>
            <a:r>
              <a:rPr lang="en-US" sz="2800" b="1" dirty="0">
                <a:latin typeface="Arial" charset="0"/>
                <a:cs typeface="Times New Roman" pitchFamily="18" charset="0"/>
              </a:rPr>
              <a:t>)</a:t>
            </a:r>
            <a:r>
              <a:rPr lang="en-US" sz="2800" dirty="0">
                <a:latin typeface="Arial" charset="0"/>
                <a:cs typeface="Times New Roman" pitchFamily="18" charset="0"/>
              </a:rPr>
              <a:t>. </a:t>
            </a:r>
          </a:p>
          <a:p>
            <a:pPr eaLnBrk="1" hangingPunct="1">
              <a:lnSpc>
                <a:spcPct val="90000"/>
              </a:lnSpc>
            </a:pPr>
            <a:r>
              <a:rPr lang="en-US" sz="2800" dirty="0">
                <a:latin typeface="Arial" charset="0"/>
                <a:cs typeface="Times New Roman" pitchFamily="18" charset="0"/>
              </a:rPr>
              <a:t>Windows </a:t>
            </a:r>
            <a:r>
              <a:rPr lang="en-US" sz="2800" dirty="0" err="1">
                <a:latin typeface="Arial" charset="0"/>
                <a:cs typeface="Times New Roman" pitchFamily="18" charset="0"/>
              </a:rPr>
              <a:t>XP,Vista</a:t>
            </a:r>
            <a:r>
              <a:rPr lang="en-US" sz="2800" dirty="0">
                <a:latin typeface="Arial" charset="0"/>
                <a:cs typeface="Times New Roman" pitchFamily="18" charset="0"/>
              </a:rPr>
              <a:t>, Windows 7, &amp; Mac OS X are 32 bit network operating systems which prevent direct hardware addressing</a:t>
            </a:r>
            <a:r>
              <a:rPr lang="en-US" dirty="0">
                <a:latin typeface="Arial" charset="0"/>
              </a:rPr>
              <a:t> </a:t>
            </a:r>
          </a:p>
        </p:txBody>
      </p:sp>
      <p:pic>
        <p:nvPicPr>
          <p:cNvPr id="13316" name="Picture 4" descr="H:\DATA\wiley\images\chapt 9\c09f004a.jpg"/>
          <p:cNvPicPr>
            <a:picLocks noChangeAspect="1" noChangeArrowheads="1"/>
          </p:cNvPicPr>
          <p:nvPr/>
        </p:nvPicPr>
        <p:blipFill>
          <a:blip r:embed="rId3" cstate="print"/>
          <a:srcRect/>
          <a:stretch>
            <a:fillRect/>
          </a:stretch>
        </p:blipFill>
        <p:spPr bwMode="auto">
          <a:xfrm>
            <a:off x="245957" y="2209800"/>
            <a:ext cx="4173643" cy="4724400"/>
          </a:xfrm>
          <a:prstGeom prst="rect">
            <a:avLst/>
          </a:prstGeom>
          <a:noFill/>
          <a:ln w="9525">
            <a:noFill/>
            <a:miter lim="800000"/>
            <a:headEnd/>
            <a:tailEnd/>
          </a:ln>
        </p:spPr>
      </p:pic>
    </p:spTree>
    <p:custDataLst>
      <p:tags r:id="rId1"/>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latin typeface="Arial" charset="0"/>
              </a:rPr>
              <a:t>Shared Subsystems vs. Individual Address Spaces</a:t>
            </a:r>
          </a:p>
        </p:txBody>
      </p:sp>
      <p:pic>
        <p:nvPicPr>
          <p:cNvPr id="8" name="Picture 7" descr="Shared16-BitSystem.jpg"/>
          <p:cNvPicPr>
            <a:picLocks noChangeAspect="1"/>
          </p:cNvPicPr>
          <p:nvPr/>
        </p:nvPicPr>
        <p:blipFill>
          <a:blip r:embed="rId3" cstate="print"/>
          <a:stretch>
            <a:fillRect/>
          </a:stretch>
        </p:blipFill>
        <p:spPr>
          <a:xfrm>
            <a:off x="291571" y="2362200"/>
            <a:ext cx="3823229" cy="3886200"/>
          </a:xfrm>
          <a:prstGeom prst="rect">
            <a:avLst/>
          </a:prstGeom>
        </p:spPr>
      </p:pic>
      <p:pic>
        <p:nvPicPr>
          <p:cNvPr id="9" name="Picture 8" descr="Individual16-BitSystem.jpg"/>
          <p:cNvPicPr>
            <a:picLocks noChangeAspect="1"/>
          </p:cNvPicPr>
          <p:nvPr/>
        </p:nvPicPr>
        <p:blipFill>
          <a:blip r:embed="rId4" cstate="print"/>
          <a:stretch>
            <a:fillRect/>
          </a:stretch>
        </p:blipFill>
        <p:spPr>
          <a:xfrm>
            <a:off x="4648200" y="2315397"/>
            <a:ext cx="4191000" cy="3856803"/>
          </a:xfrm>
          <a:prstGeom prst="rect">
            <a:avLst/>
          </a:prstGeom>
        </p:spPr>
      </p:pic>
      <p:sp>
        <p:nvSpPr>
          <p:cNvPr id="10" name="TextBox 9"/>
          <p:cNvSpPr txBox="1"/>
          <p:nvPr/>
        </p:nvSpPr>
        <p:spPr>
          <a:xfrm>
            <a:off x="152400" y="1981200"/>
            <a:ext cx="4038600" cy="400110"/>
          </a:xfrm>
          <a:prstGeom prst="rect">
            <a:avLst/>
          </a:prstGeom>
          <a:noFill/>
        </p:spPr>
        <p:txBody>
          <a:bodyPr wrap="square" rtlCol="0">
            <a:spAutoFit/>
          </a:bodyPr>
          <a:lstStyle/>
          <a:p>
            <a:pPr algn="ctr"/>
            <a:r>
              <a:rPr lang="en-US" sz="2000" b="1" dirty="0"/>
              <a:t>Shared 16-bit Subsystem</a:t>
            </a:r>
          </a:p>
        </p:txBody>
      </p:sp>
      <p:sp>
        <p:nvSpPr>
          <p:cNvPr id="11" name="TextBox 10"/>
          <p:cNvSpPr txBox="1"/>
          <p:nvPr/>
        </p:nvSpPr>
        <p:spPr>
          <a:xfrm>
            <a:off x="4724400" y="1981200"/>
            <a:ext cx="4038600" cy="400110"/>
          </a:xfrm>
          <a:prstGeom prst="rect">
            <a:avLst/>
          </a:prstGeom>
          <a:noFill/>
        </p:spPr>
        <p:txBody>
          <a:bodyPr wrap="square" rtlCol="0">
            <a:spAutoFit/>
          </a:bodyPr>
          <a:lstStyle/>
          <a:p>
            <a:pPr algn="ctr"/>
            <a:r>
              <a:rPr lang="en-US" sz="2000" b="1" dirty="0"/>
              <a:t>Individual 16-bit Subsystem</a:t>
            </a:r>
          </a:p>
        </p:txBody>
      </p:sp>
      <p:sp>
        <p:nvSpPr>
          <p:cNvPr id="12" name="TextBox 11"/>
          <p:cNvSpPr txBox="1"/>
          <p:nvPr/>
        </p:nvSpPr>
        <p:spPr>
          <a:xfrm>
            <a:off x="152400" y="6197025"/>
            <a:ext cx="4191000" cy="584775"/>
          </a:xfrm>
          <a:prstGeom prst="rect">
            <a:avLst/>
          </a:prstGeom>
          <a:noFill/>
        </p:spPr>
        <p:txBody>
          <a:bodyPr wrap="square" rtlCol="0">
            <a:spAutoFit/>
          </a:bodyPr>
          <a:lstStyle/>
          <a:p>
            <a:r>
              <a:rPr lang="en-US" sz="1600" dirty="0"/>
              <a:t>A single misbehaving program can crash the entire subsystem.</a:t>
            </a:r>
          </a:p>
        </p:txBody>
      </p:sp>
      <p:sp>
        <p:nvSpPr>
          <p:cNvPr id="13" name="TextBox 12"/>
          <p:cNvSpPr txBox="1"/>
          <p:nvPr/>
        </p:nvSpPr>
        <p:spPr>
          <a:xfrm>
            <a:off x="4572000" y="6172200"/>
            <a:ext cx="4343400" cy="584775"/>
          </a:xfrm>
          <a:prstGeom prst="rect">
            <a:avLst/>
          </a:prstGeom>
          <a:noFill/>
        </p:spPr>
        <p:txBody>
          <a:bodyPr wrap="square" rtlCol="0">
            <a:spAutoFit/>
          </a:bodyPr>
          <a:lstStyle/>
          <a:p>
            <a:r>
              <a:rPr lang="en-US" sz="1600" dirty="0"/>
              <a:t>A single misbehaving program crashes only its own 16-bit subsystem.</a:t>
            </a:r>
          </a:p>
        </p:txBody>
      </p:sp>
    </p:spTree>
    <p:custDataLst>
      <p:tags r:id="rId1"/>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600"/>
              <a:t>Peer-to-Peer Networking Capabilities</a:t>
            </a:r>
            <a:endParaRPr lang="en-US"/>
          </a:p>
        </p:txBody>
      </p:sp>
      <p:sp>
        <p:nvSpPr>
          <p:cNvPr id="15363" name="Content Placeholder 2"/>
          <p:cNvSpPr>
            <a:spLocks noGrp="1"/>
          </p:cNvSpPr>
          <p:nvPr>
            <p:ph idx="1"/>
          </p:nvPr>
        </p:nvSpPr>
        <p:spPr>
          <a:xfrm>
            <a:off x="1182688" y="2017713"/>
            <a:ext cx="7772400" cy="1335087"/>
          </a:xfrm>
        </p:spPr>
        <p:txBody>
          <a:bodyPr/>
          <a:lstStyle/>
          <a:p>
            <a:pPr eaLnBrk="1" hangingPunct="1"/>
            <a:r>
              <a:rPr lang="en-US"/>
              <a:t>File, Print &amp; Web services</a:t>
            </a:r>
          </a:p>
          <a:p>
            <a:pPr eaLnBrk="1" hangingPunct="1"/>
            <a:r>
              <a:rPr lang="en-US"/>
              <a:t>Workgroup Applications</a:t>
            </a:r>
          </a:p>
        </p:txBody>
      </p:sp>
      <p:sp>
        <p:nvSpPr>
          <p:cNvPr id="4" name="Content Placeholder 2"/>
          <p:cNvSpPr txBox="1">
            <a:spLocks/>
          </p:cNvSpPr>
          <p:nvPr/>
        </p:nvSpPr>
        <p:spPr bwMode="auto">
          <a:xfrm>
            <a:off x="1676400" y="3124200"/>
            <a:ext cx="3581400" cy="38862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defRPr/>
            </a:pPr>
            <a:r>
              <a:rPr lang="en-US" sz="2200" kern="0" dirty="0">
                <a:latin typeface="+mn-lt"/>
              </a:rPr>
              <a:t>Terminal Emulation</a:t>
            </a:r>
          </a:p>
          <a:p>
            <a:pPr marL="342900" indent="-342900">
              <a:spcBef>
                <a:spcPct val="20000"/>
              </a:spcBef>
              <a:buClr>
                <a:schemeClr val="folHlink"/>
              </a:buClr>
              <a:buSzPct val="60000"/>
              <a:buFont typeface="Wingdings" pitchFamily="2" charset="2"/>
              <a:buChar char="n"/>
              <a:defRPr/>
            </a:pPr>
            <a:r>
              <a:rPr lang="en-US" sz="2200" kern="0" dirty="0">
                <a:latin typeface="+mn-lt"/>
              </a:rPr>
              <a:t>Calculator</a:t>
            </a:r>
          </a:p>
          <a:p>
            <a:pPr marL="342900" indent="-342900">
              <a:spcBef>
                <a:spcPct val="20000"/>
              </a:spcBef>
              <a:buClr>
                <a:schemeClr val="folHlink"/>
              </a:buClr>
              <a:buSzPct val="60000"/>
              <a:buFont typeface="Wingdings" pitchFamily="2" charset="2"/>
              <a:buChar char="n"/>
              <a:defRPr/>
            </a:pPr>
            <a:r>
              <a:rPr lang="en-US" sz="2200" kern="0" dirty="0">
                <a:latin typeface="+mn-lt"/>
              </a:rPr>
              <a:t>Clock</a:t>
            </a:r>
          </a:p>
          <a:p>
            <a:pPr marL="342900" indent="-342900">
              <a:spcBef>
                <a:spcPct val="20000"/>
              </a:spcBef>
              <a:buClr>
                <a:schemeClr val="folHlink"/>
              </a:buClr>
              <a:buSzPct val="60000"/>
              <a:buFont typeface="Wingdings" pitchFamily="2" charset="2"/>
              <a:buChar char="n"/>
              <a:defRPr/>
            </a:pPr>
            <a:r>
              <a:rPr lang="en-US" sz="2200" kern="0" dirty="0">
                <a:latin typeface="+mn-lt"/>
              </a:rPr>
              <a:t>Games</a:t>
            </a:r>
          </a:p>
          <a:p>
            <a:pPr marL="342900" indent="-342900">
              <a:spcBef>
                <a:spcPct val="20000"/>
              </a:spcBef>
              <a:buClr>
                <a:schemeClr val="folHlink"/>
              </a:buClr>
              <a:buSzPct val="60000"/>
              <a:buFont typeface="Wingdings" pitchFamily="2" charset="2"/>
              <a:buChar char="n"/>
              <a:defRPr/>
            </a:pPr>
            <a:r>
              <a:rPr lang="en-US" sz="2200" kern="0" dirty="0">
                <a:latin typeface="+mn-lt"/>
              </a:rPr>
              <a:t>Paintbrush</a:t>
            </a:r>
          </a:p>
          <a:p>
            <a:pPr marL="342900" indent="-342900">
              <a:spcBef>
                <a:spcPct val="20000"/>
              </a:spcBef>
              <a:buClr>
                <a:schemeClr val="folHlink"/>
              </a:buClr>
              <a:buSzPct val="60000"/>
              <a:buFont typeface="Wingdings" pitchFamily="2" charset="2"/>
              <a:buChar char="n"/>
              <a:defRPr/>
            </a:pPr>
            <a:r>
              <a:rPr lang="en-US" sz="2200" kern="0" dirty="0">
                <a:latin typeface="+mn-lt"/>
              </a:rPr>
              <a:t>Sound recorder</a:t>
            </a:r>
          </a:p>
          <a:p>
            <a:pPr marL="342900" indent="-342900">
              <a:spcBef>
                <a:spcPct val="20000"/>
              </a:spcBef>
              <a:buClr>
                <a:schemeClr val="folHlink"/>
              </a:buClr>
              <a:buSzPct val="60000"/>
              <a:buFont typeface="Wingdings" pitchFamily="2" charset="2"/>
              <a:buChar char="n"/>
              <a:defRPr/>
            </a:pPr>
            <a:r>
              <a:rPr lang="en-US" sz="2200" kern="0" dirty="0">
                <a:latin typeface="+mn-lt"/>
              </a:rPr>
              <a:t>Remote access software</a:t>
            </a:r>
          </a:p>
          <a:p>
            <a:pPr marL="342900" indent="-342900">
              <a:spcBef>
                <a:spcPct val="20000"/>
              </a:spcBef>
              <a:buClr>
                <a:schemeClr val="folHlink"/>
              </a:buClr>
              <a:buSzPct val="60000"/>
              <a:buFont typeface="Wingdings" pitchFamily="2" charset="2"/>
              <a:buChar char="n"/>
              <a:defRPr/>
            </a:pPr>
            <a:r>
              <a:rPr lang="en-US" sz="2200" kern="0" dirty="0">
                <a:latin typeface="+mn-lt"/>
              </a:rPr>
              <a:t>CD player</a:t>
            </a:r>
          </a:p>
          <a:p>
            <a:pPr marL="342900" indent="-342900">
              <a:spcBef>
                <a:spcPct val="20000"/>
              </a:spcBef>
              <a:buClr>
                <a:schemeClr val="folHlink"/>
              </a:buClr>
              <a:buSzPct val="60000"/>
              <a:buFont typeface="Wingdings" pitchFamily="2" charset="2"/>
              <a:buChar char="n"/>
              <a:defRPr/>
            </a:pPr>
            <a:r>
              <a:rPr lang="en-US" sz="2200" kern="0" dirty="0">
                <a:latin typeface="+mn-lt"/>
              </a:rPr>
              <a:t>Backup</a:t>
            </a:r>
          </a:p>
        </p:txBody>
      </p:sp>
      <p:sp>
        <p:nvSpPr>
          <p:cNvPr id="5" name="Content Placeholder 2"/>
          <p:cNvSpPr txBox="1">
            <a:spLocks/>
          </p:cNvSpPr>
          <p:nvPr/>
        </p:nvSpPr>
        <p:spPr bwMode="auto">
          <a:xfrm>
            <a:off x="5334000" y="3124200"/>
            <a:ext cx="3581400" cy="38862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defRPr/>
            </a:pPr>
            <a:r>
              <a:rPr lang="en-US" sz="2200" kern="0" dirty="0">
                <a:latin typeface="+mn-lt"/>
              </a:rPr>
              <a:t>Phone dialer</a:t>
            </a:r>
          </a:p>
          <a:p>
            <a:pPr marL="342900" indent="-342900">
              <a:spcBef>
                <a:spcPct val="20000"/>
              </a:spcBef>
              <a:buClr>
                <a:schemeClr val="folHlink"/>
              </a:buClr>
              <a:buSzPct val="60000"/>
              <a:buFont typeface="Wingdings" pitchFamily="2" charset="2"/>
              <a:buChar char="n"/>
              <a:defRPr/>
            </a:pPr>
            <a:r>
              <a:rPr lang="en-US" sz="2200" kern="0" dirty="0">
                <a:latin typeface="+mn-lt"/>
              </a:rPr>
              <a:t>Performance &amp; Network monitors</a:t>
            </a:r>
          </a:p>
          <a:p>
            <a:pPr marL="342900" indent="-342900">
              <a:spcBef>
                <a:spcPct val="20000"/>
              </a:spcBef>
              <a:buClr>
                <a:schemeClr val="folHlink"/>
              </a:buClr>
              <a:buSzPct val="60000"/>
              <a:buFont typeface="Wingdings" pitchFamily="2" charset="2"/>
              <a:buChar char="n"/>
              <a:defRPr/>
            </a:pPr>
            <a:r>
              <a:rPr lang="en-US" sz="2200" kern="0" dirty="0">
                <a:latin typeface="+mn-lt"/>
              </a:rPr>
              <a:t>Diagnostic software</a:t>
            </a:r>
          </a:p>
          <a:p>
            <a:pPr marL="342900" indent="-342900">
              <a:spcBef>
                <a:spcPct val="20000"/>
              </a:spcBef>
              <a:buClr>
                <a:schemeClr val="folHlink"/>
              </a:buClr>
              <a:buSzPct val="60000"/>
              <a:buFont typeface="Wingdings" pitchFamily="2" charset="2"/>
              <a:buChar char="n"/>
              <a:defRPr/>
            </a:pPr>
            <a:r>
              <a:rPr lang="en-US" sz="2200" kern="0" dirty="0">
                <a:latin typeface="+mn-lt"/>
              </a:rPr>
              <a:t>Screen savers</a:t>
            </a:r>
          </a:p>
          <a:p>
            <a:pPr marL="342900" indent="-342900">
              <a:spcBef>
                <a:spcPct val="20000"/>
              </a:spcBef>
              <a:buClr>
                <a:schemeClr val="folHlink"/>
              </a:buClr>
              <a:buSzPct val="60000"/>
              <a:buFont typeface="Wingdings" pitchFamily="2" charset="2"/>
              <a:buChar char="n"/>
              <a:defRPr/>
            </a:pPr>
            <a:r>
              <a:rPr lang="en-US" sz="2200" kern="0" dirty="0">
                <a:latin typeface="+mn-lt"/>
              </a:rPr>
              <a:t>Web browsers</a:t>
            </a:r>
          </a:p>
          <a:p>
            <a:pPr marL="342900" indent="-342900">
              <a:spcBef>
                <a:spcPct val="20000"/>
              </a:spcBef>
              <a:buClr>
                <a:schemeClr val="folHlink"/>
              </a:buClr>
              <a:buSzPct val="60000"/>
              <a:buFont typeface="Wingdings" pitchFamily="2" charset="2"/>
              <a:buChar char="n"/>
              <a:defRPr/>
            </a:pPr>
            <a:r>
              <a:rPr lang="en-US" sz="2200" kern="0" dirty="0">
                <a:latin typeface="+mn-lt"/>
              </a:rPr>
              <a:t>Internet telephony</a:t>
            </a:r>
          </a:p>
          <a:p>
            <a:pPr marL="342900" indent="-342900">
              <a:spcBef>
                <a:spcPct val="20000"/>
              </a:spcBef>
              <a:buClr>
                <a:schemeClr val="folHlink"/>
              </a:buClr>
              <a:buSzPct val="60000"/>
              <a:buFont typeface="Wingdings" pitchFamily="2" charset="2"/>
              <a:buChar char="n"/>
              <a:defRPr/>
            </a:pPr>
            <a:r>
              <a:rPr lang="en-US" sz="2200" kern="0" dirty="0">
                <a:latin typeface="+mn-lt"/>
              </a:rPr>
              <a:t>Instant messenger client</a:t>
            </a:r>
          </a:p>
          <a:p>
            <a:pPr marL="342900" indent="-342900">
              <a:spcBef>
                <a:spcPct val="20000"/>
              </a:spcBef>
              <a:buClr>
                <a:schemeClr val="folHlink"/>
              </a:buClr>
              <a:buSzPct val="60000"/>
              <a:buFont typeface="Wingdings" pitchFamily="2" charset="2"/>
              <a:buChar char="n"/>
              <a:defRPr/>
            </a:pPr>
            <a:r>
              <a:rPr lang="en-US" sz="2200" kern="0" dirty="0">
                <a:latin typeface="+mn-lt"/>
              </a:rPr>
              <a:t>Faxing software</a:t>
            </a:r>
          </a:p>
        </p:txBody>
      </p:sp>
    </p:spTree>
    <p:custDataLst>
      <p:tags r:id="rId1"/>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DATA\wiley\images\chapt 9\c09f005.jpg"/>
          <p:cNvPicPr>
            <a:picLocks noChangeAspect="1" noChangeArrowheads="1"/>
          </p:cNvPicPr>
          <p:nvPr/>
        </p:nvPicPr>
        <p:blipFill>
          <a:blip r:embed="rId3" cstate="print"/>
          <a:srcRect/>
          <a:stretch>
            <a:fillRect/>
          </a:stretch>
        </p:blipFill>
        <p:spPr bwMode="auto">
          <a:xfrm>
            <a:off x="152400" y="2209800"/>
            <a:ext cx="4699000" cy="4343400"/>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a:latin typeface="Arial" charset="0"/>
              </a:rPr>
              <a:t>Client Networking Capabilities</a:t>
            </a:r>
          </a:p>
        </p:txBody>
      </p:sp>
      <p:sp>
        <p:nvSpPr>
          <p:cNvPr id="16388" name="Rectangle 3"/>
          <p:cNvSpPr>
            <a:spLocks noGrp="1" noChangeArrowheads="1"/>
          </p:cNvSpPr>
          <p:nvPr>
            <p:ph type="body" idx="1"/>
          </p:nvPr>
        </p:nvSpPr>
        <p:spPr>
          <a:xfrm>
            <a:off x="4572000" y="2017713"/>
            <a:ext cx="4383088" cy="4114800"/>
          </a:xfrm>
        </p:spPr>
        <p:txBody>
          <a:bodyPr/>
          <a:lstStyle/>
          <a:p>
            <a:pPr eaLnBrk="1" hangingPunct="1"/>
            <a:r>
              <a:rPr lang="en-US" sz="2800">
                <a:latin typeface="Arial" charset="0"/>
                <a:cs typeface="Times New Roman" pitchFamily="18" charset="0"/>
              </a:rPr>
              <a:t>There are three distinct elements of client network functionality</a:t>
            </a:r>
          </a:p>
          <a:p>
            <a:pPr marL="971550" lvl="1" indent="-514350" eaLnBrk="1" hangingPunct="1">
              <a:buFont typeface="Tahoma" pitchFamily="34" charset="0"/>
              <a:buAutoNum type="arabicPeriod"/>
            </a:pPr>
            <a:r>
              <a:rPr lang="en-US">
                <a:latin typeface="Arial" charset="0"/>
                <a:cs typeface="Times New Roman" pitchFamily="18" charset="0"/>
              </a:rPr>
              <a:t>Client software &amp; Network drivers</a:t>
            </a:r>
          </a:p>
          <a:p>
            <a:pPr marL="971550" lvl="1" indent="-514350" eaLnBrk="1" hangingPunct="1">
              <a:buFont typeface="Tahoma" pitchFamily="34" charset="0"/>
              <a:buAutoNum type="arabicPeriod"/>
            </a:pPr>
            <a:r>
              <a:rPr lang="en-US">
                <a:latin typeface="Arial" charset="0"/>
                <a:cs typeface="Times New Roman" pitchFamily="18" charset="0"/>
              </a:rPr>
              <a:t>Network transport protocols</a:t>
            </a:r>
          </a:p>
          <a:p>
            <a:pPr marL="971550" lvl="1" indent="-514350" eaLnBrk="1" hangingPunct="1">
              <a:buFont typeface="Tahoma" pitchFamily="34" charset="0"/>
              <a:buAutoNum type="arabicPeriod"/>
            </a:pPr>
            <a:r>
              <a:rPr lang="en-US">
                <a:latin typeface="Arial" charset="0"/>
                <a:cs typeface="Times New Roman" pitchFamily="18" charset="0"/>
              </a:rPr>
              <a:t>Network redirectors</a:t>
            </a:r>
          </a:p>
        </p:txBody>
      </p:sp>
    </p:spTree>
    <p:custDataLst>
      <p:tags r:id="rId1"/>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latin typeface="Arial" charset="0"/>
              </a:rPr>
              <a:t>Protocol Stacks for NOS’s</a:t>
            </a:r>
          </a:p>
        </p:txBody>
      </p:sp>
      <p:pic>
        <p:nvPicPr>
          <p:cNvPr id="17411" name="Picture 4" descr="H:\DATA\wiley\images\chapt 9\c09f006.jpg"/>
          <p:cNvPicPr>
            <a:picLocks noChangeAspect="1" noChangeArrowheads="1"/>
          </p:cNvPicPr>
          <p:nvPr/>
        </p:nvPicPr>
        <p:blipFill>
          <a:blip r:embed="rId3" cstate="print"/>
          <a:srcRect/>
          <a:stretch>
            <a:fillRect/>
          </a:stretch>
        </p:blipFill>
        <p:spPr bwMode="auto">
          <a:xfrm>
            <a:off x="1752600" y="1981200"/>
            <a:ext cx="5029200" cy="4721225"/>
          </a:xfrm>
          <a:prstGeom prst="rect">
            <a:avLst/>
          </a:prstGeom>
          <a:noFill/>
          <a:ln w="9525">
            <a:noFill/>
            <a:miter lim="800000"/>
            <a:headEnd/>
            <a:tailEnd/>
          </a:ln>
        </p:spPr>
      </p:pic>
    </p:spTree>
    <p:custDataLst>
      <p:tags r:id="rId1"/>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charset="0"/>
              </a:rPr>
              <a:t>Role of Server NOS</a:t>
            </a:r>
          </a:p>
        </p:txBody>
      </p:sp>
      <p:sp>
        <p:nvSpPr>
          <p:cNvPr id="18435" name="Rectangle 3"/>
          <p:cNvSpPr>
            <a:spLocks noGrp="1" noChangeArrowheads="1"/>
          </p:cNvSpPr>
          <p:nvPr>
            <p:ph type="body" idx="1"/>
          </p:nvPr>
        </p:nvSpPr>
        <p:spPr>
          <a:xfrm>
            <a:off x="5029200" y="2017713"/>
            <a:ext cx="3925888" cy="4230687"/>
          </a:xfrm>
        </p:spPr>
        <p:txBody>
          <a:bodyPr/>
          <a:lstStyle/>
          <a:p>
            <a:pPr eaLnBrk="1" hangingPunct="1"/>
            <a:r>
              <a:rPr lang="en-US" sz="2800">
                <a:latin typeface="Arial" charset="0"/>
                <a:cs typeface="Times New Roman" pitchFamily="18" charset="0"/>
              </a:rPr>
              <a:t>Application services have become one of the most important criteria in server network operating system selection</a:t>
            </a:r>
            <a:r>
              <a:rPr lang="en-US" sz="2800">
                <a:latin typeface="Arial" charset="0"/>
              </a:rPr>
              <a:t> </a:t>
            </a:r>
          </a:p>
        </p:txBody>
      </p:sp>
      <p:pic>
        <p:nvPicPr>
          <p:cNvPr id="18436" name="Picture 4" descr="H:\DATA\wiley\images\chapt 9\c09f008.jpg"/>
          <p:cNvPicPr>
            <a:picLocks noChangeAspect="1" noChangeArrowheads="1"/>
          </p:cNvPicPr>
          <p:nvPr/>
        </p:nvPicPr>
        <p:blipFill>
          <a:blip r:embed="rId3" cstate="print"/>
          <a:srcRect/>
          <a:stretch>
            <a:fillRect/>
          </a:stretch>
        </p:blipFill>
        <p:spPr bwMode="auto">
          <a:xfrm>
            <a:off x="609600" y="1981200"/>
            <a:ext cx="4125913" cy="4710113"/>
          </a:xfrm>
          <a:prstGeom prst="rect">
            <a:avLst/>
          </a:prstGeom>
          <a:noFill/>
          <a:ln w="9525">
            <a:noFill/>
            <a:miter lim="800000"/>
            <a:headEnd/>
            <a:tailEnd/>
          </a:ln>
        </p:spPr>
      </p:pic>
    </p:spTree>
    <p:custDataLst>
      <p:tags r:id="rId1"/>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cs typeface="Arial" charset="0"/>
              </a:rPr>
              <a:t>Directory Services</a:t>
            </a:r>
          </a:p>
        </p:txBody>
      </p:sp>
      <p:sp>
        <p:nvSpPr>
          <p:cNvPr id="19459" name="Rectangle 3"/>
          <p:cNvSpPr>
            <a:spLocks noGrp="1" noChangeArrowheads="1"/>
          </p:cNvSpPr>
          <p:nvPr>
            <p:ph type="body" idx="1"/>
          </p:nvPr>
        </p:nvSpPr>
        <p:spPr>
          <a:xfrm>
            <a:off x="914400" y="2017713"/>
            <a:ext cx="8040688" cy="4306887"/>
          </a:xfrm>
        </p:spPr>
        <p:txBody>
          <a:bodyPr/>
          <a:lstStyle/>
          <a:p>
            <a:pPr eaLnBrk="1" hangingPunct="1">
              <a:lnSpc>
                <a:spcPct val="90000"/>
              </a:lnSpc>
            </a:pPr>
            <a:r>
              <a:rPr lang="en-US" sz="2800" dirty="0" err="1">
                <a:latin typeface="Arial" charset="0"/>
                <a:cs typeface="Times New Roman" pitchFamily="18" charset="0"/>
              </a:rPr>
              <a:t>NOSes</a:t>
            </a:r>
            <a:r>
              <a:rPr lang="en-US" sz="2800" dirty="0">
                <a:latin typeface="Arial" charset="0"/>
                <a:cs typeface="Times New Roman" pitchFamily="18" charset="0"/>
              </a:rPr>
              <a:t> depend on a naming service or directory in which to store information about:</a:t>
            </a:r>
          </a:p>
          <a:p>
            <a:pPr lvl="1" eaLnBrk="1" hangingPunct="1">
              <a:lnSpc>
                <a:spcPct val="90000"/>
              </a:lnSpc>
            </a:pPr>
            <a:r>
              <a:rPr lang="en-US" sz="2400" dirty="0">
                <a:latin typeface="Arial" charset="0"/>
                <a:cs typeface="Times New Roman" pitchFamily="18" charset="0"/>
              </a:rPr>
              <a:t>Users</a:t>
            </a:r>
          </a:p>
          <a:p>
            <a:pPr lvl="1" eaLnBrk="1" hangingPunct="1">
              <a:lnSpc>
                <a:spcPct val="90000"/>
              </a:lnSpc>
            </a:pPr>
            <a:r>
              <a:rPr lang="en-US" sz="2400" dirty="0">
                <a:latin typeface="Arial" charset="0"/>
                <a:cs typeface="Times New Roman" pitchFamily="18" charset="0"/>
              </a:rPr>
              <a:t>Resources: Shared folders, Servers, &amp; Printers</a:t>
            </a:r>
          </a:p>
          <a:p>
            <a:pPr eaLnBrk="1" hangingPunct="1">
              <a:lnSpc>
                <a:spcPct val="90000"/>
              </a:lnSpc>
            </a:pPr>
            <a:r>
              <a:rPr lang="en-US" sz="2800" dirty="0">
                <a:latin typeface="Arial" charset="0"/>
                <a:cs typeface="Times New Roman" pitchFamily="18" charset="0"/>
              </a:rPr>
              <a:t>Traditionally each individual server maintained this list. </a:t>
            </a:r>
          </a:p>
          <a:p>
            <a:pPr eaLnBrk="1" hangingPunct="1">
              <a:lnSpc>
                <a:spcPct val="90000"/>
              </a:lnSpc>
            </a:pPr>
            <a:r>
              <a:rPr lang="en-US" sz="2800" dirty="0">
                <a:latin typeface="Arial" charset="0"/>
                <a:cs typeface="Times New Roman" pitchFamily="18" charset="0"/>
              </a:rPr>
              <a:t>Distributed systems have become a more prevalent means of sharing this information. </a:t>
            </a:r>
          </a:p>
          <a:p>
            <a:pPr eaLnBrk="1" hangingPunct="1">
              <a:lnSpc>
                <a:spcPct val="90000"/>
              </a:lnSpc>
            </a:pPr>
            <a:r>
              <a:rPr lang="en-US" sz="2800" dirty="0">
                <a:latin typeface="Arial" charset="0"/>
                <a:cs typeface="Times New Roman" pitchFamily="18" charset="0"/>
              </a:rPr>
              <a:t>There are two approaches used to accomplish this: </a:t>
            </a:r>
            <a:r>
              <a:rPr lang="en-US" sz="2800" b="1" dirty="0">
                <a:latin typeface="Arial" charset="0"/>
                <a:cs typeface="Times New Roman" pitchFamily="18" charset="0"/>
              </a:rPr>
              <a:t>domains</a:t>
            </a:r>
            <a:r>
              <a:rPr lang="en-US" sz="2800" dirty="0">
                <a:latin typeface="Arial" charset="0"/>
                <a:cs typeface="Times New Roman" pitchFamily="18" charset="0"/>
              </a:rPr>
              <a:t> and </a:t>
            </a:r>
            <a:r>
              <a:rPr lang="en-US" sz="2800" b="1" dirty="0">
                <a:latin typeface="Arial" charset="0"/>
                <a:cs typeface="Times New Roman" pitchFamily="18" charset="0"/>
              </a:rPr>
              <a:t>directory services</a:t>
            </a:r>
            <a:r>
              <a:rPr lang="en-US" sz="2800" dirty="0">
                <a:latin typeface="Arial" charset="0"/>
                <a:cs typeface="Times New Roman" pitchFamily="18" charset="0"/>
              </a:rPr>
              <a:t>.</a:t>
            </a:r>
          </a:p>
          <a:p>
            <a:pPr eaLnBrk="1" hangingPunct="1">
              <a:lnSpc>
                <a:spcPct val="90000"/>
              </a:lnSpc>
            </a:pPr>
            <a:endParaRPr lang="en-US" sz="2800" dirty="0">
              <a:latin typeface="Arial" charset="0"/>
            </a:endParaRPr>
          </a:p>
        </p:txBody>
      </p:sp>
    </p:spTree>
    <p:custDataLst>
      <p:tags r:id="rId1"/>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Directory Services</a:t>
            </a:r>
            <a:endParaRPr lang="en-US" dirty="0">
              <a:latin typeface="Arial" charset="0"/>
            </a:endParaRPr>
          </a:p>
        </p:txBody>
      </p:sp>
      <p:sp>
        <p:nvSpPr>
          <p:cNvPr id="20483" name="Rectangle 3"/>
          <p:cNvSpPr>
            <a:spLocks noGrp="1" noChangeArrowheads="1"/>
          </p:cNvSpPr>
          <p:nvPr>
            <p:ph type="body" idx="1"/>
          </p:nvPr>
        </p:nvSpPr>
        <p:spPr/>
        <p:txBody>
          <a:bodyPr/>
          <a:lstStyle/>
          <a:p>
            <a:pPr eaLnBrk="1" hangingPunct="1">
              <a:lnSpc>
                <a:spcPct val="90000"/>
              </a:lnSpc>
            </a:pPr>
            <a:r>
              <a:rPr lang="en-US" sz="2800">
                <a:latin typeface="Arial" charset="0"/>
                <a:cs typeface="Times New Roman" pitchFamily="18" charset="0"/>
              </a:rPr>
              <a:t>Directory services organize all network user and resource data into a single hierarchical database, providing a single point of user and resource management. </a:t>
            </a:r>
          </a:p>
          <a:p>
            <a:pPr eaLnBrk="1" hangingPunct="1">
              <a:lnSpc>
                <a:spcPct val="90000"/>
              </a:lnSpc>
            </a:pPr>
            <a:r>
              <a:rPr lang="en-US" sz="2800">
                <a:latin typeface="Arial" charset="0"/>
                <a:cs typeface="Times New Roman" pitchFamily="18" charset="0"/>
              </a:rPr>
              <a:t>All servers that participate in the directory are part of the global hierarchy and can see all other parts of the network. </a:t>
            </a:r>
          </a:p>
          <a:p>
            <a:pPr eaLnBrk="1" hangingPunct="1">
              <a:lnSpc>
                <a:spcPct val="90000"/>
              </a:lnSpc>
            </a:pPr>
            <a:r>
              <a:rPr lang="en-US" sz="2800">
                <a:latin typeface="Arial" charset="0"/>
                <a:cs typeface="Times New Roman" pitchFamily="18" charset="0"/>
              </a:rPr>
              <a:t>Examples of directory services include Novell’s Netware Directory Service (NDS) and Microsoft’s Active Directory (AD).</a:t>
            </a:r>
          </a:p>
          <a:p>
            <a:pPr eaLnBrk="1" hangingPunct="1">
              <a:lnSpc>
                <a:spcPct val="90000"/>
              </a:lnSpc>
            </a:pPr>
            <a:endParaRPr lang="en-US" sz="2800">
              <a:latin typeface="Arial" charset="0"/>
            </a:endParaRPr>
          </a:p>
        </p:txBody>
      </p:sp>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Domains</a:t>
            </a:r>
            <a:r>
              <a:rPr lang="en-US" dirty="0">
                <a:latin typeface="Arial" charset="0"/>
              </a:rPr>
              <a:t> </a:t>
            </a:r>
          </a:p>
        </p:txBody>
      </p:sp>
      <p:sp>
        <p:nvSpPr>
          <p:cNvPr id="21507" name="Rectangle 3"/>
          <p:cNvSpPr>
            <a:spLocks noGrp="1" noChangeArrowheads="1"/>
          </p:cNvSpPr>
          <p:nvPr>
            <p:ph type="body" idx="1"/>
          </p:nvPr>
        </p:nvSpPr>
        <p:spPr>
          <a:xfrm>
            <a:off x="762000" y="2017713"/>
            <a:ext cx="8193088" cy="4306887"/>
          </a:xfrm>
        </p:spPr>
        <p:txBody>
          <a:bodyPr/>
          <a:lstStyle/>
          <a:p>
            <a:pPr eaLnBrk="1" hangingPunct="1">
              <a:lnSpc>
                <a:spcPct val="90000"/>
              </a:lnSpc>
            </a:pPr>
            <a:r>
              <a:rPr lang="en-US" dirty="0">
                <a:latin typeface="Arial" charset="0"/>
                <a:cs typeface="Times New Roman" pitchFamily="18" charset="0"/>
              </a:rPr>
              <a:t>Domain’s associate network users and resources with a special server known as a Domain Controller (DC). </a:t>
            </a:r>
          </a:p>
          <a:p>
            <a:pPr eaLnBrk="1" hangingPunct="1">
              <a:lnSpc>
                <a:spcPct val="90000"/>
              </a:lnSpc>
            </a:pPr>
            <a:r>
              <a:rPr lang="en-US" dirty="0">
                <a:latin typeface="Arial" charset="0"/>
                <a:cs typeface="Times New Roman" pitchFamily="18" charset="0"/>
              </a:rPr>
              <a:t>Each domain’s directory must be individually established and maintained. </a:t>
            </a:r>
          </a:p>
          <a:p>
            <a:pPr eaLnBrk="1" hangingPunct="1">
              <a:lnSpc>
                <a:spcPct val="90000"/>
              </a:lnSpc>
            </a:pPr>
            <a:r>
              <a:rPr lang="en-US" dirty="0">
                <a:latin typeface="Arial" charset="0"/>
                <a:cs typeface="Times New Roman" pitchFamily="18" charset="0"/>
              </a:rPr>
              <a:t>Domains can be individually maintained and controlled in terms of how much of other domains can be seen. </a:t>
            </a:r>
          </a:p>
        </p:txBody>
      </p:sp>
      <p:sp>
        <p:nvSpPr>
          <p:cNvPr id="21508" name="Rectangle 4"/>
          <p:cNvSpPr>
            <a:spLocks noChangeArrowheads="1"/>
          </p:cNvSpPr>
          <p:nvPr/>
        </p:nvSpPr>
        <p:spPr bwMode="auto">
          <a:xfrm>
            <a:off x="1219200" y="1981200"/>
            <a:ext cx="7772400"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endParaRPr lang="en-US" sz="3200"/>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latin typeface="Arial" pitchFamily="34" charset="0"/>
                <a:cs typeface="Arial" pitchFamily="34" charset="0"/>
              </a:rPr>
              <a:t>Network Operating Systems</a:t>
            </a:r>
          </a:p>
        </p:txBody>
      </p:sp>
      <p:sp>
        <p:nvSpPr>
          <p:cNvPr id="4099" name="Content Placeholder 2"/>
          <p:cNvSpPr>
            <a:spLocks noGrp="1"/>
          </p:cNvSpPr>
          <p:nvPr>
            <p:ph idx="1"/>
          </p:nvPr>
        </p:nvSpPr>
        <p:spPr/>
        <p:txBody>
          <a:bodyPr/>
          <a:lstStyle/>
          <a:p>
            <a:pPr eaLnBrk="1" hangingPunct="1"/>
            <a:r>
              <a:rPr lang="en-US" dirty="0"/>
              <a:t>Originally </a:t>
            </a:r>
            <a:r>
              <a:rPr lang="en-US" dirty="0" err="1"/>
              <a:t>NOSes</a:t>
            </a:r>
            <a:r>
              <a:rPr lang="en-US" dirty="0"/>
              <a:t> were added to DOS</a:t>
            </a:r>
          </a:p>
          <a:p>
            <a:pPr eaLnBrk="1" hangingPunct="1"/>
            <a:r>
              <a:rPr lang="en-US" dirty="0"/>
              <a:t>Transitioning from Closed to Open Systems</a:t>
            </a:r>
          </a:p>
          <a:p>
            <a:pPr eaLnBrk="1" hangingPunct="1"/>
            <a:r>
              <a:rPr lang="en-US" dirty="0"/>
              <a:t>Two categories of Network Operating Systems:</a:t>
            </a:r>
          </a:p>
          <a:p>
            <a:pPr marL="971550" lvl="1" indent="-514350" eaLnBrk="1" hangingPunct="1">
              <a:buFont typeface="Tahoma" pitchFamily="34" charset="0"/>
              <a:buAutoNum type="arabicPeriod"/>
            </a:pPr>
            <a:r>
              <a:rPr lang="en-US" dirty="0"/>
              <a:t>Peer-to-Peer</a:t>
            </a:r>
          </a:p>
          <a:p>
            <a:pPr marL="971550" lvl="1" indent="-514350" eaLnBrk="1" hangingPunct="1">
              <a:buFont typeface="Tahoma" pitchFamily="34" charset="0"/>
              <a:buAutoNum type="arabicPeriod"/>
            </a:pPr>
            <a:r>
              <a:rPr lang="en-US" dirty="0"/>
              <a:t>Client/Server</a:t>
            </a:r>
          </a:p>
        </p:txBody>
      </p:sp>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Domains</a:t>
            </a:r>
          </a:p>
        </p:txBody>
      </p:sp>
      <p:sp>
        <p:nvSpPr>
          <p:cNvPr id="22531" name="Rectangle 3"/>
          <p:cNvSpPr>
            <a:spLocks noGrp="1" noChangeArrowheads="1"/>
          </p:cNvSpPr>
          <p:nvPr>
            <p:ph type="body" idx="1"/>
          </p:nvPr>
        </p:nvSpPr>
        <p:spPr/>
        <p:txBody>
          <a:bodyPr/>
          <a:lstStyle/>
          <a:p>
            <a:pPr eaLnBrk="1" hangingPunct="1"/>
            <a:r>
              <a:rPr lang="en-US">
                <a:latin typeface="Arial" charset="0"/>
                <a:cs typeface="Times New Roman" pitchFamily="18" charset="0"/>
              </a:rPr>
              <a:t>The key weakness with the domain model is that there is limited granularity: you are in the domain or you are not. </a:t>
            </a:r>
          </a:p>
          <a:p>
            <a:pPr eaLnBrk="1" hangingPunct="1"/>
            <a:r>
              <a:rPr lang="en-US">
                <a:latin typeface="Arial" charset="0"/>
                <a:cs typeface="Times New Roman" pitchFamily="18" charset="0"/>
              </a:rPr>
              <a:t>There is no hierarchy within the domain (flat-file database). </a:t>
            </a:r>
          </a:p>
          <a:p>
            <a:pPr eaLnBrk="1" hangingPunct="1"/>
            <a:r>
              <a:rPr lang="en-US">
                <a:latin typeface="Arial" charset="0"/>
                <a:cs typeface="Times New Roman" pitchFamily="18" charset="0"/>
              </a:rPr>
              <a:t>Examples of domain solutions include Microsoft Windows NT and SAMBA running on UNIX.</a:t>
            </a:r>
          </a:p>
          <a:p>
            <a:pPr eaLnBrk="1" hangingPunct="1"/>
            <a:endParaRPr lang="en-US">
              <a:latin typeface="Arial" charset="0"/>
            </a:endParaRPr>
          </a:p>
        </p:txBody>
      </p:sp>
    </p:spTree>
    <p:custDataLst>
      <p:tags r:id="rId1"/>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latin typeface="Arial" charset="0"/>
                <a:cs typeface="Arial" charset="0"/>
              </a:rPr>
              <a:t>Application Services</a:t>
            </a:r>
          </a:p>
        </p:txBody>
      </p:sp>
      <p:sp>
        <p:nvSpPr>
          <p:cNvPr id="23555" name="Rectangle 3"/>
          <p:cNvSpPr>
            <a:spLocks noGrp="1" noChangeArrowheads="1"/>
          </p:cNvSpPr>
          <p:nvPr>
            <p:ph type="body" idx="1"/>
          </p:nvPr>
        </p:nvSpPr>
        <p:spPr/>
        <p:txBody>
          <a:bodyPr/>
          <a:lstStyle/>
          <a:p>
            <a:pPr eaLnBrk="1" hangingPunct="1"/>
            <a:r>
              <a:rPr lang="en-US">
                <a:latin typeface="Arial" charset="0"/>
                <a:cs typeface="Times New Roman" pitchFamily="18" charset="0"/>
              </a:rPr>
              <a:t>The most important NOS characteristic is the ability to support symmetrical multi-processing. </a:t>
            </a:r>
          </a:p>
          <a:p>
            <a:pPr eaLnBrk="1" hangingPunct="1"/>
            <a:r>
              <a:rPr lang="en-US">
                <a:latin typeface="Arial" charset="0"/>
                <a:cs typeface="Times New Roman" pitchFamily="18" charset="0"/>
              </a:rPr>
              <a:t>As numbers of users and sophistication of application programs continue to increase, the only real solution is for the application to be able to utilize more processing power simultaneously. </a:t>
            </a:r>
          </a:p>
          <a:p>
            <a:pPr eaLnBrk="1" hangingPunct="1"/>
            <a:endParaRPr lang="en-US">
              <a:latin typeface="Arial" charset="0"/>
            </a:endParaRPr>
          </a:p>
        </p:txBody>
      </p:sp>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File Services</a:t>
            </a:r>
          </a:p>
        </p:txBody>
      </p:sp>
      <p:sp>
        <p:nvSpPr>
          <p:cNvPr id="24579" name="Rectangle 3"/>
          <p:cNvSpPr>
            <a:spLocks noGrp="1" noChangeArrowheads="1"/>
          </p:cNvSpPr>
          <p:nvPr>
            <p:ph type="body" idx="1"/>
          </p:nvPr>
        </p:nvSpPr>
        <p:spPr/>
        <p:txBody>
          <a:bodyPr/>
          <a:lstStyle/>
          <a:p>
            <a:pPr eaLnBrk="1" hangingPunct="1">
              <a:lnSpc>
                <a:spcPct val="90000"/>
              </a:lnSpc>
            </a:pPr>
            <a:r>
              <a:rPr lang="en-US" sz="2800">
                <a:latin typeface="Arial" charset="0"/>
                <a:cs typeface="Times New Roman" pitchFamily="18" charset="0"/>
              </a:rPr>
              <a:t>Application programs request services from the resident file system via API calls. </a:t>
            </a:r>
          </a:p>
          <a:p>
            <a:pPr eaLnBrk="1" hangingPunct="1">
              <a:lnSpc>
                <a:spcPct val="90000"/>
              </a:lnSpc>
            </a:pPr>
            <a:r>
              <a:rPr lang="en-US" sz="2800">
                <a:latin typeface="Arial" charset="0"/>
                <a:cs typeface="Times New Roman" pitchFamily="18" charset="0"/>
              </a:rPr>
              <a:t>Server network operating systems vary in the types and number of supported file systems. </a:t>
            </a:r>
          </a:p>
          <a:p>
            <a:pPr eaLnBrk="1" hangingPunct="1">
              <a:lnSpc>
                <a:spcPct val="90000"/>
              </a:lnSpc>
            </a:pPr>
            <a:r>
              <a:rPr lang="en-US" sz="2800">
                <a:latin typeface="Arial" charset="0"/>
                <a:cs typeface="Times New Roman" pitchFamily="18" charset="0"/>
              </a:rPr>
              <a:t>Some network operating systems can have multiple partitions on a disk drive supporting multiple file systems. </a:t>
            </a:r>
          </a:p>
          <a:p>
            <a:pPr eaLnBrk="1" hangingPunct="1">
              <a:lnSpc>
                <a:spcPct val="90000"/>
              </a:lnSpc>
            </a:pPr>
            <a:r>
              <a:rPr lang="en-US" sz="2800">
                <a:latin typeface="Arial" charset="0"/>
                <a:cs typeface="Times New Roman" pitchFamily="18" charset="0"/>
              </a:rPr>
              <a:t>Other file services offered by operating systems include file compression utilities</a:t>
            </a:r>
            <a:endParaRPr lang="en-US" sz="2800">
              <a:latin typeface="Arial" charset="0"/>
            </a:endParaRPr>
          </a:p>
        </p:txBody>
      </p:sp>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cs typeface="Times New Roman" pitchFamily="18" charset="0"/>
              </a:rPr>
              <a:t>Network Client Support</a:t>
            </a:r>
          </a:p>
        </p:txBody>
      </p:sp>
      <p:sp>
        <p:nvSpPr>
          <p:cNvPr id="25603" name="Rectangle 3"/>
          <p:cNvSpPr>
            <a:spLocks noGrp="1" noChangeArrowheads="1"/>
          </p:cNvSpPr>
          <p:nvPr>
            <p:ph type="body" idx="1"/>
          </p:nvPr>
        </p:nvSpPr>
        <p:spPr>
          <a:xfrm>
            <a:off x="228600" y="2133600"/>
            <a:ext cx="8763000" cy="4876800"/>
          </a:xfrm>
        </p:spPr>
        <p:txBody>
          <a:bodyPr/>
          <a:lstStyle/>
          <a:p>
            <a:pPr eaLnBrk="1" hangingPunct="1">
              <a:lnSpc>
                <a:spcPct val="90000"/>
              </a:lnSpc>
            </a:pPr>
            <a:r>
              <a:rPr lang="en-US" sz="2800">
                <a:latin typeface="Arial" charset="0"/>
                <a:cs typeface="Times New Roman" pitchFamily="18" charset="0"/>
              </a:rPr>
              <a:t>Server network operating systems may communicate with client platforms with the following operating systems installed:</a:t>
            </a:r>
          </a:p>
          <a:p>
            <a:pPr lvl="1" eaLnBrk="1" hangingPunct="1">
              <a:lnSpc>
                <a:spcPct val="90000"/>
              </a:lnSpc>
            </a:pPr>
            <a:r>
              <a:rPr lang="en-US" sz="2400">
                <a:latin typeface="Arial" charset="0"/>
                <a:cs typeface="Times New Roman" pitchFamily="18" charset="0"/>
              </a:rPr>
              <a:t>Windows 9x/Me</a:t>
            </a:r>
          </a:p>
          <a:p>
            <a:pPr lvl="1" eaLnBrk="1" hangingPunct="1">
              <a:lnSpc>
                <a:spcPct val="90000"/>
              </a:lnSpc>
            </a:pPr>
            <a:r>
              <a:rPr lang="en-US" sz="2400">
                <a:latin typeface="Arial" charset="0"/>
                <a:cs typeface="Times New Roman" pitchFamily="18" charset="0"/>
              </a:rPr>
              <a:t>Windows NT/XP/Vista</a:t>
            </a:r>
          </a:p>
          <a:p>
            <a:pPr lvl="1" eaLnBrk="1" hangingPunct="1">
              <a:lnSpc>
                <a:spcPct val="90000"/>
              </a:lnSpc>
            </a:pPr>
            <a:r>
              <a:rPr lang="en-US" sz="2400">
                <a:latin typeface="Arial" charset="0"/>
                <a:cs typeface="Times New Roman" pitchFamily="18" charset="0"/>
              </a:rPr>
              <a:t>Macintosh</a:t>
            </a:r>
          </a:p>
          <a:p>
            <a:pPr lvl="1" eaLnBrk="1" hangingPunct="1">
              <a:lnSpc>
                <a:spcPct val="90000"/>
              </a:lnSpc>
            </a:pPr>
            <a:r>
              <a:rPr lang="en-US" sz="2400">
                <a:latin typeface="Arial" charset="0"/>
                <a:cs typeface="Times New Roman" pitchFamily="18" charset="0"/>
              </a:rPr>
              <a:t>UNIX</a:t>
            </a:r>
          </a:p>
          <a:p>
            <a:pPr eaLnBrk="1" hangingPunct="1">
              <a:lnSpc>
                <a:spcPct val="90000"/>
              </a:lnSpc>
            </a:pPr>
            <a:r>
              <a:rPr lang="en-US" sz="2800">
                <a:latin typeface="Arial" charset="0"/>
                <a:cs typeface="Times New Roman" pitchFamily="18" charset="0"/>
              </a:rPr>
              <a:t>Many of these operating systems provide built-in client software that will allow for it to connect to the server.</a:t>
            </a:r>
          </a:p>
        </p:txBody>
      </p:sp>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cs typeface="Times New Roman" pitchFamily="18" charset="0"/>
              </a:rPr>
              <a:t>Network Protocol Support</a:t>
            </a:r>
          </a:p>
        </p:txBody>
      </p:sp>
      <p:sp>
        <p:nvSpPr>
          <p:cNvPr id="26627" name="Rectangle 3"/>
          <p:cNvSpPr>
            <a:spLocks noGrp="1" noChangeArrowheads="1"/>
          </p:cNvSpPr>
          <p:nvPr>
            <p:ph type="body" idx="1"/>
          </p:nvPr>
        </p:nvSpPr>
        <p:spPr/>
        <p:txBody>
          <a:bodyPr/>
          <a:lstStyle/>
          <a:p>
            <a:pPr eaLnBrk="1" hangingPunct="1"/>
            <a:r>
              <a:rPr lang="en-US" sz="2800">
                <a:latin typeface="Arial" charset="0"/>
                <a:cs typeface="Times New Roman" pitchFamily="18" charset="0"/>
              </a:rPr>
              <a:t>Standardization on TCP/IP as the network protocol of choice has made protocol support easier</a:t>
            </a:r>
          </a:p>
          <a:p>
            <a:pPr eaLnBrk="1" hangingPunct="1"/>
            <a:r>
              <a:rPr lang="en-US" sz="2800">
                <a:latin typeface="Arial" charset="0"/>
                <a:cs typeface="Times New Roman" pitchFamily="18" charset="0"/>
              </a:rPr>
              <a:t>It is still important to ensure that the systems can support all required protocols.</a:t>
            </a:r>
          </a:p>
          <a:p>
            <a:pPr eaLnBrk="1" hangingPunct="1"/>
            <a:r>
              <a:rPr lang="en-US" sz="2800">
                <a:latin typeface="Arial" charset="0"/>
                <a:cs typeface="Times New Roman" pitchFamily="18" charset="0"/>
              </a:rPr>
              <a:t>Related to the ability of a server NOS to simultaneously support multiple protocols is the ability to support multiple network interface cards. </a:t>
            </a:r>
          </a:p>
          <a:p>
            <a:pPr eaLnBrk="1" hangingPunct="1"/>
            <a:endParaRPr lang="en-US" sz="2800">
              <a:latin typeface="Arial" charset="0"/>
            </a:endParaRPr>
          </a:p>
        </p:txBody>
      </p:sp>
    </p:spTree>
    <p:custDataLst>
      <p:tags r:id="rId1"/>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a:latin typeface="Arial" charset="0"/>
                <a:cs typeface="Times New Roman" pitchFamily="18" charset="0"/>
              </a:rPr>
              <a:t>Remote Access &amp; Gateway Services</a:t>
            </a:r>
          </a:p>
        </p:txBody>
      </p:sp>
      <p:sp>
        <p:nvSpPr>
          <p:cNvPr id="27651" name="Rectangle 3"/>
          <p:cNvSpPr>
            <a:spLocks noGrp="1" noChangeArrowheads="1"/>
          </p:cNvSpPr>
          <p:nvPr>
            <p:ph type="body" idx="1"/>
          </p:nvPr>
        </p:nvSpPr>
        <p:spPr>
          <a:xfrm>
            <a:off x="609600" y="2017713"/>
            <a:ext cx="8345488" cy="4114800"/>
          </a:xfrm>
        </p:spPr>
        <p:txBody>
          <a:bodyPr/>
          <a:lstStyle/>
          <a:p>
            <a:pPr eaLnBrk="1" hangingPunct="1">
              <a:lnSpc>
                <a:spcPct val="90000"/>
              </a:lnSpc>
            </a:pPr>
            <a:endParaRPr lang="en-US" sz="2800" b="1" dirty="0">
              <a:latin typeface="Arial" charset="0"/>
              <a:cs typeface="Times New Roman" pitchFamily="18" charset="0"/>
            </a:endParaRPr>
          </a:p>
          <a:p>
            <a:pPr eaLnBrk="1" hangingPunct="1">
              <a:lnSpc>
                <a:spcPct val="90000"/>
              </a:lnSpc>
            </a:pPr>
            <a:r>
              <a:rPr lang="en-US" sz="2800" dirty="0">
                <a:latin typeface="Arial" charset="0"/>
                <a:cs typeface="Times New Roman" pitchFamily="18" charset="0"/>
              </a:rPr>
              <a:t>Server NOS supply the server side of remote access. </a:t>
            </a:r>
          </a:p>
          <a:p>
            <a:pPr eaLnBrk="1" hangingPunct="1">
              <a:lnSpc>
                <a:spcPct val="90000"/>
              </a:lnSpc>
            </a:pPr>
            <a:r>
              <a:rPr lang="en-US" sz="2800" dirty="0">
                <a:latin typeface="Arial" charset="0"/>
                <a:cs typeface="Times New Roman" pitchFamily="18" charset="0"/>
              </a:rPr>
              <a:t>These remote access servers may be included with the NOS or may be available for a fee. </a:t>
            </a:r>
          </a:p>
          <a:p>
            <a:pPr eaLnBrk="1" hangingPunct="1">
              <a:lnSpc>
                <a:spcPct val="90000"/>
              </a:lnSpc>
            </a:pPr>
            <a:r>
              <a:rPr lang="en-US" sz="2800" dirty="0">
                <a:latin typeface="Arial" charset="0"/>
                <a:cs typeface="Times New Roman" pitchFamily="18" charset="0"/>
              </a:rPr>
              <a:t>Remote access servers (RAS) must be tightly integrated into the server network operating system to assure reliable performance, full functionality, and tight security. </a:t>
            </a:r>
            <a:endParaRPr lang="en-US" sz="2800" dirty="0">
              <a:latin typeface="Arial" charset="0"/>
            </a:endParaRPr>
          </a:p>
        </p:txBody>
      </p:sp>
    </p:spTree>
    <p:custDataLst>
      <p:tags r:id="rId1"/>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Installation, Configuration &amp; Administration</a:t>
            </a:r>
          </a:p>
        </p:txBody>
      </p:sp>
      <p:sp>
        <p:nvSpPr>
          <p:cNvPr id="28675" name="Rectangle 3"/>
          <p:cNvSpPr>
            <a:spLocks noGrp="1" noChangeArrowheads="1"/>
          </p:cNvSpPr>
          <p:nvPr>
            <p:ph type="body" idx="1"/>
          </p:nvPr>
        </p:nvSpPr>
        <p:spPr/>
        <p:txBody>
          <a:bodyPr/>
          <a:lstStyle/>
          <a:p>
            <a:pPr eaLnBrk="1" hangingPunct="1"/>
            <a:r>
              <a:rPr lang="en-US" sz="2800">
                <a:latin typeface="Arial" charset="0"/>
                <a:cs typeface="Times New Roman" pitchFamily="18" charset="0"/>
              </a:rPr>
              <a:t>Auto-detection &amp; configuration of installed controllers, interface cards and peripherals is the most important installation-related feature. </a:t>
            </a:r>
          </a:p>
          <a:p>
            <a:pPr eaLnBrk="1" hangingPunct="1"/>
            <a:r>
              <a:rPr lang="en-US" sz="2800">
                <a:latin typeface="Arial" charset="0"/>
                <a:cs typeface="Times New Roman" pitchFamily="18" charset="0"/>
              </a:rPr>
              <a:t>The ability of a server network operating system to automatically configure a controller, adapter, or peripheral is dependent on the network operating system possessing a compatible driver for that device. </a:t>
            </a:r>
          </a:p>
          <a:p>
            <a:pPr eaLnBrk="1" hangingPunct="1"/>
            <a:endParaRPr lang="en-US" sz="2800">
              <a:latin typeface="Arial" charset="0"/>
            </a:endParaRPr>
          </a:p>
        </p:txBody>
      </p:sp>
    </p:spTree>
    <p:custDataLst>
      <p:tags r:id="rId1"/>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Integration &amp; Migration</a:t>
            </a:r>
          </a:p>
        </p:txBody>
      </p:sp>
      <p:sp>
        <p:nvSpPr>
          <p:cNvPr id="29699" name="Rectangle 3"/>
          <p:cNvSpPr>
            <a:spLocks noGrp="1" noChangeArrowheads="1"/>
          </p:cNvSpPr>
          <p:nvPr>
            <p:ph type="body" idx="1"/>
          </p:nvPr>
        </p:nvSpPr>
        <p:spPr/>
        <p:txBody>
          <a:bodyPr/>
          <a:lstStyle/>
          <a:p>
            <a:pPr eaLnBrk="1" hangingPunct="1">
              <a:lnSpc>
                <a:spcPct val="90000"/>
              </a:lnSpc>
            </a:pPr>
            <a:r>
              <a:rPr lang="en-US" sz="2800">
                <a:latin typeface="Arial" charset="0"/>
                <a:cs typeface="Times New Roman" pitchFamily="18" charset="0"/>
              </a:rPr>
              <a:t>Migration features are aimed at easing the transition from one server NOS to another. </a:t>
            </a:r>
          </a:p>
          <a:p>
            <a:pPr eaLnBrk="1" hangingPunct="1">
              <a:lnSpc>
                <a:spcPct val="90000"/>
              </a:lnSpc>
            </a:pPr>
            <a:r>
              <a:rPr lang="en-US" sz="2800">
                <a:latin typeface="Arial" charset="0"/>
                <a:cs typeface="Times New Roman" pitchFamily="18" charset="0"/>
              </a:rPr>
              <a:t>Key among the migration concerns is the conversion of the directory services information. </a:t>
            </a:r>
          </a:p>
          <a:p>
            <a:pPr eaLnBrk="1" hangingPunct="1">
              <a:lnSpc>
                <a:spcPct val="90000"/>
              </a:lnSpc>
            </a:pPr>
            <a:r>
              <a:rPr lang="en-US" sz="2800">
                <a:latin typeface="Arial" charset="0"/>
                <a:cs typeface="Times New Roman" pitchFamily="18" charset="0"/>
              </a:rPr>
              <a:t>Integration refers to the transition period in the migration process when both network operating systems are running simultaneously and interacting to some degree</a:t>
            </a:r>
            <a:r>
              <a:rPr lang="en-US" sz="2800">
                <a:latin typeface="Arial" charset="0"/>
              </a:rPr>
              <a:t> </a:t>
            </a:r>
          </a:p>
        </p:txBody>
      </p: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Monitoring</a:t>
            </a:r>
          </a:p>
        </p:txBody>
      </p:sp>
      <p:sp>
        <p:nvSpPr>
          <p:cNvPr id="30723" name="Rectangle 3"/>
          <p:cNvSpPr>
            <a:spLocks noGrp="1" noChangeArrowheads="1"/>
          </p:cNvSpPr>
          <p:nvPr>
            <p:ph type="body" idx="1"/>
          </p:nvPr>
        </p:nvSpPr>
        <p:spPr/>
        <p:txBody>
          <a:bodyPr/>
          <a:lstStyle/>
          <a:p>
            <a:pPr eaLnBrk="1" hangingPunct="1"/>
            <a:r>
              <a:rPr lang="en-US">
                <a:latin typeface="Arial" charset="0"/>
                <a:cs typeface="Times New Roman" pitchFamily="18" charset="0"/>
              </a:rPr>
              <a:t>Server operating systems offer sophisticated management tools in order to manage those applications effectively. </a:t>
            </a:r>
          </a:p>
          <a:p>
            <a:pPr eaLnBrk="1" hangingPunct="1"/>
            <a:r>
              <a:rPr lang="en-US">
                <a:latin typeface="Arial" charset="0"/>
                <a:cs typeface="Times New Roman" pitchFamily="18" charset="0"/>
              </a:rPr>
              <a:t>Monitoring ability is essential in determining where potential performance bottlenecks might occur and to react accordingly. </a:t>
            </a:r>
          </a:p>
          <a:p>
            <a:pPr eaLnBrk="1" hangingPunct="1"/>
            <a:endParaRPr lang="en-US">
              <a:latin typeface="Arial" charset="0"/>
            </a:endParaRPr>
          </a:p>
        </p:txBody>
      </p:sp>
    </p:spTree>
    <p:custDataLst>
      <p:tags r:id="rId1"/>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latin typeface="Arial" charset="0"/>
                <a:cs typeface="Arial" charset="0"/>
              </a:rPr>
              <a:t>Security</a:t>
            </a:r>
          </a:p>
        </p:txBody>
      </p:sp>
      <p:sp>
        <p:nvSpPr>
          <p:cNvPr id="31747" name="Rectangle 3"/>
          <p:cNvSpPr>
            <a:spLocks noGrp="1" noChangeArrowheads="1"/>
          </p:cNvSpPr>
          <p:nvPr>
            <p:ph type="body" idx="1"/>
          </p:nvPr>
        </p:nvSpPr>
        <p:spPr/>
        <p:txBody>
          <a:bodyPr/>
          <a:lstStyle/>
          <a:p>
            <a:pPr eaLnBrk="1" hangingPunct="1"/>
            <a:endParaRPr lang="en-US" b="1" i="1">
              <a:latin typeface="Arial" charset="0"/>
              <a:cs typeface="Arial" charset="0"/>
            </a:endParaRPr>
          </a:p>
          <a:p>
            <a:pPr eaLnBrk="1" hangingPunct="1"/>
            <a:r>
              <a:rPr lang="en-US">
                <a:latin typeface="Arial" charset="0"/>
                <a:cs typeface="Times New Roman" pitchFamily="18" charset="0"/>
              </a:rPr>
              <a:t>Overall security features fall into three broad categories:</a:t>
            </a:r>
          </a:p>
          <a:p>
            <a:pPr lvl="1" eaLnBrk="1" hangingPunct="1"/>
            <a:r>
              <a:rPr lang="en-US">
                <a:latin typeface="Arial" charset="0"/>
                <a:cs typeface="Times New Roman" pitchFamily="18" charset="0"/>
              </a:rPr>
              <a:t>Authentication</a:t>
            </a:r>
          </a:p>
          <a:p>
            <a:pPr lvl="1" eaLnBrk="1" hangingPunct="1"/>
            <a:r>
              <a:rPr lang="en-US">
                <a:latin typeface="Arial" charset="0"/>
                <a:cs typeface="Times New Roman" pitchFamily="18" charset="0"/>
              </a:rPr>
              <a:t>Authorization</a:t>
            </a:r>
          </a:p>
          <a:p>
            <a:pPr lvl="1" eaLnBrk="1" hangingPunct="1"/>
            <a:r>
              <a:rPr lang="en-US">
                <a:latin typeface="Arial" charset="0"/>
                <a:cs typeface="Times New Roman" pitchFamily="18" charset="0"/>
              </a:rPr>
              <a:t>Encryption</a:t>
            </a:r>
          </a:p>
          <a:p>
            <a:pPr eaLnBrk="1" hangingPunct="1"/>
            <a:endParaRPr lang="en-US">
              <a:latin typeface="Arial" charset="0"/>
            </a:endParaRPr>
          </a:p>
        </p:txBody>
      </p:sp>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latin typeface="Arial" charset="0"/>
              </a:rPr>
              <a:t>Peer-to-Peer </a:t>
            </a:r>
            <a:r>
              <a:rPr lang="en-US" dirty="0" err="1">
                <a:latin typeface="Arial" charset="0"/>
              </a:rPr>
              <a:t>NOSes</a:t>
            </a:r>
            <a:endParaRPr lang="en-US" dirty="0">
              <a:latin typeface="Arial" charset="0"/>
            </a:endParaRPr>
          </a:p>
        </p:txBody>
      </p:sp>
      <p:sp>
        <p:nvSpPr>
          <p:cNvPr id="5123" name="Rectangle 3"/>
          <p:cNvSpPr>
            <a:spLocks noGrp="1" noChangeArrowheads="1"/>
          </p:cNvSpPr>
          <p:nvPr>
            <p:ph type="body" idx="1"/>
          </p:nvPr>
        </p:nvSpPr>
        <p:spPr>
          <a:xfrm>
            <a:off x="609600" y="2017713"/>
            <a:ext cx="8345488" cy="4687888"/>
          </a:xfrm>
        </p:spPr>
        <p:txBody>
          <a:bodyPr/>
          <a:lstStyle/>
          <a:p>
            <a:pPr eaLnBrk="1" hangingPunct="1">
              <a:lnSpc>
                <a:spcPct val="90000"/>
              </a:lnSpc>
            </a:pPr>
            <a:r>
              <a:rPr lang="en-US" sz="2400" dirty="0">
                <a:latin typeface="Arial" charset="0"/>
                <a:cs typeface="Times New Roman" pitchFamily="18" charset="0"/>
              </a:rPr>
              <a:t>No specialized server operating system</a:t>
            </a:r>
          </a:p>
          <a:p>
            <a:pPr eaLnBrk="1" hangingPunct="1">
              <a:lnSpc>
                <a:spcPct val="90000"/>
              </a:lnSpc>
            </a:pPr>
            <a:r>
              <a:rPr lang="en-US" sz="2400" dirty="0">
                <a:latin typeface="Arial" charset="0"/>
                <a:cs typeface="Times New Roman" pitchFamily="18" charset="0"/>
              </a:rPr>
              <a:t>Individual workstations can be configured as a </a:t>
            </a:r>
            <a:r>
              <a:rPr lang="en-US" sz="2400" b="1" dirty="0">
                <a:latin typeface="Arial" charset="0"/>
                <a:cs typeface="Times New Roman" pitchFamily="18" charset="0"/>
              </a:rPr>
              <a:t>service</a:t>
            </a:r>
            <a:r>
              <a:rPr lang="en-US" sz="2400" dirty="0">
                <a:latin typeface="Arial" charset="0"/>
                <a:cs typeface="Times New Roman" pitchFamily="18" charset="0"/>
              </a:rPr>
              <a:t> </a:t>
            </a:r>
            <a:r>
              <a:rPr lang="en-US" sz="2400" b="1" dirty="0">
                <a:latin typeface="Arial" charset="0"/>
                <a:cs typeface="Times New Roman" pitchFamily="18" charset="0"/>
              </a:rPr>
              <a:t>requester</a:t>
            </a:r>
            <a:r>
              <a:rPr lang="en-US" sz="2400" dirty="0">
                <a:latin typeface="Arial" charset="0"/>
                <a:cs typeface="Times New Roman" pitchFamily="18" charset="0"/>
              </a:rPr>
              <a:t> (redirector/client), a </a:t>
            </a:r>
            <a:r>
              <a:rPr lang="en-US" sz="2400" b="1" dirty="0">
                <a:latin typeface="Arial" charset="0"/>
                <a:cs typeface="Times New Roman" pitchFamily="18" charset="0"/>
              </a:rPr>
              <a:t>service provider</a:t>
            </a:r>
            <a:r>
              <a:rPr lang="en-US" sz="2400" dirty="0">
                <a:latin typeface="Arial" charset="0"/>
                <a:cs typeface="Times New Roman" pitchFamily="18" charset="0"/>
              </a:rPr>
              <a:t> (server), or both. </a:t>
            </a:r>
          </a:p>
          <a:p>
            <a:pPr eaLnBrk="1" hangingPunct="1">
              <a:lnSpc>
                <a:spcPct val="90000"/>
              </a:lnSpc>
            </a:pPr>
            <a:r>
              <a:rPr lang="en-US" sz="2400" dirty="0">
                <a:latin typeface="Arial" charset="0"/>
                <a:cs typeface="Times New Roman" pitchFamily="18" charset="0"/>
              </a:rPr>
              <a:t>Designed as a low cost, workgroup solution</a:t>
            </a:r>
          </a:p>
          <a:p>
            <a:pPr eaLnBrk="1" hangingPunct="1">
              <a:lnSpc>
                <a:spcPct val="90000"/>
              </a:lnSpc>
            </a:pPr>
            <a:r>
              <a:rPr lang="en-US" sz="2400" dirty="0">
                <a:latin typeface="Arial" charset="0"/>
                <a:cs typeface="Times New Roman" pitchFamily="18" charset="0"/>
              </a:rPr>
              <a:t>Offer only file and print services</a:t>
            </a:r>
          </a:p>
          <a:p>
            <a:pPr eaLnBrk="1" hangingPunct="1">
              <a:lnSpc>
                <a:spcPct val="90000"/>
              </a:lnSpc>
            </a:pPr>
            <a:r>
              <a:rPr lang="en-US" sz="2400" dirty="0">
                <a:latin typeface="Arial" charset="0"/>
                <a:cs typeface="Times New Roman" pitchFamily="18" charset="0"/>
              </a:rPr>
              <a:t>Lacked the ability to offer centralized authentication and authorization.</a:t>
            </a:r>
          </a:p>
          <a:p>
            <a:pPr eaLnBrk="1" hangingPunct="1">
              <a:lnSpc>
                <a:spcPct val="90000"/>
              </a:lnSpc>
            </a:pPr>
            <a:r>
              <a:rPr lang="en-US" sz="2400" dirty="0">
                <a:latin typeface="Arial" charset="0"/>
                <a:cs typeface="Times New Roman" pitchFamily="18" charset="0"/>
              </a:rPr>
              <a:t>Peer-to-peer network operating systems were often characterized as lacking scalability. Meaning that they suffered from exponential performance decreases as the number of users increased. </a:t>
            </a:r>
          </a:p>
          <a:p>
            <a:pPr eaLnBrk="1" hangingPunct="1">
              <a:lnSpc>
                <a:spcPct val="90000"/>
              </a:lnSpc>
            </a:pPr>
            <a:endParaRPr lang="en-US" sz="2800" dirty="0">
              <a:latin typeface="Arial" charset="0"/>
            </a:endParaRPr>
          </a:p>
        </p:txBody>
      </p:sp>
    </p:spTree>
    <p:custDataLst>
      <p:tags r:id="rId1"/>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Arial" charset="0"/>
                <a:cs typeface="Arial" charset="0"/>
              </a:rPr>
              <a:t>Remote Access</a:t>
            </a:r>
          </a:p>
        </p:txBody>
      </p:sp>
      <p:sp>
        <p:nvSpPr>
          <p:cNvPr id="32771" name="Rectangle 3"/>
          <p:cNvSpPr>
            <a:spLocks noGrp="1" noChangeArrowheads="1"/>
          </p:cNvSpPr>
          <p:nvPr>
            <p:ph type="body" idx="1"/>
          </p:nvPr>
        </p:nvSpPr>
        <p:spPr/>
        <p:txBody>
          <a:bodyPr/>
          <a:lstStyle/>
          <a:p>
            <a:pPr eaLnBrk="1" hangingPunct="1"/>
            <a:r>
              <a:rPr lang="en-US">
                <a:latin typeface="Arial" charset="0"/>
                <a:cs typeface="Times New Roman" pitchFamily="18" charset="0"/>
              </a:rPr>
              <a:t>Combined with the evolution of n-tier client/server solutions the need for these portable computers to gain remote access to corporate resources at off-site locations has increased. </a:t>
            </a:r>
          </a:p>
        </p:txBody>
      </p:sp>
    </p:spTree>
    <p:custDataLst>
      <p:tags r:id="rId1"/>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cs typeface="Times New Roman" pitchFamily="18" charset="0"/>
              </a:rPr>
              <a:t>  </a:t>
            </a:r>
            <a:r>
              <a:rPr lang="en-US">
                <a:latin typeface="Arial" charset="0"/>
                <a:cs typeface="Arial" charset="0"/>
              </a:rPr>
              <a:t>Remote Access</a:t>
            </a:r>
            <a:endParaRPr lang="en-US">
              <a:latin typeface="Arial" charset="0"/>
              <a:cs typeface="Times New Roman" pitchFamily="18" charset="0"/>
            </a:endParaRPr>
          </a:p>
        </p:txBody>
      </p:sp>
      <p:sp>
        <p:nvSpPr>
          <p:cNvPr id="33795" name="Rectangle 3"/>
          <p:cNvSpPr>
            <a:spLocks noGrp="1" noChangeArrowheads="1"/>
          </p:cNvSpPr>
          <p:nvPr>
            <p:ph type="body" idx="1"/>
          </p:nvPr>
        </p:nvSpPr>
        <p:spPr/>
        <p:txBody>
          <a:bodyPr/>
          <a:lstStyle/>
          <a:p>
            <a:pPr eaLnBrk="1" hangingPunct="1"/>
            <a:r>
              <a:rPr lang="en-US">
                <a:latin typeface="Arial" charset="0"/>
                <a:cs typeface="Times New Roman" pitchFamily="18" charset="0"/>
              </a:rPr>
              <a:t>One of the most important things to understand about LAN remote access is the relatively limited bandwidth of the WAN links that individuals will use to connect resources. </a:t>
            </a:r>
          </a:p>
          <a:p>
            <a:pPr eaLnBrk="1" hangingPunct="1"/>
            <a:r>
              <a:rPr lang="en-US">
                <a:latin typeface="Arial" charset="0"/>
                <a:cs typeface="Times New Roman" pitchFamily="18" charset="0"/>
              </a:rPr>
              <a:t>Decreases in bandwidth by a factor of 100 on WAN links as compared to LAN links cannot be ignored.</a:t>
            </a:r>
          </a:p>
          <a:p>
            <a:pPr eaLnBrk="1" hangingPunct="1"/>
            <a:endParaRPr lang="en-US">
              <a:latin typeface="Arial" charset="0"/>
            </a:endParaRPr>
          </a:p>
        </p:txBody>
      </p:sp>
    </p:spTree>
    <p:custDataLst>
      <p:tags r:id="rId1"/>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Remote Access</a:t>
            </a:r>
          </a:p>
        </p:txBody>
      </p:sp>
      <p:sp>
        <p:nvSpPr>
          <p:cNvPr id="34819" name="Rectangle 3"/>
          <p:cNvSpPr>
            <a:spLocks noGrp="1" noChangeArrowheads="1"/>
          </p:cNvSpPr>
          <p:nvPr>
            <p:ph type="body" idx="1"/>
          </p:nvPr>
        </p:nvSpPr>
        <p:spPr>
          <a:xfrm>
            <a:off x="1182688" y="4876800"/>
            <a:ext cx="7772400" cy="1255713"/>
          </a:xfrm>
        </p:spPr>
        <p:txBody>
          <a:bodyPr/>
          <a:lstStyle/>
          <a:p>
            <a:pPr eaLnBrk="1" hangingPunct="1"/>
            <a:r>
              <a:rPr lang="en-US">
                <a:latin typeface="Arial" charset="0"/>
                <a:cs typeface="Times New Roman" pitchFamily="18" charset="0"/>
              </a:rPr>
              <a:t>Remote access is the process of linking remote PCs to local LANs </a:t>
            </a:r>
          </a:p>
        </p:txBody>
      </p:sp>
      <p:pic>
        <p:nvPicPr>
          <p:cNvPr id="34820" name="Picture 4" descr="H:\DATA\wiley\images\chapt 9\c09f012a.jpg"/>
          <p:cNvPicPr>
            <a:picLocks noChangeAspect="1" noChangeArrowheads="1"/>
          </p:cNvPicPr>
          <p:nvPr/>
        </p:nvPicPr>
        <p:blipFill>
          <a:blip r:embed="rId3" cstate="print"/>
          <a:srcRect/>
          <a:stretch>
            <a:fillRect/>
          </a:stretch>
        </p:blipFill>
        <p:spPr bwMode="auto">
          <a:xfrm>
            <a:off x="990600" y="1905000"/>
            <a:ext cx="7848600" cy="3044825"/>
          </a:xfrm>
          <a:prstGeom prst="rect">
            <a:avLst/>
          </a:prstGeom>
          <a:noFill/>
          <a:ln w="9525">
            <a:noFill/>
            <a:miter lim="800000"/>
            <a:headEnd/>
            <a:tailEnd/>
          </a:ln>
        </p:spPr>
      </p:pic>
    </p:spTree>
    <p:custDataLst>
      <p:tags r:id="rId1"/>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Remote Control</a:t>
            </a:r>
          </a:p>
        </p:txBody>
      </p:sp>
      <p:sp>
        <p:nvSpPr>
          <p:cNvPr id="35843" name="Rectangle 3"/>
          <p:cNvSpPr>
            <a:spLocks noGrp="1" noChangeArrowheads="1"/>
          </p:cNvSpPr>
          <p:nvPr>
            <p:ph type="body" idx="1"/>
          </p:nvPr>
        </p:nvSpPr>
        <p:spPr>
          <a:xfrm>
            <a:off x="1182688" y="5181600"/>
            <a:ext cx="7772400" cy="950913"/>
          </a:xfrm>
        </p:spPr>
        <p:txBody>
          <a:bodyPr/>
          <a:lstStyle/>
          <a:p>
            <a:pPr eaLnBrk="1" hangingPunct="1">
              <a:lnSpc>
                <a:spcPct val="90000"/>
              </a:lnSpc>
            </a:pPr>
            <a:r>
              <a:rPr lang="en-US" sz="2400">
                <a:latin typeface="Arial" charset="0"/>
                <a:cs typeface="Times New Roman" pitchFamily="18" charset="0"/>
              </a:rPr>
              <a:t>In remote control mode, the remote PC is merely supplying input and output devices for the local client that interacts as normal with the server and other LAN resources. </a:t>
            </a:r>
          </a:p>
        </p:txBody>
      </p:sp>
      <p:pic>
        <p:nvPicPr>
          <p:cNvPr id="35844" name="Picture 4" descr="H:\DATA\wiley\images\chapt 9\c09f012b.jpg"/>
          <p:cNvPicPr>
            <a:picLocks noChangeAspect="1" noChangeArrowheads="1"/>
          </p:cNvPicPr>
          <p:nvPr/>
        </p:nvPicPr>
        <p:blipFill>
          <a:blip r:embed="rId3" cstate="print"/>
          <a:srcRect/>
          <a:stretch>
            <a:fillRect/>
          </a:stretch>
        </p:blipFill>
        <p:spPr bwMode="auto">
          <a:xfrm>
            <a:off x="762000" y="1981200"/>
            <a:ext cx="7839075" cy="2763838"/>
          </a:xfrm>
          <a:prstGeom prst="rect">
            <a:avLst/>
          </a:prstGeom>
          <a:noFill/>
          <a:ln w="9525">
            <a:noFill/>
            <a:miter lim="800000"/>
            <a:headEnd/>
            <a:tailEnd/>
          </a:ln>
        </p:spPr>
      </p:pic>
    </p:spTree>
    <p:custDataLst>
      <p:tags r:id="rId1"/>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latin typeface="Arial" charset="0"/>
              </a:rPr>
              <a:t>Hybrid Node over TCP/IP</a:t>
            </a:r>
          </a:p>
        </p:txBody>
      </p:sp>
      <p:sp>
        <p:nvSpPr>
          <p:cNvPr id="36867" name="Rectangle 3"/>
          <p:cNvSpPr>
            <a:spLocks noGrp="1" noChangeArrowheads="1"/>
          </p:cNvSpPr>
          <p:nvPr>
            <p:ph type="body" idx="1"/>
          </p:nvPr>
        </p:nvSpPr>
        <p:spPr>
          <a:xfrm>
            <a:off x="1182688" y="5257800"/>
            <a:ext cx="7772400" cy="874713"/>
          </a:xfrm>
        </p:spPr>
        <p:txBody>
          <a:bodyPr/>
          <a:lstStyle/>
          <a:p>
            <a:pPr eaLnBrk="1" hangingPunct="1">
              <a:lnSpc>
                <a:spcPct val="90000"/>
              </a:lnSpc>
            </a:pPr>
            <a:r>
              <a:rPr lang="en-US" sz="2800">
                <a:latin typeface="Arial" charset="0"/>
              </a:rPr>
              <a:t>Remote control or remote node can be implemented over an IP based network</a:t>
            </a:r>
          </a:p>
        </p:txBody>
      </p:sp>
      <p:pic>
        <p:nvPicPr>
          <p:cNvPr id="36868" name="Picture 4" descr="H:\DATA\wiley\images\chapt 9\c09f013c.jpg"/>
          <p:cNvPicPr>
            <a:picLocks noChangeAspect="1" noChangeArrowheads="1"/>
          </p:cNvPicPr>
          <p:nvPr/>
        </p:nvPicPr>
        <p:blipFill>
          <a:blip r:embed="rId3" cstate="print"/>
          <a:srcRect/>
          <a:stretch>
            <a:fillRect/>
          </a:stretch>
        </p:blipFill>
        <p:spPr bwMode="auto">
          <a:xfrm>
            <a:off x="1143000" y="1828800"/>
            <a:ext cx="7481888" cy="3068638"/>
          </a:xfrm>
          <a:prstGeom prst="rect">
            <a:avLst/>
          </a:prstGeom>
          <a:noFill/>
          <a:ln w="9525">
            <a:noFill/>
            <a:miter lim="800000"/>
            <a:headEnd/>
            <a:tailEnd/>
          </a:ln>
        </p:spPr>
      </p:pic>
    </p:spTree>
    <p:custDataLst>
      <p:tags r:id="rId1"/>
    </p:custData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Tunneling Protocols and VPNs</a:t>
            </a:r>
          </a:p>
        </p:txBody>
      </p:sp>
      <p:pic>
        <p:nvPicPr>
          <p:cNvPr id="37891" name="Picture 4" descr="H:\DATA\wiley\images\chapt 9\c09f014.jpg"/>
          <p:cNvPicPr>
            <a:picLocks noChangeAspect="1" noChangeArrowheads="1"/>
          </p:cNvPicPr>
          <p:nvPr/>
        </p:nvPicPr>
        <p:blipFill>
          <a:blip r:embed="rId3" cstate="print"/>
          <a:srcRect/>
          <a:stretch>
            <a:fillRect/>
          </a:stretch>
        </p:blipFill>
        <p:spPr bwMode="auto">
          <a:xfrm>
            <a:off x="1447800" y="1981200"/>
            <a:ext cx="6938963" cy="4033838"/>
          </a:xfrm>
          <a:prstGeom prst="rect">
            <a:avLst/>
          </a:prstGeom>
          <a:noFill/>
          <a:ln w="9525">
            <a:noFill/>
            <a:miter lim="800000"/>
            <a:headEnd/>
            <a:tailEnd/>
          </a:ln>
        </p:spPr>
      </p:pic>
    </p:spTree>
    <p:custDataLst>
      <p:tags r:id="rId1"/>
    </p:custData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Tunneling Protocols and VPNs</a:t>
            </a:r>
            <a:endParaRPr lang="en-US">
              <a:latin typeface="Arial" charset="0"/>
              <a:cs typeface="Times New Roman" pitchFamily="18" charset="0"/>
            </a:endParaRPr>
          </a:p>
        </p:txBody>
      </p:sp>
      <p:sp>
        <p:nvSpPr>
          <p:cNvPr id="38915" name="Rectangle 3"/>
          <p:cNvSpPr>
            <a:spLocks noGrp="1" noChangeArrowheads="1"/>
          </p:cNvSpPr>
          <p:nvPr>
            <p:ph type="body" idx="1"/>
          </p:nvPr>
        </p:nvSpPr>
        <p:spPr/>
        <p:txBody>
          <a:bodyPr/>
          <a:lstStyle/>
          <a:p>
            <a:pPr eaLnBrk="1" hangingPunct="1"/>
            <a:r>
              <a:rPr lang="en-US">
                <a:latin typeface="Arial" charset="0"/>
                <a:cs typeface="Times New Roman" pitchFamily="18" charset="0"/>
              </a:rPr>
              <a:t>A VPN creates an encrypted tunnel across a public network and passes the data destined for the remote location across the tunnel. </a:t>
            </a:r>
          </a:p>
          <a:p>
            <a:pPr eaLnBrk="1" hangingPunct="1"/>
            <a:r>
              <a:rPr lang="en-US">
                <a:latin typeface="Arial" charset="0"/>
                <a:cs typeface="Times New Roman" pitchFamily="18" charset="0"/>
              </a:rPr>
              <a:t>The remote workstation gets a local IP address and appears to all computers on the local network as if it were local. </a:t>
            </a:r>
          </a:p>
          <a:p>
            <a:pPr eaLnBrk="1" hangingPunct="1"/>
            <a:endParaRPr lang="en-US">
              <a:latin typeface="Arial" charset="0"/>
            </a:endParaRPr>
          </a:p>
        </p:txBody>
      </p:sp>
    </p:spTree>
    <p:custDataLst>
      <p:tags r:id="rId1"/>
    </p:custData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Physical Topology – Alternative Access Points</a:t>
            </a:r>
          </a:p>
        </p:txBody>
      </p:sp>
      <p:sp>
        <p:nvSpPr>
          <p:cNvPr id="39939" name="Rectangle 3"/>
          <p:cNvSpPr>
            <a:spLocks noGrp="1" noChangeArrowheads="1"/>
          </p:cNvSpPr>
          <p:nvPr>
            <p:ph type="body" idx="1"/>
          </p:nvPr>
        </p:nvSpPr>
        <p:spPr>
          <a:xfrm>
            <a:off x="1066800" y="5105400"/>
            <a:ext cx="7888288" cy="1219200"/>
          </a:xfrm>
        </p:spPr>
        <p:txBody>
          <a:bodyPr/>
          <a:lstStyle/>
          <a:p>
            <a:pPr eaLnBrk="1" hangingPunct="1">
              <a:lnSpc>
                <a:spcPct val="90000"/>
              </a:lnSpc>
            </a:pPr>
            <a:r>
              <a:rPr lang="en-US" sz="2800">
                <a:latin typeface="Arial" charset="0"/>
                <a:cs typeface="Times New Roman" pitchFamily="18" charset="0"/>
              </a:rPr>
              <a:t>Remote users could attach to a a remote access server or communications server through a modem or via a VPN connection</a:t>
            </a:r>
            <a:endParaRPr lang="en-US" sz="2800">
              <a:latin typeface="Arial" charset="0"/>
            </a:endParaRPr>
          </a:p>
        </p:txBody>
      </p:sp>
      <p:pic>
        <p:nvPicPr>
          <p:cNvPr id="39940" name="Picture 4" descr="H:\DATA\wiley\images\chapt 9\c09f015.jpg"/>
          <p:cNvPicPr>
            <a:picLocks noChangeAspect="1" noChangeArrowheads="1"/>
          </p:cNvPicPr>
          <p:nvPr/>
        </p:nvPicPr>
        <p:blipFill>
          <a:blip r:embed="rId3" cstate="print"/>
          <a:srcRect/>
          <a:stretch>
            <a:fillRect/>
          </a:stretch>
        </p:blipFill>
        <p:spPr bwMode="auto">
          <a:xfrm>
            <a:off x="2359025" y="1908175"/>
            <a:ext cx="4425950" cy="3040063"/>
          </a:xfrm>
          <a:prstGeom prst="rect">
            <a:avLst/>
          </a:prstGeom>
          <a:noFill/>
          <a:ln w="9525">
            <a:noFill/>
            <a:miter lim="800000"/>
            <a:headEnd/>
            <a:tailEnd/>
          </a:ln>
        </p:spPr>
      </p:pic>
    </p:spTree>
    <p:custDataLst>
      <p:tags r:id="rId1"/>
    </p:custData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Arial" charset="0"/>
              </a:rPr>
              <a:t>Network Access Services</a:t>
            </a:r>
          </a:p>
        </p:txBody>
      </p:sp>
      <p:sp>
        <p:nvSpPr>
          <p:cNvPr id="40963" name="Rectangle 3"/>
          <p:cNvSpPr>
            <a:spLocks noGrp="1" noChangeArrowheads="1"/>
          </p:cNvSpPr>
          <p:nvPr>
            <p:ph type="body" idx="1"/>
          </p:nvPr>
        </p:nvSpPr>
        <p:spPr>
          <a:xfrm>
            <a:off x="1182688" y="5029200"/>
            <a:ext cx="7772400" cy="1103313"/>
          </a:xfrm>
        </p:spPr>
        <p:txBody>
          <a:bodyPr/>
          <a:lstStyle/>
          <a:p>
            <a:pPr eaLnBrk="1" hangingPunct="1">
              <a:lnSpc>
                <a:spcPct val="90000"/>
              </a:lnSpc>
            </a:pPr>
            <a:r>
              <a:rPr lang="en-US" sz="2800">
                <a:latin typeface="Arial" charset="0"/>
                <a:cs typeface="Times New Roman" pitchFamily="18" charset="0"/>
              </a:rPr>
              <a:t>Numerous network access service alternatives exist that a remote access client can employ to reach an enterprise network’s access point. </a:t>
            </a:r>
          </a:p>
        </p:txBody>
      </p:sp>
      <p:pic>
        <p:nvPicPr>
          <p:cNvPr id="40964" name="Picture 4" descr="H:\DATA\wiley\images\chapt 9\c09f016.jpg"/>
          <p:cNvPicPr>
            <a:picLocks noChangeAspect="1" noChangeArrowheads="1"/>
          </p:cNvPicPr>
          <p:nvPr/>
        </p:nvPicPr>
        <p:blipFill>
          <a:blip r:embed="rId3" cstate="print"/>
          <a:srcRect/>
          <a:stretch>
            <a:fillRect/>
          </a:stretch>
        </p:blipFill>
        <p:spPr bwMode="auto">
          <a:xfrm>
            <a:off x="2298700" y="2016125"/>
            <a:ext cx="4545013" cy="2825750"/>
          </a:xfrm>
          <a:prstGeom prst="rect">
            <a:avLst/>
          </a:prstGeom>
          <a:noFill/>
          <a:ln w="9525">
            <a:noFill/>
            <a:miter lim="800000"/>
            <a:headEnd/>
            <a:tailEnd/>
          </a:ln>
        </p:spPr>
      </p:pic>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latin typeface="Arial" charset="0"/>
              </a:rPr>
              <a:t>Functional Requirements of Today’s </a:t>
            </a:r>
            <a:r>
              <a:rPr lang="en-US" dirty="0" err="1">
                <a:latin typeface="Arial" charset="0"/>
              </a:rPr>
              <a:t>NOSes</a:t>
            </a:r>
            <a:endParaRPr lang="en-US" dirty="0">
              <a:latin typeface="Arial" charset="0"/>
            </a:endParaRPr>
          </a:p>
        </p:txBody>
      </p:sp>
      <p:sp>
        <p:nvSpPr>
          <p:cNvPr id="6147" name="Rectangle 3"/>
          <p:cNvSpPr>
            <a:spLocks noGrp="1" noChangeArrowheads="1"/>
          </p:cNvSpPr>
          <p:nvPr>
            <p:ph type="body" idx="1"/>
          </p:nvPr>
        </p:nvSpPr>
        <p:spPr>
          <a:xfrm>
            <a:off x="152400" y="5449888"/>
            <a:ext cx="8915400" cy="1179512"/>
          </a:xfrm>
        </p:spPr>
        <p:txBody>
          <a:bodyPr/>
          <a:lstStyle/>
          <a:p>
            <a:pPr eaLnBrk="1" hangingPunct="1">
              <a:lnSpc>
                <a:spcPct val="90000"/>
              </a:lnSpc>
            </a:pPr>
            <a:r>
              <a:rPr lang="en-US" sz="2800" dirty="0">
                <a:latin typeface="Arial" charset="0"/>
                <a:cs typeface="Times New Roman" pitchFamily="18" charset="0"/>
              </a:rPr>
              <a:t>Newest demands being placed on network operating systems are: Application Services, Directory Services, and Integration and Migration Services. </a:t>
            </a:r>
          </a:p>
        </p:txBody>
      </p:sp>
      <p:pic>
        <p:nvPicPr>
          <p:cNvPr id="6148" name="Picture 4" descr="H:\DATA\wiley\images\chapt 9\c09f001.jpg"/>
          <p:cNvPicPr>
            <a:picLocks noChangeAspect="1" noChangeArrowheads="1"/>
          </p:cNvPicPr>
          <p:nvPr/>
        </p:nvPicPr>
        <p:blipFill>
          <a:blip r:embed="rId4" cstate="print"/>
          <a:srcRect/>
          <a:stretch>
            <a:fillRect/>
          </a:stretch>
        </p:blipFill>
        <p:spPr bwMode="auto">
          <a:xfrm>
            <a:off x="1343025" y="1898650"/>
            <a:ext cx="6469063" cy="3511550"/>
          </a:xfrm>
          <a:prstGeom prst="rect">
            <a:avLst/>
          </a:prstGeom>
          <a:noFill/>
          <a:ln w="9525">
            <a:noFill/>
            <a:miter lim="800000"/>
            <a:headEnd/>
            <a:tailEnd/>
          </a:ln>
        </p:spPr>
      </p:pic>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DATA\wiley\images\chapt 9\c09f002a.jpg"/>
          <p:cNvPicPr>
            <a:picLocks noChangeAspect="1" noChangeArrowheads="1"/>
          </p:cNvPicPr>
          <p:nvPr/>
        </p:nvPicPr>
        <p:blipFill>
          <a:blip r:embed="rId3" cstate="print"/>
          <a:srcRect/>
          <a:stretch>
            <a:fillRect/>
          </a:stretch>
        </p:blipFill>
        <p:spPr bwMode="auto">
          <a:xfrm>
            <a:off x="74613" y="227013"/>
            <a:ext cx="9069387" cy="6540500"/>
          </a:xfrm>
          <a:prstGeom prst="rect">
            <a:avLst/>
          </a:prstGeom>
          <a:noFill/>
          <a:ln w="9525">
            <a:noFill/>
            <a:miter lim="800000"/>
            <a:headEnd/>
            <a:tailEnd/>
          </a:ln>
        </p:spPr>
      </p:pic>
    </p:spTree>
    <p:custDataLst>
      <p:tags r:id="rId1"/>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c09f002.jpg"/>
          <p:cNvPicPr>
            <a:picLocks noGrp="1" noChangeAspect="1"/>
          </p:cNvPicPr>
          <p:nvPr>
            <p:ph idx="1"/>
          </p:nvPr>
        </p:nvPicPr>
        <p:blipFill>
          <a:blip r:embed="rId3" cstate="print"/>
          <a:srcRect l="134" t="45409"/>
          <a:stretch>
            <a:fillRect/>
          </a:stretch>
        </p:blipFill>
        <p:spPr>
          <a:xfrm>
            <a:off x="1295400" y="149225"/>
            <a:ext cx="7262813" cy="6472238"/>
          </a:xfrm>
        </p:spPr>
      </p:pic>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latin typeface="Arial" charset="0"/>
                <a:cs typeface="Times New Roman" pitchFamily="18" charset="0"/>
              </a:rPr>
              <a:t>Server Network Operating Systems</a:t>
            </a:r>
          </a:p>
        </p:txBody>
      </p:sp>
      <p:sp>
        <p:nvSpPr>
          <p:cNvPr id="9219" name="Rectangle 3"/>
          <p:cNvSpPr>
            <a:spLocks noGrp="1" noChangeArrowheads="1"/>
          </p:cNvSpPr>
          <p:nvPr>
            <p:ph type="body" idx="1"/>
          </p:nvPr>
        </p:nvSpPr>
        <p:spPr/>
        <p:txBody>
          <a:bodyPr/>
          <a:lstStyle/>
          <a:p>
            <a:pPr eaLnBrk="1" hangingPunct="1"/>
            <a:r>
              <a:rPr lang="en-US" sz="2800" dirty="0">
                <a:latin typeface="Arial" charset="0"/>
                <a:cs typeface="Times New Roman" pitchFamily="18" charset="0"/>
              </a:rPr>
              <a:t>Because the client and server platforms have been de-coupled, </a:t>
            </a:r>
            <a:r>
              <a:rPr lang="en-US" sz="2800" b="1" dirty="0">
                <a:latin typeface="Arial" charset="0"/>
                <a:cs typeface="Times New Roman" pitchFamily="18" charset="0"/>
              </a:rPr>
              <a:t>server network operating systems</a:t>
            </a:r>
            <a:r>
              <a:rPr lang="en-US" sz="2800" dirty="0">
                <a:latin typeface="Arial" charset="0"/>
                <a:cs typeface="Times New Roman" pitchFamily="18" charset="0"/>
              </a:rPr>
              <a:t> can be selected based on their performance characteristics for a given function. </a:t>
            </a:r>
          </a:p>
          <a:p>
            <a:pPr eaLnBrk="1" hangingPunct="1"/>
            <a:r>
              <a:rPr lang="en-US" sz="2800" dirty="0">
                <a:latin typeface="Arial" charset="0"/>
                <a:cs typeface="Times New Roman" pitchFamily="18" charset="0"/>
              </a:rPr>
              <a:t>The choice of server network operating system can be based on optimizing performance rather than whether the system simply provides inter-operability.</a:t>
            </a:r>
          </a:p>
          <a:p>
            <a:pPr eaLnBrk="1" hangingPunct="1"/>
            <a:endParaRPr lang="en-US" sz="2800" dirty="0">
              <a:latin typeface="Arial" charset="0"/>
              <a:cs typeface="Times New Roman" pitchFamily="18" charset="0"/>
            </a:endParaRPr>
          </a:p>
        </p:txBody>
      </p:sp>
    </p:spTree>
    <p:custDataLst>
      <p:tags r:id="rId1"/>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Arial" charset="0"/>
              </a:rPr>
              <a:t>Universal Client</a:t>
            </a:r>
            <a:endParaRPr lang="en-US" dirty="0">
              <a:latin typeface="Arial" charset="0"/>
              <a:cs typeface="Times New Roman" pitchFamily="18" charset="0"/>
            </a:endParaRPr>
          </a:p>
        </p:txBody>
      </p:sp>
      <p:sp>
        <p:nvSpPr>
          <p:cNvPr id="10243" name="Rectangle 3"/>
          <p:cNvSpPr>
            <a:spLocks noGrp="1" noChangeArrowheads="1"/>
          </p:cNvSpPr>
          <p:nvPr>
            <p:ph type="body" idx="1"/>
          </p:nvPr>
        </p:nvSpPr>
        <p:spPr/>
        <p:txBody>
          <a:bodyPr/>
          <a:lstStyle/>
          <a:p>
            <a:pPr eaLnBrk="1" hangingPunct="1">
              <a:lnSpc>
                <a:spcPct val="90000"/>
              </a:lnSpc>
            </a:pPr>
            <a:r>
              <a:rPr lang="en-US">
                <a:latin typeface="Arial" charset="0"/>
                <a:cs typeface="Times New Roman" pitchFamily="18" charset="0"/>
              </a:rPr>
              <a:t>The client workstation’s ability to inter-operate transparently with a number of different network operating system servers without the need for additional products or configurations breaks the traditional hard linkage between client and server NOS. This ability is commonly referred to as </a:t>
            </a:r>
            <a:r>
              <a:rPr lang="en-US" b="1">
                <a:latin typeface="Arial" charset="0"/>
                <a:cs typeface="Times New Roman" pitchFamily="18" charset="0"/>
              </a:rPr>
              <a:t>universal client </a:t>
            </a:r>
            <a:r>
              <a:rPr lang="en-US">
                <a:latin typeface="Arial" charset="0"/>
                <a:cs typeface="Times New Roman" pitchFamily="18" charset="0"/>
              </a:rPr>
              <a:t>capability</a:t>
            </a:r>
            <a:r>
              <a:rPr lang="en-US">
                <a:latin typeface="Arial" charset="0"/>
              </a:rPr>
              <a:t> </a:t>
            </a:r>
          </a:p>
        </p:txBody>
      </p:sp>
    </p:spTree>
    <p:custDataLst>
      <p:tags r:id="rId1"/>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Arial" charset="0"/>
              </a:rPr>
              <a:t>Client NOS Functionality</a:t>
            </a:r>
          </a:p>
        </p:txBody>
      </p:sp>
      <p:sp>
        <p:nvSpPr>
          <p:cNvPr id="11267" name="Rectangle 3"/>
          <p:cNvSpPr>
            <a:spLocks noGrp="1" noChangeArrowheads="1"/>
          </p:cNvSpPr>
          <p:nvPr>
            <p:ph type="body" idx="1"/>
          </p:nvPr>
        </p:nvSpPr>
        <p:spPr>
          <a:xfrm>
            <a:off x="609600" y="4572000"/>
            <a:ext cx="8345488" cy="1560513"/>
          </a:xfrm>
        </p:spPr>
        <p:txBody>
          <a:bodyPr/>
          <a:lstStyle/>
          <a:p>
            <a:pPr eaLnBrk="1" hangingPunct="1">
              <a:lnSpc>
                <a:spcPct val="90000"/>
              </a:lnSpc>
            </a:pPr>
            <a:r>
              <a:rPr lang="en-US" sz="2000">
                <a:latin typeface="Arial" charset="0"/>
                <a:cs typeface="Times New Roman" pitchFamily="18" charset="0"/>
              </a:rPr>
              <a:t>Client network operating systems offer three major categories of functionality:</a:t>
            </a:r>
          </a:p>
          <a:p>
            <a:pPr lvl="1" eaLnBrk="1" hangingPunct="1">
              <a:lnSpc>
                <a:spcPct val="90000"/>
              </a:lnSpc>
            </a:pPr>
            <a:r>
              <a:rPr lang="en-US" sz="1800">
                <a:latin typeface="Arial" charset="0"/>
                <a:cs typeface="Times New Roman" pitchFamily="18" charset="0"/>
              </a:rPr>
              <a:t>Operating system capabilities</a:t>
            </a:r>
          </a:p>
          <a:p>
            <a:pPr lvl="1" eaLnBrk="1" hangingPunct="1">
              <a:lnSpc>
                <a:spcPct val="90000"/>
              </a:lnSpc>
            </a:pPr>
            <a:r>
              <a:rPr lang="en-US" sz="1800">
                <a:latin typeface="Arial" charset="0"/>
                <a:cs typeface="Times New Roman" pitchFamily="18" charset="0"/>
              </a:rPr>
              <a:t>Peer-to-peer networking capabilities</a:t>
            </a:r>
          </a:p>
          <a:p>
            <a:pPr lvl="1" eaLnBrk="1" hangingPunct="1">
              <a:lnSpc>
                <a:spcPct val="90000"/>
              </a:lnSpc>
            </a:pPr>
            <a:r>
              <a:rPr lang="en-US" sz="1800">
                <a:latin typeface="Arial" charset="0"/>
                <a:cs typeface="Times New Roman" pitchFamily="18" charset="0"/>
              </a:rPr>
              <a:t>Client software for communicating with various network operating systems.</a:t>
            </a:r>
          </a:p>
          <a:p>
            <a:pPr eaLnBrk="1" hangingPunct="1">
              <a:lnSpc>
                <a:spcPct val="90000"/>
              </a:lnSpc>
            </a:pPr>
            <a:endParaRPr lang="en-US" sz="2000">
              <a:latin typeface="Arial" charset="0"/>
            </a:endParaRPr>
          </a:p>
        </p:txBody>
      </p:sp>
      <p:pic>
        <p:nvPicPr>
          <p:cNvPr id="11268" name="Picture 4" descr="H:\DATA\wiley\images\chapt 9\c09f003.jpg"/>
          <p:cNvPicPr>
            <a:picLocks noChangeAspect="1" noChangeArrowheads="1"/>
          </p:cNvPicPr>
          <p:nvPr/>
        </p:nvPicPr>
        <p:blipFill>
          <a:blip r:embed="rId3" cstate="print"/>
          <a:srcRect/>
          <a:stretch>
            <a:fillRect/>
          </a:stretch>
        </p:blipFill>
        <p:spPr bwMode="auto">
          <a:xfrm>
            <a:off x="1524000" y="1981200"/>
            <a:ext cx="6223000" cy="2524125"/>
          </a:xfrm>
          <a:prstGeom prst="rect">
            <a:avLst/>
          </a:prstGeom>
          <a:noFill/>
          <a:ln w="9525">
            <a:noFill/>
            <a:miter lim="800000"/>
            <a:headEnd/>
            <a:tailEnd/>
          </a:ln>
        </p:spPr>
      </p:pic>
    </p:spTree>
    <p:custDataLst>
      <p:tags r:id="rId1"/>
    </p:custData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41&quot; value=&quot;CSIS 202: Chapter 9&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bb1\bill\My Documents\My Adobe Presentations\ch09&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Chapter 9&amp;quot;&quot;/&gt;&lt;property id=&quot;20303&quot; value=&quot;Bill Bennett&quot;/&gt;&lt;property id=&quot;20307&quot; value=&quot;261&quot;/&gt;&lt;property id=&quot;20309&quot; value=&quot;10370&quot;/&gt;&lt;/object&gt;&lt;object type=&quot;3&quot; unique_id=&quot;10006&quot;&gt;&lt;property id=&quot;20148&quot; value=&quot;5&quot;/&gt;&lt;property id=&quot;20300&quot; value=&quot;Slide 3 - &amp;quot;Peer-to-Peer NOSes&amp;quot;&quot;/&gt;&lt;property id=&quot;20303&quot; value=&quot;Bill Bennett&quot;/&gt;&lt;property id=&quot;20307&quot; value=&quot;279&quot;/&gt;&lt;property id=&quot;20309&quot; value=&quot;10370&quot;/&gt;&lt;/object&gt;&lt;object type=&quot;3&quot; unique_id=&quot;10007&quot;&gt;&lt;property id=&quot;20148&quot; value=&quot;5&quot;/&gt;&lt;property id=&quot;20300&quot; value=&quot;Slide 4 - &amp;quot;Functional Requirements of Today’s NOSes&amp;quot;&quot;/&gt;&lt;property id=&quot;20303&quot; value=&quot;Bill Bennett&quot;/&gt;&lt;property id=&quot;20307&quot; value=&quot;259&quot;/&gt;&lt;property id=&quot;20309&quot; value=&quot;10370&quot;/&gt;&lt;/object&gt;&lt;object type=&quot;3&quot; unique_id=&quot;10008&quot;&gt;&lt;property id=&quot;20148&quot; value=&quot;5&quot;/&gt;&lt;property id=&quot;20300&quot; value=&quot;Slide 5&quot;/&gt;&lt;property id=&quot;20303&quot; value=&quot;Bill Bennett&quot;/&gt;&lt;property id=&quot;20307&quot; value=&quot;262&quot;/&gt;&lt;property id=&quot;20309&quot; value=&quot;10370&quot;/&gt;&lt;/object&gt;&lt;object type=&quot;3&quot; unique_id=&quot;10009&quot;&gt;&lt;property id=&quot;20148&quot; value=&quot;5&quot;/&gt;&lt;property id=&quot;20300&quot; value=&quot;Slide 6&quot;/&gt;&lt;property id=&quot;20303&quot; value=&quot;Bill Bennett&quot;/&gt;&lt;property id=&quot;20307&quot; value=&quot;302&quot;/&gt;&lt;property id=&quot;20309&quot; value=&quot;10370&quot;/&gt;&lt;/object&gt;&lt;object type=&quot;3&quot; unique_id=&quot;10010&quot;&gt;&lt;property id=&quot;20148&quot; value=&quot;5&quot;/&gt;&lt;property id=&quot;20300&quot; value=&quot;Slide 7 - &amp;quot;Server Network Operating Systems&amp;quot;&quot;/&gt;&lt;property id=&quot;20303&quot; value=&quot;Bill Bennett&quot;/&gt;&lt;property id=&quot;20307&quot; value=&quot;280&quot;/&gt;&lt;property id=&quot;20309&quot; value=&quot;10370&quot;/&gt;&lt;/object&gt;&lt;object type=&quot;3&quot; unique_id=&quot;10011&quot;&gt;&lt;property id=&quot;20148&quot; value=&quot;5&quot;/&gt;&lt;property id=&quot;20300&quot; value=&quot;Slide 8 - &amp;quot;Universal Client&amp;quot;&quot;/&gt;&lt;property id=&quot;20303&quot; value=&quot;Bill Bennett&quot;/&gt;&lt;property id=&quot;20307&quot; value=&quot;282&quot;/&gt;&lt;property id=&quot;20309&quot; value=&quot;10370&quot;/&gt;&lt;/object&gt;&lt;object type=&quot;3&quot; unique_id=&quot;10012&quot;&gt;&lt;property id=&quot;20148&quot; value=&quot;5&quot;/&gt;&lt;property id=&quot;20300&quot; value=&quot;Slide 9 - &amp;quot;Client NOS Functionality&amp;quot;&quot;/&gt;&lt;property id=&quot;20303&quot; value=&quot;Bill Bennett&quot;/&gt;&lt;property id=&quot;20307&quot; value=&quot;266&quot;/&gt;&lt;property id=&quot;20309&quot; value=&quot;10370&quot;/&gt;&lt;/object&gt;&lt;object type=&quot;3&quot; unique_id=&quot;10013&quot;&gt;&lt;property id=&quot;20148&quot; value=&quot;5&quot;/&gt;&lt;property id=&quot;20300&quot; value=&quot;Slide 10 - &amp;quot;Operating System Capabilities&amp;quot;&quot;/&gt;&lt;property id=&quot;20303&quot; value=&quot;Bill Bennett&quot;/&gt;&lt;property id=&quot;20307&quot; value=&quot;303&quot;/&gt;&lt;property id=&quot;20309&quot; value=&quot;10370&quot;/&gt;&lt;/object&gt;&lt;object type=&quot;3&quot; unique_id=&quot;10014&quot;&gt;&lt;property id=&quot;20148&quot; value=&quot;5&quot;/&gt;&lt;property id=&quot;20300&quot; value=&quot;Slide 11 - &amp;quot;NOS Driver Architectures &amp;quot;&quot;/&gt;&lt;property id=&quot;20303&quot; value=&quot;Bill Bennett&quot;/&gt;&lt;property id=&quot;20307&quot; value=&quot;267&quot;/&gt;&lt;property id=&quot;20309&quot; value=&quot;10370&quot;/&gt;&lt;/object&gt;&lt;object type=&quot;3&quot; unique_id=&quot;10015&quot;&gt;&lt;property id=&quot;20148&quot; value=&quot;5&quot;/&gt;&lt;property id=&quot;20300&quot; value=&quot;Slide 12 - &amp;quot;Shared Subsystems vs. Individual Address Spaces&amp;quot;&quot;/&gt;&lt;property id=&quot;20303&quot; value=&quot;Bill Bennett&quot;/&gt;&lt;property id=&quot;20307&quot; value=&quot;268&quot;/&gt;&lt;property id=&quot;20309&quot; value=&quot;10370&quot;/&gt;&lt;/object&gt;&lt;object type=&quot;3&quot; unique_id=&quot;10016&quot;&gt;&lt;property id=&quot;20148&quot; value=&quot;5&quot;/&gt;&lt;property id=&quot;20300&quot; value=&quot;Slide 13 - &amp;quot;Peer-to-Peer Networking Capabilities&amp;quot;&quot;/&gt;&lt;property id=&quot;20303&quot; value=&quot;Bill Bennett&quot;/&gt;&lt;property id=&quot;20307&quot; value=&quot;304&quot;/&gt;&lt;property id=&quot;20309&quot; value=&quot;10370&quot;/&gt;&lt;/object&gt;&lt;object type=&quot;3&quot; unique_id=&quot;10017&quot;&gt;&lt;property id=&quot;20148&quot; value=&quot;5&quot;/&gt;&lt;property id=&quot;20300&quot; value=&quot;Slide 14 - &amp;quot;Client Networking Capabilities&amp;quot;&quot;/&gt;&lt;property id=&quot;20303&quot; value=&quot;Bill Bennett&quot;/&gt;&lt;property id=&quot;20307&quot; value=&quot;269&quot;/&gt;&lt;property id=&quot;20309&quot; value=&quot;10370&quot;/&gt;&lt;/object&gt;&lt;object type=&quot;3&quot; unique_id=&quot;10018&quot;&gt;&lt;property id=&quot;20148&quot; value=&quot;5&quot;/&gt;&lt;property id=&quot;20300&quot; value=&quot;Slide 15 - &amp;quot;Protocol Stacks for NOS’s&amp;quot;&quot;/&gt;&lt;property id=&quot;20303&quot; value=&quot;Bill Bennett&quot;/&gt;&lt;property id=&quot;20307&quot; value=&quot;271&quot;/&gt;&lt;property id=&quot;20309&quot; value=&quot;10370&quot;/&gt;&lt;/object&gt;&lt;object type=&quot;3&quot; unique_id=&quot;10019&quot;&gt;&lt;property id=&quot;20148&quot; value=&quot;5&quot;/&gt;&lt;property id=&quot;20300&quot; value=&quot;Slide 16 - &amp;quot;Role of Server NOS&amp;quot;&quot;/&gt;&lt;property id=&quot;20303&quot; value=&quot;Bill Bennett&quot;/&gt;&lt;property id=&quot;20307&quot; value=&quot;270&quot;/&gt;&lt;property id=&quot;20309&quot; value=&quot;10370&quot;/&gt;&lt;/object&gt;&lt;object type=&quot;3&quot; unique_id=&quot;10020&quot;&gt;&lt;property id=&quot;20148&quot; value=&quot;5&quot;/&gt;&lt;property id=&quot;20300&quot; value=&quot;Slide 17 - &amp;quot;Directory Services&amp;quot;&quot;/&gt;&lt;property id=&quot;20303&quot; value=&quot;Bill Bennett&quot;/&gt;&lt;property id=&quot;20307&quot; value=&quot;284&quot;/&gt;&lt;property id=&quot;20309&quot; value=&quot;10370&quot;/&gt;&lt;/object&gt;&lt;object type=&quot;3&quot; unique_id=&quot;10021&quot;&gt;&lt;property id=&quot;20148&quot; value=&quot;5&quot;/&gt;&lt;property id=&quot;20300&quot; value=&quot;Slide 18 - &amp;quot;Directory Services&amp;quot;&quot;/&gt;&lt;property id=&quot;20303&quot; value=&quot;Bill Bennett&quot;/&gt;&lt;property id=&quot;20307&quot; value=&quot;285&quot;/&gt;&lt;property id=&quot;20309&quot; value=&quot;10370&quot;/&gt;&lt;/object&gt;&lt;object type=&quot;3&quot; unique_id=&quot;10022&quot;&gt;&lt;property id=&quot;20148&quot; value=&quot;5&quot;/&gt;&lt;property id=&quot;20300&quot; value=&quot;Slide 19 - &amp;quot;Domains &amp;quot;&quot;/&gt;&lt;property id=&quot;20303&quot; value=&quot;Bill Bennett&quot;/&gt;&lt;property id=&quot;20307&quot; value=&quot;286&quot;/&gt;&lt;property id=&quot;20309&quot; value=&quot;10370&quot;/&gt;&lt;/object&gt;&lt;object type=&quot;3&quot; unique_id=&quot;10023&quot;&gt;&lt;property id=&quot;20148&quot; value=&quot;5&quot;/&gt;&lt;property id=&quot;20300&quot; value=&quot;Slide 20 - &amp;quot;Domains&amp;quot;&quot;/&gt;&lt;property id=&quot;20303&quot; value=&quot;Bill Bennett&quot;/&gt;&lt;property id=&quot;20307&quot; value=&quot;287&quot;/&gt;&lt;property id=&quot;20309&quot; value=&quot;10370&quot;/&gt;&lt;/object&gt;&lt;object type=&quot;3&quot; unique_id=&quot;10024&quot;&gt;&lt;property id=&quot;20148&quot; value=&quot;5&quot;/&gt;&lt;property id=&quot;20300&quot; value=&quot;Slide 21 - &amp;quot;Application Services&amp;quot;&quot;/&gt;&lt;property id=&quot;20303&quot; value=&quot;Bill Bennett&quot;/&gt;&lt;property id=&quot;20307&quot; value=&quot;288&quot;/&gt;&lt;property id=&quot;20309&quot; value=&quot;10370&quot;/&gt;&lt;/object&gt;&lt;object type=&quot;3&quot; unique_id=&quot;10025&quot;&gt;&lt;property id=&quot;20148&quot; value=&quot;5&quot;/&gt;&lt;property id=&quot;20300&quot; value=&quot;Slide 22 - &amp;quot;File Services&amp;quot;&quot;/&gt;&lt;property id=&quot;20303&quot; value=&quot;Bill Bennett&quot;/&gt;&lt;property id=&quot;20307&quot; value=&quot;289&quot;/&gt;&lt;property id=&quot;20309&quot; value=&quot;10370&quot;/&gt;&lt;/object&gt;&lt;object type=&quot;3&quot; unique_id=&quot;10026&quot;&gt;&lt;property id=&quot;20148&quot; value=&quot;5&quot;/&gt;&lt;property id=&quot;20300&quot; value=&quot;Slide 23 - &amp;quot;Network Client Support&amp;quot;&quot;/&gt;&lt;property id=&quot;20303&quot; value=&quot;Bill Bennett&quot;/&gt;&lt;property id=&quot;20307&quot; value=&quot;290&quot;/&gt;&lt;property id=&quot;20309&quot; value=&quot;10370&quot;/&gt;&lt;/object&gt;&lt;object type=&quot;3&quot; unique_id=&quot;10027&quot;&gt;&lt;property id=&quot;20148&quot; value=&quot;5&quot;/&gt;&lt;property id=&quot;20300&quot; value=&quot;Slide 24 - &amp;quot;Network Protocol Support&amp;quot;&quot;/&gt;&lt;property id=&quot;20303&quot; value=&quot;Bill Bennett&quot;/&gt;&lt;property id=&quot;20307&quot; value=&quot;291&quot;/&gt;&lt;property id=&quot;20309&quot; value=&quot;10370&quot;/&gt;&lt;/object&gt;&lt;object type=&quot;3&quot; unique_id=&quot;10028&quot;&gt;&lt;property id=&quot;20148&quot; value=&quot;5&quot;/&gt;&lt;property id=&quot;20300&quot; value=&quot;Slide 30 - &amp;quot;Remote Access&amp;quot;&quot;/&gt;&lt;property id=&quot;20303&quot; value=&quot;Bill Bennett&quot;/&gt;&lt;property id=&quot;20307&quot; value=&quot;297&quot;/&gt;&lt;property id=&quot;20309&quot; value=&quot;10370&quot;/&gt;&lt;/object&gt;&lt;object type=&quot;3&quot; unique_id=&quot;10029&quot;&gt;&lt;property id=&quot;20148&quot; value=&quot;5&quot;/&gt;&lt;property id=&quot;20300&quot; value=&quot;Slide 31 - &amp;quot;  Remote Access&amp;quot;&quot;/&gt;&lt;property id=&quot;20303&quot; value=&quot;Bill Bennett&quot;/&gt;&lt;property id=&quot;20307&quot; value=&quot;299&quot;/&gt;&lt;property id=&quot;20309&quot; value=&quot;10370&quot;/&gt;&lt;/object&gt;&lt;object type=&quot;3&quot; unique_id=&quot;10030&quot;&gt;&lt;property id=&quot;20148&quot; value=&quot;5&quot;/&gt;&lt;property id=&quot;20300&quot; value=&quot;Slide 25 - &amp;quot;Remote Access &amp;amp; Gateway Services&amp;quot;&quot;/&gt;&lt;property id=&quot;20303&quot; value=&quot;Bill Bennett&quot;/&gt;&lt;property id=&quot;20307&quot; value=&quot;292&quot;/&gt;&lt;property id=&quot;20309&quot; value=&quot;10370&quot;/&gt;&lt;/object&gt;&lt;object type=&quot;3&quot; unique_id=&quot;10031&quot;&gt;&lt;property id=&quot;20148&quot; value=&quot;5&quot;/&gt;&lt;property id=&quot;20300&quot; value=&quot;Slide 26 - &amp;quot;Installation, Configuration &amp;amp; Administration&amp;quot;&quot;/&gt;&lt;property id=&quot;20303&quot; value=&quot;Bill Bennett&quot;/&gt;&lt;property id=&quot;20307&quot; value=&quot;293&quot;/&gt;&lt;property id=&quot;20309&quot; value=&quot;10370&quot;/&gt;&lt;/object&gt;&lt;object type=&quot;3&quot; unique_id=&quot;10032&quot;&gt;&lt;property id=&quot;20148&quot; value=&quot;5&quot;/&gt;&lt;property id=&quot;20300&quot; value=&quot;Slide 27 - &amp;quot;Integration &amp;amp; Migration&amp;quot;&quot;/&gt;&lt;property id=&quot;20303&quot; value=&quot;Bill Bennett&quot;/&gt;&lt;property id=&quot;20307&quot; value=&quot;294&quot;/&gt;&lt;property id=&quot;20309&quot; value=&quot;10370&quot;/&gt;&lt;/object&gt;&lt;object type=&quot;3&quot; unique_id=&quot;10033&quot;&gt;&lt;property id=&quot;20148&quot; value=&quot;5&quot;/&gt;&lt;property id=&quot;20300&quot; value=&quot;Slide 28 - &amp;quot;Monitoring&amp;quot;&quot;/&gt;&lt;property id=&quot;20303&quot; value=&quot;Bill Bennett&quot;/&gt;&lt;property id=&quot;20307&quot; value=&quot;295&quot;/&gt;&lt;property id=&quot;20309&quot; value=&quot;10370&quot;/&gt;&lt;/object&gt;&lt;object type=&quot;3&quot; unique_id=&quot;10034&quot;&gt;&lt;property id=&quot;20148&quot; value=&quot;5&quot;/&gt;&lt;property id=&quot;20300&quot; value=&quot;Slide 29 - &amp;quot;Security&amp;quot;&quot;/&gt;&lt;property id=&quot;20303&quot; value=&quot;Bill Bennett&quot;/&gt;&lt;property id=&quot;20307&quot; value=&quot;296&quot;/&gt;&lt;property id=&quot;20309&quot; value=&quot;10370&quot;/&gt;&lt;/object&gt;&lt;object type=&quot;3&quot; unique_id=&quot;10035&quot;&gt;&lt;property id=&quot;20148&quot; value=&quot;5&quot;/&gt;&lt;property id=&quot;20300&quot; value=&quot;Slide 32 - &amp;quot;Remote Access&amp;quot;&quot;/&gt;&lt;property id=&quot;20303&quot; value=&quot;Bill Bennett&quot;/&gt;&lt;property id=&quot;20307&quot; value=&quot;272&quot;/&gt;&lt;property id=&quot;20309&quot; value=&quot;10370&quot;/&gt;&lt;/object&gt;&lt;object type=&quot;3&quot; unique_id=&quot;10036&quot;&gt;&lt;property id=&quot;20148&quot; value=&quot;5&quot;/&gt;&lt;property id=&quot;20300&quot; value=&quot;Slide 33 - &amp;quot;Remote Control&amp;quot;&quot;/&gt;&lt;property id=&quot;20303&quot; value=&quot;Bill Bennett&quot;/&gt;&lt;property id=&quot;20307&quot; value=&quot;273&quot;/&gt;&lt;property id=&quot;20309&quot; value=&quot;10370&quot;/&gt;&lt;/object&gt;&lt;object type=&quot;3&quot; unique_id=&quot;10037&quot;&gt;&lt;property id=&quot;20148&quot; value=&quot;5&quot;/&gt;&lt;property id=&quot;20300&quot; value=&quot;Slide 34 - &amp;quot;Hybrid Node over TCP/IP&amp;quot;&quot;/&gt;&lt;property id=&quot;20303&quot; value=&quot;Bill Bennett&quot;/&gt;&lt;property id=&quot;20307&quot; value=&quot;278&quot;/&gt;&lt;property id=&quot;20309&quot; value=&quot;10370&quot;/&gt;&lt;/object&gt;&lt;object type=&quot;3&quot; unique_id=&quot;10038&quot;&gt;&lt;property id=&quot;20148&quot; value=&quot;5&quot;/&gt;&lt;property id=&quot;20300&quot; value=&quot;Slide 35 - &amp;quot;Tunneling Protocols and VPNs&amp;quot;&quot;/&gt;&lt;property id=&quot;20303&quot; value=&quot;Bill Bennett&quot;/&gt;&lt;property id=&quot;20307&quot; value=&quot;275&quot;/&gt;&lt;property id=&quot;20309&quot; value=&quot;10370&quot;/&gt;&lt;/object&gt;&lt;object type=&quot;3&quot; unique_id=&quot;10039&quot;&gt;&lt;property id=&quot;20148&quot; value=&quot;5&quot;/&gt;&lt;property id=&quot;20300&quot; value=&quot;Slide 36 - &amp;quot;Tunneling Protocols and VPNs&amp;quot;&quot;/&gt;&lt;property id=&quot;20303&quot; value=&quot;Bill Bennett&quot;/&gt;&lt;property id=&quot;20307&quot; value=&quot;300&quot;/&gt;&lt;property id=&quot;20309&quot; value=&quot;10370&quot;/&gt;&lt;/object&gt;&lt;object type=&quot;3&quot; unique_id=&quot;10040&quot;&gt;&lt;property id=&quot;20148&quot; value=&quot;5&quot;/&gt;&lt;property id=&quot;20300&quot; value=&quot;Slide 37 - &amp;quot;Physical Topology – Alternative Access Points&amp;quot;&quot;/&gt;&lt;property id=&quot;20303&quot; value=&quot;Bill Bennett&quot;/&gt;&lt;property id=&quot;20307&quot; value=&quot;263&quot;/&gt;&lt;property id=&quot;20309&quot; value=&quot;10370&quot;/&gt;&lt;/object&gt;&lt;object type=&quot;3&quot; unique_id=&quot;10041&quot;&gt;&lt;property id=&quot;20148&quot; value=&quot;5&quot;/&gt;&lt;property id=&quot;20300&quot; value=&quot;Slide 38 - &amp;quot;Network Access Services&amp;quot;&quot;/&gt;&lt;property id=&quot;20303&quot; value=&quot;Bill Bennett&quot;/&gt;&lt;property id=&quot;20307&quot; value=&quot;264&quot;/&gt;&lt;property id=&quot;20309&quot; value=&quot;10370&quot;/&gt;&lt;/object&gt;&lt;object type=&quot;3&quot; unique_id=&quot;10202&quot;&gt;&lt;property id=&quot;20148&quot; value=&quot;5&quot;/&gt;&lt;property id=&quot;20300&quot; value=&quot;Slide 2 - &amp;quot;Network Operating Systems&amp;quot;&quot;/&gt;&lt;property id=&quot;20303&quot; value=&quot;Bill Bennett&quot;/&gt;&lt;property id=&quot;20307&quot; value=&quot;305&quot;/&gt;&lt;property id=&quot;20309&quot; value=&quot;10370&quot;/&gt;&lt;/object&gt;&lt;/object&gt;&lt;object type=&quot;10&quot; unique_id=&quot;10323&quot;&gt;&lt;object type=&quot;11&quot; unique_id=&quot;10324&quot;&gt;&lt;property id=&quot;20180&quot; value=&quot;0&quot;/&gt;&lt;property id=&quot;20181&quot; value=&quot;0&quot;/&gt;&lt;property id=&quot;20182&quot; value=&quot;0&quot;/&gt;&lt;property id=&quot;20183&quot; value=&quot;1&quot;/&gt;&lt;/object&gt;&lt;object type=&quot;12&quot; unique_id=&quot;10325&quot;&gt;&lt;/object&gt;&lt;/object&gt;&lt;object type=&quot;4&quot; unique_id=&quot;10369&quot;&gt;&lt;object type=&quot;5&quot; unique_id=&quot;10370&quot;&gt;&lt;property id=&quot;20149&quot; value=&quot;Bill Bennett&quot;/&gt;&lt;property id=&quot;20150&quot; value=&quot;Associate Professor, Mt. San Jacinto College&quot;/&gt;&lt;property id=&quot;20151&quot; value=&quot;bill_bennett.jpg&quot;/&gt;&lt;property id=&quot;20153&quot; value=&quot;BBennett@msjc.edu&quot;/&gt;&lt;property id=&quot;20155&quot; value=&quot;Bill Has over 20 years of experience in Information Technology including industry certifications from Microsoft, Cisco, and CIW. He began teaching in 1994 for New Horizons Computer Learning Centers, was General Manager for the College of Information Technology in 1999, and  has been a full-time instructor at MSJC since 2001. Bill has also taught classes for the University of California, Riverside Extension program.&amp;#x0D;&amp;#x0A;&quot;/&gt;&lt;property id=&quot;20159&quot; value=&quot;MSJCnewBlock.png&quot;/&gt;&lt;/object&gt;&lt;/object&gt;&lt;/object&gt;&lt;/database&gt;"/>
  <p:tag name="MMPROD_THEME_BG_IMAGE" val=""/>
  <p:tag name="MMPROD_10370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rVtUs9A0y61HUruKxsLWNpZ7m4cJHGgGSzE8ACvjPxp/wVR+Hthqk+m+GdL1DWXSbyVv7hBFA2DywXO4j0ztzXgH/AAUK/aw1P4ja7dfDrwrPOPDVrObaeO3TD6ndIxDAt3iQgHtk9egr5o8Nfs+eK762hmcQ2kzDJDKT9Mn1rnnVjDWTsdFKhVru1ONz7t+Gf/BTV9S1vUz4t0NYNPgjZ1XTxuYsOAq59TjqeMmvpL4T/tjfDb4r6dDLDrCaHfO4jax1aRInD+gOcMPccV+VF1+yl4ssdJu7i31mKWeVdzQ4K+YT2rz7X9B8ZeAraSa/tpEkjOWeFvniUfxAdMe4/GueGJhN2jJM3q4KvSV5QaP6C0kWRAykMpGQQeCPWhlr4J/4JtftJ3vjLSZvAfiXXP7QvI4/tGjyTf6xox/rId3cr94A9s9hgffRGa7oy5kcOxWKc0VMV5oqhElYXjbVz4e8Ga/qikA2On3FyCfVI2b+lbteYftM6y2gfs/fEG9j3CRNFuY02ddzoUH6sKT0QH5SfA3wvBr+qTeIr9ftN06oEMi52s2Xcj6sf0r6m8K+H2uCo2qR3Arw74JJbeH/AAnaPe3EcAlOQWbGccYH5V9NeAYYtSYtZ3UcwK5wjjkV8/Xg6lVrofoGV+zpUVfcmm8KI9s25FJHTB/WvOPGPgey1BmiuIVkDKVyy8rn3r3mfTrt0ZTFggctvH8q898VxxafNveaNiOArMOTiuWVHk1SserKUZxakz4m8HW83wI+OOmXdgshgtdVs722ZDjy1aYJIv8AuncR9Gr9vAcV+OnxMs2uPi34EijgEsF9rNpazj+9GZ0yK/YqvdwjcoXlufnGNjGnXlCOyHY96KWiu44SMAYxXmn7RsZm+CviyNdmXtAv7z7oy68mvS9uMVyvxI0BfFHgDXtKK7jc2ciouM5YLlf1AqJq8XY0ptRnFvZNH5waN4WQ+HLGO1WIzQLsHnoGRePvY+tZ934LutHe61n7fm53Brf7AWgCADkSBcBieMYrpfhzeGVbeO6UDKgSIB374Fa3jTW9P8gWdnHDGTIy+ZJgg4HG1R79/Wvn1OV2kfoeHpUp0ozkW/F3inUNQ8HaDbQ+atxdRKty0cpDgAc4I71wq+B9Ys5rhBbQ6jp7sGgaS6lafYfvFgWwpB6AZ+tdTe6nZWcGiLFe294ywbmijJyvTg+jZrsnu7EW7zW0m1xwwfgj6j/Cso1JxTUkds8PTqNOMtjz/wAI/DOLW/jB8OtOmlx9n1OO5B5b7g3j/wBBr9Mq+Fv2drB/Fvx8sp1OU0u1kvHZTxj7g/MsK+6+gr18Dd0233Pgcz5VXtHoLkUU2ivRPJH0xhuUg9DxT6KAPynjuZPDPi/xT4Y1BDbXtndXkUDE4PysxX9CK5rRvA19Lqtq+s68sNleW6yJfLaPN5MmOFYA5Uc9ea7P9s6RNZ+MfiLWtAQwNYutpOUwN7om2STj349wK4vw/wCLb21js7eKcIu0BZn5AHcknsK8GceWb0ulofZ4OpGVNU6t9rq39WNfxf8ADSXSreK4tPGGl6tdCLKQW6XHmOw5wPlIBbpz+dR2Wr6/4fjjg17avmQBkEM24qT/AAt+FR3/AI31O1b/AEzUYiC5wFUbiOOn6GuK1DUNU8e+OZrZJlt9O82OCS8c/KinGSQOuMmuWS5paLY6p1KeHj7jbbPt79gvSm1G88ZeJGjAhBi02BxyDty789+StfYLtXFfCb4caR8J/A2meHNFUG1towWn43TueWkJ75Ndk7DFfRUKfs4KLPias/azc31GF+aKTd7iiuk57k0kixoXdgqAZLMcACvHfjN+0doHwx0NnspE1vWZZktbe2t2zEsjHrI44CgAkgZPGOM5rxHxx8WNf8YR4v7iS2syjSraQjZGoHTIzlj7sTXjnxDsbnVPDejXjOUWLUbe6IU4DI77FXnt8/50WJb0KF1v1vxBdzXY837cxmZ2HDOeHB+vB/4FXCeJfhVqwLQ+Hr2K2wWKWd0cIMnJCt2GecHpzivTvCwje7lsbxSST5bL0KsOMir89kl3z56TNA7weZAQcspwfx6cdq8XE05Upua+Fn12AnTxFJU56Sjt5o8ET4TeKtKbzPEF5bRKwCosD72HvnGM9uK1Ne0L/hG/B8lvYoVmmCxQhfvMzEAHPXqa9UutEa9uI2uJXmWMZAbjH1qjJBZ3qDV0lFw9tO0EVrtO8SbflYg9uSR7gVlSUqs1yLRbnbXjRoUpOT95qyvufanwC+OOg+MPDFpot1efY/EGkww2d1DefL5h8sbZEboysAe+cgjtXszuMZ7H0r83PBWm3mk/Em9tTKytf6DBMysPlSWO4kXA9Rh+te4+BPi1rmhxCGO4Zo4TsktJ/njDdwO689MV7idtD4fc+qy4zRXkNv8AtAWbQIZ9Hm84j5vLmTbn23DP50UC0PmbxcCddmh3EYsmAPp86jp/wI1X+Itgk3w41JUPlbBA6kDONlyrAfpiiiuhbkMz9SimvvFt/dSyrlL+GKFUTbtjDBNrHPzdCQeMZx2rc1KztdGs9EjsrOC3tY3leRVU+ZOZGyPMfPzbckA4zjjNFFc2IS9lI7sBJ+1jr1Lep+BrbXEhUzNawSENKIRh39t2ePyrnNC8LWUPiado4wEJMojfLAtkhS2Tzj8OPTrRRUYKMfZbdjrzOUnVepf0fSpYfF99JNezXTWcEkNq0mMpFL++KMf4trIAp4wuByeT0GtSf2Ze2uoRABrwKkqdASP4s+tFFUup5K2OgtLg/Zo+O3rRRRVEn//Z"/>
  <p:tag name="MMPROD_10370LOGO" val="iVBORw0KGgoAAAANSUhEUgAAAWgAAAB4CAIAAAEnIc87AAAAGXRFWHRTb2Z0d2FyZQBBZG9iZSBJbWFnZVJlYWR5ccllPAAADUBpVFh0WE1MOmNvbS5hZG9iZS54bXAAAAAAADw/eHBhY2tldCBiZWdpbj0i77u/IiBpZD0iVzVNME1wQ2VoaUh6cmVTek5UY3prYzlkIj8+Cjx4OnhtcG1ldGEgeG1sbnM6eD0iYWRvYmU6bnM6bWV0YS8iIHg6eG1wdGs9IkFkb2JlIFhNUCBDb3JlIDQuMi4yLWMwNjMgNTMuMzUyNjI0LCAyMDA4LzA3LzMwLTE4OjEyOjE4ICAgICAgICAiPgogPHJkZjpSREYgeG1sbnM6cmRmPSJodHRwOi8vd3d3LnczLm9yZy8xOTk5LzAyLzIyLXJkZi1zeW50YXgtbnMjIj4KICA8cmRmOkRlc2NyaXB0aW9uIHJkZjphYm91dD0iIgogICAgeG1sbnM6ZGM9Imh0dHA6Ly9wdXJsLm9yZy9kYy9lbGVtZW50cy8xLjEvIgogICAgeG1sbnM6eG1wUmlnaHRzPSJodHRwOi8vbnMuYWRvYmUuY29tL3hhcC8xLjAvcmlnaHRzLyIKICAgIHhtbG5zOnBob3Rvc2hvcD0iaHR0cDovL25zLmFkb2JlLmNvbS9waG90b3Nob3AvMS4wLyIKICAgIHhtbG5zOklwdGM0eG1wQ29yZT0iaHR0cDovL2lwdGMub3JnL3N0ZC9JcHRjNHhtcENvcmUvMS4wL3htbG5zLyIKICAgeG1wUmlnaHRzOk1hcmtlZD0iRmFsc2UiCiAgIHhtcFJpZ2h0czpXZWJTdGF0ZW1lbnQ9IiIKICAgcGhvdG9zaG9wOkF1dGhvcnNQb3NpdGlvbj0iIj4KICAgPGRjOnJpZ2h0cz4KICAgIDxyZGY6QWx0PgogICAgIDxyZGY6bGkgeG1sOmxhbmc9IngtZGVmYXVsdCIvPgogICAgPC9yZGY6QWx0PgogICA8L2RjOnJpZ2h0cz4KICAgPGRjOmNyZWF0b3I+CiAgICA8cmRmOlNlcT4KICAgICA8cmRmOmxpLz4KICAgIDwvcmRmOlNlcT4KICAgPC9kYzpjcmVhdG9yPgogICA8ZGM6dGl0bGU+CiAgICA8cmRmOkFsdD4KICAgICA8cmRmOmxpIHhtbDpsYW5nPSJ4LWRlZmF1bHQiLz4KICAgIDwvcmRmOkFsdD4KICAgPC9kYzp0aXRsZT4KICAgPHhtcFJpZ2h0czpVc2FnZVRlcm1zPgogICAgPHJkZjpBbHQ+CiAgICAgPHJkZjpsaSB4bWw6bGFuZz0ieC1kZWZhdWx0Ii8+CiAgICA8L3JkZjpBbHQ+CiAgIDwveG1wUmlnaHRzOlVzYWdlVGVybXM+CiAgIDxJcHRjNHhtcENvcmU6Q3JlYXRvckNvbnRhY3RJbmZvCiAgICBJcHRjNHhtcENvcmU6Q2lBZHJFeHRhZHI9IiIKICAgIElwdGM0eG1wQ29yZTpDaUFkckNpdHk9IiIKICAgIElwdGM0eG1wQ29yZTpDaUFkclJlZ2lvbj0iIgogICAgSXB0YzR4bXBDb3JlOkNpQWRyUGNvZGU9IiIKICAgIElwdGM0eG1wQ29yZTpDaUFkckN0cnk9IiIKICAgIElwdGM0eG1wQ29yZTpDaVRlbFdvcms9IiIKICAgIElwdGM0eG1wQ29yZTpDaUVtYWlsV29yaz0iIgogICAgSXB0YzR4bXBDb3JlOkNpVXJsV29yaz0iIi8+CiAgPC9yZGY6RGVzY3JpcHRpb24+Ci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6wCsCdAAAdqUlEQVR42mJgGDzgP1loGgMDGwODInGKkYEtA8MvBoarxDsLDRTjEIeAU7gt/o/XwxDARGrgMeIQNyPCe3jEmYi3CVfIkaERqFIJ1RwWkvz9hBSP4lIDMfk+qgIC8cKKypXBcCsjKcGABnJhjIu4VNzB5o9iQl7Hk07/407+WMLjLoyhQnpyY6AgYNDdoURieUMhANq9noHBmqBfDTDiJYuQa0iKF5yR9R9vtizGcLc+cXHxH8PWhfgTDVb3Ep9Ot+J1x028pT7J5SmeYtELr3p1BoYU/Kn7P7noDg5xYL77gjevKmAEAEAADfFKH4g0waVtF4mVPqRmBtb7MQTzNC79EMFNxPkHa1VAjCtxZhOC4vjLAxkiAp7k/MKIYSsTWbmMEX+5Tgb4S3oxz4jhlBxkd8wlsbqCV/qalPnkKwODCUnNGUrSB1z8KzH1LRoQI7f1RWm9jwZe4vV3JVntDy4k9gNwncVPMNjRuH9IaXrBgQNu9XCRbJLcgRkjLqjcQGwB8BFb4RFLfKUfQIQ7iEk6/wmVY79JanzARURJyU1TcTfAIGgL5fXcOwaGhzj8d4dQDaKMIQIQQIy0y4p0Boz0seYeSXU16sAAMmInpIuf9JYMvMTGKiVNyLROqrTYLpISHJNJt24VxcFBao4jDfSQqLmYGr1O8oJDkdwyyJI8x62hODgwncKJJHuegszCSrRGSpvI5jBGCCmtVvxtSWeYmm9IbjKgIEH9IrqU3YtN2W9S6+4mHANXVMwsMylIHdQpGrD6nImINux/IorSLrIcwEd6cDDi0PKaKu10zKT+D5X7iTgLSsmKpU94RpZJHBgSoVa3RQOvTl4SnXuKgSEUW+wxkVj0YAJ20lNfDUnZimB8/sOroBjv5A7xeRtNmT0OZV0k1iwK5I0D/UcdNSY+vCBlRwPF5RdJjQAIYCO33cFO6ugFkbJoRSkZoIwUvd+wKf5E3VYpstLNlAUHHKkSsvQ+ia4kRvEu3EHwElcLZbRHCwcAATSKUMN0NGkQ2+6gBbgPbn2IgCtFfvDM2TXaW9oPLimAXZK3DAxLGRiE8CjdSHpH+xHpWk4S4egbhMr/XyRWyW/JqFDICA5WapT5JA1zkBocEkRXsQtIDY4dpHuPwt4khcFhQWKjYwdJwcFAQXBQdyiMyOCgpElKclF6gC4l7j/aN+2RwQ+yg8ORaJWSRMT8PRxq2MjylSluKQVCa7gkiM8sCSSmf5L6qf9Rw5qSopSSgdL/uIIjmujigIdKwTGPuBxOreBgICk4PuHWPx1V8B5ZwQEHa0ks8PAHB64KpZHC4MDayvqOI9XhCQ5mUrL9WoqD4xEpnXc0NU/g1S2RwSFCenBQt9FBMDioMozORGRt+obisdIh0U/HHhxYRyUrULm3adYKGMgQwZpZiG96EpPgZamUawYsswCBAPVCHBK+FUNh3ARncDzBq02ZdJvakcYHJIlQ/5hE89+TovgLeMxhInjKWQk5e+LKLPiT2S8S5+j/4xhPvoHbij4Mxc/xZhZ3HPZmUN7uIH7dJC7Zgxg7P4AgE5sjduMwZAmGSq8BaZXCg8OdguDABfZiOCKC9K4NqcFhSEmf5REhF9gTERxFeBMXB3gZphZeNZtI79Sr4G3FxYCXNeOSZSE7OIhsAlMCVMkKDgYKFmTSfCT9BwV6bxGt8hM1mnCMRAZHPwVeYgd3zGg9osVLcaOWhZh2BwQUYBsKIh4Ekeg3MRLV/6e4mc+IupCE5Mwyn6zYvkRIjQnGNDL+5S4NhAKOkdAyGENsoTYwk5IPwL4VwdyxgAO8YmD4DB5AlSU3OfCCk94X3DsxBjI4Bu2wAEAA9q4mtKkgCE9s0arQKB5EK9WDBy+aiwhS40GK4k38QaSgRQgiKqhBxQqCqFiRYsGTxYtagn+oOSkKBWtA629RiiK21KK2BxGLWK1YYzIhJXkveTuzf3nUfOSWfTP7dr+d3Z3dmTdxLjRAuV+tbWjLKCONG2qPm4qSyMcujqIfABEpLZHsiYH67zdHb7VUE00FiDFrNVDcLVAYcbVua6RVa6ealqhI/phWb2YK8y2SYx6HHE810TdJyAOjSg4wbza8yXHSsGW94A9yhPVxwvF7bJQcy0TqN5ohR5/FyXewdOQIGqOF0L2ugRwgmqrBADl2WF+crS8FOZ5ZYUbBdBGVuhquFt0RBbHKQD9dxehBYHbAFsycNAnP9u7w7/vdBFgJ0GmRjmOy+8kh7Ow5zKemocYK7ZYDMAOSIbPhthws9IlGTIhA/Zj1aWWEqfFncfnfOHI6Tfg5CoYxhQyMp+/M8sLLqd3YE+PYjdlActvrA1odmziXH4IvxFnP8jM4Jx/h3FMaiuXopsm9yxk922Utx6BUcy8GeGRx/la0HCxdxMDuUbLALhY5PuFdbu62tlZU0s60IpwyWjBTk3/IcZ6pi5jCs1nCY0khxwA5EP5MVvqwyBepQo4Dhq16NTqOS0UOQwl6ghiMUaXdQ5q59hLmGI+ZhDIqW9k6W9N/cKKQgwvegpS4i9sG8NnzaudBHVVPoCPZAobV8lubxhefkCPT8UJcEl0DPK2p9plbMddsdUOKH63wn4E+rWgxYs1SoqIE6/qRvGpWQavPppW//rEcKZxQU3nI2MvU5GeEGcUzuaBuLXt9NrYDviLHEQV9bRZbbTJAUxHnYIJ7rSEft2mrcmlwb9jMohVbxFzkSnpIr8i+dkQ3A4Yw6KAeb9AG8n8eqMPvQNDT6jrQSyjTwRHoyC6ziVkfoosyISGQu+aQXnlcVxASpR2COPCeNkp6mWJf695ebnU91cZcecREKlhnQ1WK5OjikyOpTA45UtZ4fhFmD1/gPRzrhwHeuKTFpU66O3RkBUwiydxYyxRyWWW3Qk8GlYv7mshR8rvyvzghaNxh48BXi4dBmV+/4oJ0HP2cwvVam7JUSEplyfVGg+dapMni213M9wUokWNukc/GuPHEQCc9tEuL/WZIGcS4cQ+cwsX1iJUtcaP6VtYx3QhR6Zm4SxoraJ+5UEfmHkKLAcntuNOmYDp23nNjtAjo8nPkYoorrN+NHpM9tyQ7WT7QKrYi5zOyawxU+x1KbmA+tTTbkS+VK/AHYy+89/zpv94S/Bb78BS7GI55Kjgq9aADywFWc17+Ffq5b9GG5myAzfiOC8jyX2DIQhyPGIVIDcENAMfx85XCQcxFCFt4nWig9+DBRTvTopRjZX0EX539pvfkC8t9UkYh/BOAvSuNraqIwvNaSUOpCjallpaIkKBFUZO6xkZbWeKCWJuowbgkxqBFY4Li0mjL5q+KPzQsJcYlCPqHxAUtEhPxj9U0NYFIAGtjA1pS0taF1uqjm+Tc9OW913fnnjNzztxbfV9u+qNv7sydud+dOXPmLNkrC3+sdK5myV5+V23EuJEzmv0+IoORqJEj+0qy8BVI/9tblbNg93oAlBZdYNYan4jBfSFEkboWzqWWgpZp6qIYMmPfAb45RRMK/mE4mvkJTuo/BZ9bMh60e6x16AXV0oCKtHh/bhRMdwE40HIJELMpTXsHsCvp8iLV9/9dkmuCpZdfPvqx8p2Qg8VpsY6DHCR2DhDJscXu2XrhXEycHMqVb0Vg/a9xz9UfRJIct/DNba0OyIEJINEhTI7ZSgTlESNHi8D+ebrobqURUeZVJYiYf2gQSxxjDGBijdMgcrJjyD9xNQM5WhBldksyQxSj0dju/yE2OyoQQabJ6TkCRQohx5siJy9m3ImvlAaHBbxvJu/5pcixR/trm0x/3pB0E03DCaW2hcSMtWCz4gDtEgKpCspncSfT5+vGtZxL18IikOa5PdxZKDFzdFoLJVQ8GwY5bnLeYq/b5tLyRbEJ4/1opzwWGCQ/WaHUMhBT4hC7YS99j/Od21d1vWm2xbOwtSmixmkB6b4i2VKVKw7aC/6abPYp/Qzx3o3+E+kaYlXrHS4rY/R1Ycekmt8m1vAnu8yhQJeSsbEbBMjxJseDJUcKDMRDEN/Bpcwxj84MPy1IlXGcIMYIiqIRiZLrrKbcuBwxHBkjBBVAkJmRkDSkx4jN6SPYNFCqqiORAym1tmfKZMClv0qudg7lxgLciCQMactTHfDDUp+zhwXDV3WK9N7LcD1sJOo/HjGdRUgyxyAurULbhC/JUaa9t6UoSsI+RJl30LWVkGaOQvTHqt83p+F905nDTF3YQA8YHdbM8QWxrYsRTSwQyh46jI7VlDa/aQ5jcy0kkhKjuzaDTUkMbn+RHpPDJag+dj2IMqT+Xk5SgiG3fMnryN/akquCCmiwxG7ozw1lEwgZnjNgjXMFBi/iYusalhxIZVmye+MObcl6i5njSdaB+ARUnzEYi9VByUUdgGoy18rR6AioMTuV+gZ8SAfwMoeXnm4xUTgoDirWbLFPlkYNZKYJReaoJDa0Ht3KfEifgD8xIZytbMIVS5yUntYqpixRJUyOj8EefV4YJ3zUrQre4/5nsAsZkyBHDa5YUypFMuJx6xH8ysl7OgEDtMstORYRy58UexJ+K6et8HeLtox9zoOYdS5SPB7llnL0mEss/1tEyHE3ooy3B9nG2v+M2G7t7oDHTsrSbokLiOWHIkIOpNjRCXpJP8zie/q/HH7Qm+C8wwGi43tHI8c1uGIrtL8+w9qBcYd2JIuctBKfouRQuECLPzokhyf8Ogupvk6+iUFi+enRIcca6yYvEuiGlxRso/ybe12+iR5i+ZnRIUe9XXtlksPaCBRpnzgaEMJRYXJQJZvS6JDD0lXEwbRcMWEp00Y0C0JCettCjZVwpdiTmBgYl0ImUTOsdihPXZekK9sHkSdZVGctwo9NdfO5OUirlMAhML3og9fXDdqzk2D+2A3/7J/s2oQ/W9FYsZI2F4nL5mzF5uoDNW4hUy8sc716SLPnIHWnH93KMLrOBrNlRVkov8vlZ4teiO6uD8JfCCravjR7SW70UwrbBNvHC/j4ZWK/8cxhfBa1S2DmaIW98SWZhBvkV3JQZuYgYSx15qCmVcdoimdRKozZkMPM4WDEmhzdsKjdCoZkjCtR6OQYTyVHFZEcexBNfGQwIGbkOMCxVFPJQY3EOAc9FiSxPAdRYZMdOVSo1uddxltZD8vpt9xovYrn4iaMBE5lWm78pjQ8Au0tznCk3D5OLP+79tdfKVU9b0kOA7zMUcl2YvmTsHxqNKe/0MO/bIZbqpPN6ZLE4QeYYmlQ7WRn+vOji6go22u5rBjE7Ru3XlbsDQTnwnK+BHQDxRb7WF6UZFpWFBg/GGzUO+DTXwV/j9BvP2yp5/Cu4yGR4wkVJhYKkOMxH3KUhhF/fUaqdGWIyyiFGZMdNYdKjkMCdfqZmXVDyh+X+CHVRMZK5ihAl3yFtQ9fhsSMGpnzcU0CvAq3Hbxq0r7MHGvRJStZ+7CUY+9DRQwkUHYE+pkWuepgdaZNuzmeQysG2PGtc3M6oYCIgYm9+5S6Tb53W5X6mvfFIfds98v0Z5Ae1sgYQt4rV+MMXA4KO/7v9snZbvtVY84e5XIqn9vsXSFMizJJvya8eLufuAPAo16ph4Wm/A2IMoslX94RSOEphGbQkkkgh865DpB7eL1U5kM+UV8Y6zm8K3Al1kTS5LXnWMY6arWSGSBu96kWmVLjXg59Bsok25IcgSNV54oc3vWS9ZtrkkwPUgbxLcftyJGQ5IaNaIEPxRyrRURPztMO+lvarMxP+Qfl/16pz9APSrLcHIEoRzvRSqRKMAq5D13/kFIfKvUeBPbAHNpdCkdxgT6V90C+Lery9DQil/Y/8MAbiI61sbsob2jqIg6rdcJzcAbYg01jbWIAgnjGk6bbQqJMZ0CONOSCXsTb5I/CNnjQorbz1P8DeabBovA43zTgMCNG6W4vumkpprKICqL2LmL58p9UFkj0uHUND8S/ArR3LcBVlFf4JJCQEMlNwKA2gSpKgWmplAJSnaK0PgpqsBYHEaUqqAX7wOKz2LGg1ta2DJUKPqYDRXSs1tFaEcGWobWWMdL6qFblZTQ4SBBIbsNNCSS3m2976Q33ubv/+R97/2/+yTDhZvf/d/d++59zvnNO98M6MGvsx8KiMLFZgwJxWr/lCsResbDwhOC2Y4hRbC+BhYWFV/S2lyB86IKSIQZfbUdSSKUYow9EMBXBsnMt5KAPlLjliZtVnIhzH0I8JIbRpYo4ylCp5kFFl2Y2g9jjdaIVKtYSR0LMFOazOKTwJrLHNyHFpClAe4Fk9ELAeCQSeiagMGBfLb9LnYia72U4cgStNErlLqcaZfedx+Z0aLmC19ncjcJFf4V4cLP3ZogeMB1NA1ThNF8dELOPceqWM58hx+hf0PGdrGhFw5BK+r6K5Kq0o4PtUtQlCuj4UNbkj0Eoi7NF7kV7B0Ld2jARB0H3LPAaPaF0LaKIYyuqrfcivXAM6uE0W+LwiDJct916MO/HRPOEyJiUE8cpflPJ4+m6lI40mTjeC9ydTBouTxRUs8SRxfq7w6/GV8KIgUEMJg5CBU0h12Kl6oX4Jo6lZoa4+hE9ZYkjBafiHRA3ZGzIrP7XnThqRLy+DiY1GzeIOO6mMOAhSxzAWcg9iBs4NnnpraDLS26P96KMqfg1WkMZhDXYzS4IBXFcixDvJipcDCXahVhGpZnzH49Kg3lmn2q0O16Kbqe+4Rhs95hzkzpRPucCRUF4JsQQU7ywIFnjSQRKjjd/IdfhPubs0qcRcbSj5qtvLGOrnyEcTTApN4b0K/QcBBE7CoUxaDS0WFNDtKJytDa/3RTiILTZ+LuvP3Ssyp8Zcle2QRnREurvUhRuiD8WAGvciic2lBrcO7GNMoM4utDT0QeWQFygP1pRGqadCgLnoJleiPGoUdaxD0zNnP6qXQTwee+tffaAOIzANcyZ2hMRIMvp1f8Eftlv8rvx6n21RTMCzxJdJuVE+5E/8Q04X6sR/67Chu5i9C9sZT77+SiZlh46hGOTMc6jCP0mnSafJRz7Mud5ZweIw72IEnYCEUFfjCVou3AwjOHYR/mDowfQyClPXNpz5sLHHCOIw8EjeS+pSbNcrCzEMZvtpKNFPBw7falgilGZ9Ptgn2hh6Dhu51+jv0flaz2ToQWO9AopDYkjfxH6XM1mnok4DnO23x4n7hHJHtg6AXWSVxI1FmquygTm1UVzVRfOjlKit3km9gwfcQxA5p8o5CNC3xYgCfozPEU+52fOLKrmJKy54h4RtxJ6GfLrHR5pYDA3DCWOUuas1nYRS+uH2vIc0zuNiThqod0UhXxE6Ff5PfhIEJPMHUeTlB5jE+H1PGSm5Fl/4riVeWmivK3TeKa3gok4IviqCyxjc3PWZfwzQNb5KqLH5RJHq4qK4c4XbAbRcuwa9lviCEYcEea8+A3iFlKKzThHPn4kybclDG6zokXiDphdhH4XhNs+MBTN7drkfocr+bsSpmI7/P9z4ASphmnmjnLsua5EYsJm6ZfCUExHPwA+/ELcoRxufYlhhscRjeEgDoLK/fPidlxZROivBijYcwt+Hlbx5GmC/6B95m/AKWNhFR/hlEEQCCyF6LjDskUSWFUbO0QLbd/lmeeXE/9gKVZ8B8Sqh0QcahVaBY5J+f0iv90Yndf+TEVPnnPexXB664ydGE/3/GV/CF6nQAw6qCBZY0iqa1AoNiZ1ARSCfeD9GF4SblnjNowD+BmF7dwG0yyKcSDxgbbEn7jjUPY3oRAfRyUaULrm0PXiLsGkFFvrzwGOttpX89rgPg53vBaWhhSOufdTVAwuEB/HNC2FGwrB9RgvENctcy3RCz1/s9DvoUZDY6cQo9LGww3EVlh8A2DdfBWGT7jxBebjb7HE4eIENMoWaPscMUzWBfA/L9Cg/O+FKF0fpp69G+BqLcqViG36DosPh1EByBLH/zftxwk6VANMjIDbjS/B7acDzkBa/fDQfbvuBn3MCSNxsMZTYpo1lFZMHJXoBiIKLl/8IUBxOq3eh5VodfFIGL9jD4A+HgvRioqYxXsdBgaweF11c8RVD96OQLfvWPdEosn6Xf3LYYLdSyHEDGysDodlObZVqlTiKIV7QhRuDBBP0dn8vinRa+uccD1bf4Otusv8hcSZTYk+BtYQYw8OOm+eL6pe5CSir2h/J4YTrccz2gyaqwkFd+yDcKY5FAvhQxmGJY6j7cOFSldonLe/BnpZt81iCzKLzjRZ/bEfgaS44cTRyHnwEnFhhPAQB6H6mMIX/kWo2W8oIsgo2YisnDiUfH9CnHuEUatoSKTqm4vXmY8/xBJHWtypbnlhEhf0AQUvRv/6I6LDj6AQ/x400f10nflSQSkIqvAK86ZpDMMxa5EfMAA5jcLlS5K8xaej2upT0u/3pVCLhhufwq7qopTftyC3+g2if+DnVqW+hi1oIzDe2Iv8FgZfP/MzYVML5KYq7JI8dYSNg9zboStphz84Cg3+v/EsteIfzub3LzKJw8GPoLbulHizS4QKSYxDFd5jzpiV8l/NiE/9FjXl2yV+94QQh5t8xYGizDvwLhRw4SOOUUhTbhB3wDO895EuQhi0NKnoRiqmSjZVHHyO6Gq535yZOKlZiOHlvAbijpn42h+blPPujncCn2Ug0SVEv8Pp4lDxH8u/NFGF/HeiogwHyrJWolzBXLhkntCjfZthhi2J7cb/wJEdm3Z8CHNLDspylYdUkh0bRVr903D6TMN7psr7KfrjmyM8QXMW8x35laB5/oRthmN7nii1dOA9zDmy5wpayNd5prfqqNNII454ooiOBFyfaybcxNEMAQtTx6PihOhD4NjGbLiuF129TjjqcxFHX9SO5SOOmAil9QiYcsLn1tVTkCVbH3Az3LzcOAYnUosa+IOjPAfvwttpBJT4otDIqRCvwfs8ID5CfTm+3mU5U2BjaH/Hh3L4sC8JcIRJ2NJy6FBX9+zrLJs4+kvZdHyLaLAGDovbmCUk7+IFVYJLuifYoZYTnc3sb2qFV8VfB8xX4O6pYw4MjcrjMxuIfsD82DwBivSqtx6M2NnzPBUb9qZ1wcg0Vdz92Kc5r3sV8iPiqk0Vd+yVKx4vIzoLDpR1KGPZlm7hnZjVG+irNIO524uLCGayNuX3vaE1GAujYBbawc1HRtJ30PZpnJTNafJk3stlqhzBMlnlzl7AJiKTIL0EDaIe459GegGnZOJwxsOcT8AP85uDNOfodokuYT3xDK7Ds3pPcnzKjavP+vlloW5ekzyuyeBlU4Cr2ELiNdBQaoUhsCn6FSpr3C+01Q4frvD4+bmadTtnwnUZXvNqiKMX9GAcuEHu/jZ/+9OxnoYVHms8qV9z30w36Ervf/Vz2FMhbiJxHtFDGf5LWdblxai4Lxa1Qquri0UF9h03FApjdKd77kwSGmqOxQi1+sCrcECsCd3ta4QmcH3mD6hM114k+oA3sukmBD6gO1T0gpSMeyG4qDVktrchcO4bcaILYHrvDcvtm0d0Uq7lqCSOiajUIArOUq814a6chGbiv8+qbjYXru7OIOP/LqIfizjOW3hFT0bQ0Fyshhvhl3l8UnGBmEXiZnCL392mEtSjc9c6LT0yPtAbT1scunJT0BeKpgVCj7kWNukEAwsmLgdlXAFtIelPHKNQsDc4hiFSYxzOJfoEe8LpxlKGw4AfIB37u0ZNewnSxplKLryEWgeR1OQO/bALMa8i+LC7vP6xfB3HUTKH4ArZld7PqyTJLftoVNfX1hN6Ibbv9V7roOMYiEc9zwnXCzrpKahEo5U0o1lItEstccQDJxSfiiSLEBBH8ngRr4ISbciiEgHLhgArUkgcdUQPep9wvehplKKyxJuKyKIDJUXGClzPZUgiEIJGX0vaHSwv83FfJ72P5xmdy5M0uQ62wGdl2ZYVyLJZSLQZO1ghq3iZ6ERZTOHWWHw4WFvseuZJjsQVfi1RUFb4iEKxfjVPJeTujJjJYQxEFwI+RnB3G8y9D2CvNiOXLIbE6oMp9dZK8NIrR/ZwNVS2dYjynIzt9GCkIMpEFAEmZ5f6Pn42Yf77UDDGrV7ntjiLp7y3y+DajOArUYfJD8cYItRBPkX6LqkCt2ME1jIUSzsee70KLDm5bmhnorpfCx6DD5Fo8za0Qo1S6ux1E8f5RM/Zb6GFhWriMAjF9hJYWFh4RbdvIW546XoLCw502UtgYWFhIRD/BVVZbDG9OTe7AAAAAElFTkSuQmCC"/>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909335618,\\BB8\websites\cis.msjc.edu\courses\core_courses\csis202\lessons\09\powerpoint\ch09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909335618,\\BB8\websites\cis.msjc.edu\courses\core_courses\csis202\lessons\09\powerpoint\ch09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909335618,\\BB8\websites\cis.msjc.edu\courses\core_courses\csis202\lessons\09\powerpoint\ch09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909335618,\\BB8\websites\cis.msjc.edu\courses\core_courses\csis202\lessons\09\powerpoint\ch09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909335618,\\BB8\websites\cis.msjc.edu\courses\core_courses\csis202\lessons\09\powerpoint\ch09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909335618,\\BB8\websites\cis.msjc.edu\courses\core_courses\csis202\lessons\09\powerpoint\ch09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909335618,\\BB8\websites\cis.msjc.edu\courses\core_courses\csis202\lessons\09\powerpoint\ch09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909335618,\\BB8\websites\cis.msjc.edu\courses\core_courses\csis202\lessons\09\powerpoint\ch09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909335618,\\BB8\websites\cis.msjc.edu\courses\core_courses\csis202\lessons\09\powerpoint\ch09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909335618,\\BB8\websites\cis.msjc.edu\courses\core_courses\csis202\lessons\09\powerpoint\ch09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909335618,\\BB8\websites\cis.msjc.edu\courses\core_courses\csis202\lessons\09\powerpoint\ch09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909335618,\\BB8\websites\cis.msjc.edu\courses\core_courses\csis202\lessons\09\powerpoint\ch09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909335618,\\BB8\websites\cis.msjc.edu\courses\core_courses\csis202\lessons\09\powerpoint\ch09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909335618,\\BB8\websites\cis.msjc.edu\courses\core_courses\csis202\lessons\09\powerpoint\ch09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909335618,\\BB8\websites\cis.msjc.edu\courses\core_courses\csis202\lessons\09\powerpoint\ch09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909335618,\\BB8\websites\cis.msjc.edu\courses\core_courses\csis202\lessons\09\powerpoint\ch09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909335618,\\BB8\websites\cis.msjc.edu\courses\core_courses\csis202\lessons\09\powerpoint\ch09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909335618,\\BB8\websites\cis.msjc.edu\courses\core_courses\csis202\lessons\09\powerpoint\ch09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909335618,\\BB8\websites\cis.msjc.edu\courses\core_courses\csis202\lessons\09\powerpoint\ch09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909335618,\\BB8\websites\cis.msjc.edu\courses\core_courses\csis202\lessons\09\powerpoint\ch09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909335618,\\BB8\websites\cis.msjc.edu\courses\core_courses\csis202\lessons\09\powerpoint\ch09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909335618,\\BB8\websites\cis.msjc.edu\courses\core_courses\csis202\lessons\09\powerpoint\ch09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909335618,\\BB8\websites\cis.msjc.edu\courses\core_courses\csis202\lessons\09\powerpoint\ch09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909335618,\\BB8\websites\cis.msjc.edu\courses\core_courses\csis202\lessons\09\powerpoint\ch09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909335618,\\BB8\websites\cis.msjc.edu\courses\core_courses\csis202\lessons\09\powerpoint\ch09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909335618,\\BB8\websites\cis.msjc.edu\courses\core_courses\csis202\lessons\09\powerpoint\ch09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909335618,\\BB8\websites\cis.msjc.edu\courses\core_courses\csis202\lessons\09\powerpoint\ch09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909335618,\\BB8\websites\cis.msjc.edu\courses\core_courses\csis202\lessons\09\powerpoint\ch09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909335618,\\BB8\websites\cis.msjc.edu\courses\core_courses\csis202\lessons\09\powerpoint\ch09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909335618,\\BB8\websites\cis.msjc.edu\courses\core_courses\csis202\lessons\09\powerpoint\ch09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7,909335618,\\BB8\websites\cis.msjc.edu\courses\core_courses\csis202\lessons\09\powerpoint\ch09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8,909335618,\\BB8\websites\cis.msjc.edu\courses\core_courses\csis202\lessons\09\powerpoint\ch09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909335618,\\BB8\websites\cis.msjc.edu\courses\core_courses\csis202\lessons\09\powerpoint\ch09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909335618,\\BB8\websites\cis.msjc.edu\courses\core_courses\csis202\lessons\09\powerpoint\ch09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909335618,\\BB8\websites\cis.msjc.edu\courses\core_courses\csis202\lessons\09\powerpoint\ch09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909335618,\\BB8\websites\cis.msjc.edu\courses\core_courses\csis202\lessons\09\powerpoint\ch09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909335618,\\BB8\websites\cis.msjc.edu\courses\core_courses\csis202\lessons\09\powerpoint\ch09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909335618,\\BB8\websites\cis.msjc.edu\courses\core_courses\csis202\lessons\09\powerpoint\ch09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706</TotalTime>
  <Words>1806</Words>
  <Application>Microsoft Office PowerPoint</Application>
  <PresentationFormat>On-screen Show (4:3)</PresentationFormat>
  <Paragraphs>168</Paragraphs>
  <Slides>38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Tahoma</vt:lpstr>
      <vt:lpstr>Wingdings</vt:lpstr>
      <vt:lpstr>Blends</vt:lpstr>
      <vt:lpstr>Chapter 9</vt:lpstr>
      <vt:lpstr>Network Operating Systems</vt:lpstr>
      <vt:lpstr>Peer-to-Peer NOSes</vt:lpstr>
      <vt:lpstr>Functional Requirements of Today’s NOSes</vt:lpstr>
      <vt:lpstr>PowerPoint Presentation</vt:lpstr>
      <vt:lpstr>PowerPoint Presentation</vt:lpstr>
      <vt:lpstr>Server Network Operating Systems</vt:lpstr>
      <vt:lpstr>Universal Client</vt:lpstr>
      <vt:lpstr>Client NOS Functionality</vt:lpstr>
      <vt:lpstr>Operating System Capabilities</vt:lpstr>
      <vt:lpstr>NOS Driver Architectures </vt:lpstr>
      <vt:lpstr>Shared Subsystems vs. Individual Address Spaces</vt:lpstr>
      <vt:lpstr>Peer-to-Peer Networking Capabilities</vt:lpstr>
      <vt:lpstr>Client Networking Capabilities</vt:lpstr>
      <vt:lpstr>Protocol Stacks for NOS’s</vt:lpstr>
      <vt:lpstr>Role of Server NOS</vt:lpstr>
      <vt:lpstr>Directory Services</vt:lpstr>
      <vt:lpstr>Directory Services</vt:lpstr>
      <vt:lpstr>Domains </vt:lpstr>
      <vt:lpstr>Domains</vt:lpstr>
      <vt:lpstr>Application Services</vt:lpstr>
      <vt:lpstr>File Services</vt:lpstr>
      <vt:lpstr>Network Client Support</vt:lpstr>
      <vt:lpstr>Network Protocol Support</vt:lpstr>
      <vt:lpstr>Remote Access &amp; Gateway Services</vt:lpstr>
      <vt:lpstr>Installation, Configuration &amp; Administration</vt:lpstr>
      <vt:lpstr>Integration &amp; Migration</vt:lpstr>
      <vt:lpstr>Monitoring</vt:lpstr>
      <vt:lpstr>Security</vt:lpstr>
      <vt:lpstr>Remote Access</vt:lpstr>
      <vt:lpstr>  Remote Access</vt:lpstr>
      <vt:lpstr>Remote Access</vt:lpstr>
      <vt:lpstr>Remote Control</vt:lpstr>
      <vt:lpstr>Hybrid Node over TCP/IP</vt:lpstr>
      <vt:lpstr>Tunneling Protocols and VPNs</vt:lpstr>
      <vt:lpstr>Tunneling Protocols and VPNs</vt:lpstr>
      <vt:lpstr>Physical Topology – Alternative Access Points</vt:lpstr>
      <vt:lpstr>Network Access Services</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 Bennett</dc:creator>
  <cp:lastModifiedBy>Bill Bennett</cp:lastModifiedBy>
  <cp:revision>72</cp:revision>
  <dcterms:created xsi:type="dcterms:W3CDTF">2004-02-15T03:59:51Z</dcterms:created>
  <dcterms:modified xsi:type="dcterms:W3CDTF">2024-05-09T20:25:36Z</dcterms:modified>
</cp:coreProperties>
</file>