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sldIdLst>
    <p:sldId id="260" r:id="rId2"/>
    <p:sldId id="257" r:id="rId3"/>
    <p:sldId id="285" r:id="rId4"/>
    <p:sldId id="284" r:id="rId5"/>
    <p:sldId id="286" r:id="rId6"/>
    <p:sldId id="287" r:id="rId7"/>
    <p:sldId id="283" r:id="rId8"/>
    <p:sldId id="282" r:id="rId9"/>
    <p:sldId id="288" r:id="rId10"/>
    <p:sldId id="289" r:id="rId11"/>
    <p:sldId id="261" r:id="rId12"/>
    <p:sldId id="290" r:id="rId13"/>
    <p:sldId id="291" r:id="rId14"/>
    <p:sldId id="262" r:id="rId15"/>
    <p:sldId id="292" r:id="rId16"/>
    <p:sldId id="293" r:id="rId17"/>
    <p:sldId id="294" r:id="rId18"/>
    <p:sldId id="295" r:id="rId19"/>
    <p:sldId id="263" r:id="rId20"/>
    <p:sldId id="296" r:id="rId21"/>
    <p:sldId id="264" r:id="rId22"/>
    <p:sldId id="265" r:id="rId23"/>
    <p:sldId id="266" r:id="rId24"/>
    <p:sldId id="297" r:id="rId25"/>
    <p:sldId id="298" r:id="rId26"/>
    <p:sldId id="267" r:id="rId27"/>
    <p:sldId id="269" r:id="rId28"/>
    <p:sldId id="268" r:id="rId29"/>
    <p:sldId id="270" r:id="rId30"/>
    <p:sldId id="271" r:id="rId31"/>
    <p:sldId id="299" r:id="rId32"/>
    <p:sldId id="279" r:id="rId33"/>
    <p:sldId id="280" r:id="rId34"/>
    <p:sldId id="281" r:id="rId35"/>
    <p:sldId id="275" r:id="rId36"/>
    <p:sldId id="274" r:id="rId37"/>
  </p:sldIdLst>
  <p:sldSz cx="9144000" cy="6858000" type="screen4x3"/>
  <p:notesSz cx="6858000" cy="9144000"/>
  <p:custDataLst>
    <p:tags r:id="rId38"/>
  </p:custDataLst>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787"/>
    <p:restoredTop sz="90929"/>
  </p:normalViewPr>
  <p:slideViewPr>
    <p:cSldViewPr>
      <p:cViewPr varScale="1">
        <p:scale>
          <a:sx n="129" d="100"/>
          <a:sy n="129" d="100"/>
        </p:scale>
        <p:origin x="1519" y="6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2438400"/>
            <a:ext cx="9009063" cy="1052513"/>
            <a:chOff x="0" y="1536"/>
            <a:chExt cx="5675" cy="663"/>
          </a:xfrm>
        </p:grpSpPr>
        <p:grpSp>
          <p:nvGrpSpPr>
            <p:cNvPr id="5" name="Group 3"/>
            <p:cNvGrpSpPr>
              <a:grpSpLocks/>
            </p:cNvGrpSpPr>
            <p:nvPr/>
          </p:nvGrpSpPr>
          <p:grpSpPr bwMode="auto">
            <a:xfrm>
              <a:off x="185" y="1604"/>
              <a:ext cx="449"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w="9525">
                <a:noFill/>
                <a:miter lim="800000"/>
                <a:headEnd/>
                <a:tailEnd/>
              </a:ln>
              <a:effectLst/>
            </p:spPr>
            <p:txBody>
              <a:bodyPr wrap="none" anchor="ctr"/>
              <a:lstStyle/>
              <a:p>
                <a:pPr>
                  <a:defRPr/>
                </a:pPr>
                <a:endParaRPr lang="en-US"/>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defRPr/>
                </a:pPr>
                <a:endParaRPr lang="en-US"/>
              </a:p>
            </p:txBody>
          </p:sp>
        </p:grpSp>
        <p:grpSp>
          <p:nvGrpSpPr>
            <p:cNvPr id="6" name="Group 6"/>
            <p:cNvGrpSpPr>
              <a:grpSpLocks/>
            </p:cNvGrpSpPr>
            <p:nvPr/>
          </p:nvGrpSpPr>
          <p:grpSpPr bwMode="auto">
            <a:xfrm>
              <a:off x="263" y="1870"/>
              <a:ext cx="466"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11"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defRPr/>
                </a:pPr>
                <a:endParaRPr lang="en-US"/>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defRPr/>
              </a:pPr>
              <a:endParaRPr lang="en-US"/>
            </a:p>
          </p:txBody>
        </p:sp>
        <p:sp>
          <p:nvSpPr>
            <p:cNvPr id="8" name="Rectangle 10"/>
            <p:cNvSpPr>
              <a:spLocks noChangeArrowheads="1"/>
            </p:cNvSpPr>
            <p:nvPr/>
          </p:nvSpPr>
          <p:spPr bwMode="auto">
            <a:xfrm>
              <a:off x="400" y="1536"/>
              <a:ext cx="20" cy="663"/>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en-US"/>
            </a:p>
          </p:txBody>
        </p:sp>
      </p:grpSp>
      <p:sp>
        <p:nvSpPr>
          <p:cNvPr id="7180" name="Rectangle 12"/>
          <p:cNvSpPr>
            <a:spLocks noGrp="1" noChangeArrowheads="1"/>
          </p:cNvSpPr>
          <p:nvPr>
            <p:ph type="ctrTitle"/>
          </p:nvPr>
        </p:nvSpPr>
        <p:spPr>
          <a:xfrm>
            <a:off x="990600" y="1828800"/>
            <a:ext cx="7772400" cy="1143000"/>
          </a:xfrm>
        </p:spPr>
        <p:txBody>
          <a:bodyPr/>
          <a:lstStyle>
            <a:lvl1pPr>
              <a:defRPr/>
            </a:lvl1pPr>
          </a:lstStyle>
          <a:p>
            <a:r>
              <a:rPr lang="en-US"/>
              <a:t>Click to edit Master title style</a:t>
            </a:r>
          </a:p>
        </p:txBody>
      </p:sp>
      <p:sp>
        <p:nvSpPr>
          <p:cNvPr id="7181"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4" name="Rectangle 14"/>
          <p:cNvSpPr>
            <a:spLocks noGrp="1" noChangeArrowheads="1"/>
          </p:cNvSpPr>
          <p:nvPr>
            <p:ph type="dt" sz="half" idx="10"/>
          </p:nvPr>
        </p:nvSpPr>
        <p:spPr>
          <a:xfrm>
            <a:off x="990600" y="6248400"/>
            <a:ext cx="1905000" cy="457200"/>
          </a:xfrm>
        </p:spPr>
        <p:txBody>
          <a:bodyPr/>
          <a:lstStyle>
            <a:lvl1pPr>
              <a:defRPr>
                <a:solidFill>
                  <a:schemeClr val="bg2"/>
                </a:solidFill>
              </a:defRPr>
            </a:lvl1pPr>
          </a:lstStyle>
          <a:p>
            <a:pPr>
              <a:defRPr/>
            </a:pPr>
            <a:endParaRPr lang="en-US"/>
          </a:p>
        </p:txBody>
      </p:sp>
      <p:sp>
        <p:nvSpPr>
          <p:cNvPr id="15" name="Rectangle 15"/>
          <p:cNvSpPr>
            <a:spLocks noGrp="1" noChangeArrowheads="1"/>
          </p:cNvSpPr>
          <p:nvPr>
            <p:ph type="ftr" sz="quarter" idx="11"/>
          </p:nvPr>
        </p:nvSpPr>
        <p:spPr>
          <a:xfrm>
            <a:off x="3429000" y="6248400"/>
            <a:ext cx="2895600" cy="457200"/>
          </a:xfrm>
        </p:spPr>
        <p:txBody>
          <a:bodyPr/>
          <a:lstStyle>
            <a:lvl1pPr>
              <a:defRPr>
                <a:solidFill>
                  <a:schemeClr val="bg2"/>
                </a:solidFill>
              </a:defRPr>
            </a:lvl1pPr>
          </a:lstStyle>
          <a:p>
            <a:pPr>
              <a:defRPr/>
            </a:pPr>
            <a:endParaRPr lang="en-US"/>
          </a:p>
        </p:txBody>
      </p:sp>
      <p:sp>
        <p:nvSpPr>
          <p:cNvPr id="16" name="Rectangle 16"/>
          <p:cNvSpPr>
            <a:spLocks noGrp="1" noChangeArrowheads="1"/>
          </p:cNvSpPr>
          <p:nvPr>
            <p:ph type="sldNum" sz="quarter" idx="12"/>
          </p:nvPr>
        </p:nvSpPr>
        <p:spPr>
          <a:xfrm>
            <a:off x="6858000" y="6248400"/>
            <a:ext cx="1905000" cy="457200"/>
          </a:xfrm>
        </p:spPr>
        <p:txBody>
          <a:bodyPr/>
          <a:lstStyle>
            <a:lvl1pPr>
              <a:defRPr>
                <a:solidFill>
                  <a:schemeClr val="bg2"/>
                </a:solidFill>
              </a:defRPr>
            </a:lvl1pPr>
          </a:lstStyle>
          <a:p>
            <a:pPr>
              <a:defRPr/>
            </a:pPr>
            <a:fld id="{9370E978-E73B-4B9A-9CAD-9F9B6B2EC2E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C34CF8C5-1BCA-4CF2-9EFC-4EBE4281B35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4050" y="617538"/>
            <a:ext cx="1951038" cy="55149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50938" y="617538"/>
            <a:ext cx="5700712" cy="55149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CE4A6D33-2FA4-4A5C-AFC9-30CF9577478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DC0889CE-5ACC-45F8-8473-C7E21B4815A3}"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613D75AB-5163-46CA-9258-5C00BD471FA2}"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518A047E-C920-4EE7-B9E8-6DFB038FAF2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1"/>
          <p:cNvSpPr>
            <a:spLocks noGrp="1" noChangeArrowheads="1"/>
          </p:cNvSpPr>
          <p:nvPr>
            <p:ph type="dt" sz="half" idx="10"/>
          </p:nvPr>
        </p:nvSpPr>
        <p:spPr>
          <a:ln/>
        </p:spPr>
        <p:txBody>
          <a:bodyPr/>
          <a:lstStyle>
            <a:lvl1pPr>
              <a:defRPr/>
            </a:lvl1pPr>
          </a:lstStyle>
          <a:p>
            <a:pPr>
              <a:defRPr/>
            </a:pPr>
            <a:endParaRPr lang="en-US"/>
          </a:p>
        </p:txBody>
      </p:sp>
      <p:sp>
        <p:nvSpPr>
          <p:cNvPr id="8" name="Rectangle 12"/>
          <p:cNvSpPr>
            <a:spLocks noGrp="1" noChangeArrowheads="1"/>
          </p:cNvSpPr>
          <p:nvPr>
            <p:ph type="ftr" sz="quarter" idx="11"/>
          </p:nvPr>
        </p:nvSpPr>
        <p:spPr>
          <a:ln/>
        </p:spPr>
        <p:txBody>
          <a:bodyPr/>
          <a:lstStyle>
            <a:lvl1pPr>
              <a:defRPr/>
            </a:lvl1pPr>
          </a:lstStyle>
          <a:p>
            <a:pPr>
              <a:defRPr/>
            </a:pPr>
            <a:endParaRPr lang="en-US"/>
          </a:p>
        </p:txBody>
      </p:sp>
      <p:sp>
        <p:nvSpPr>
          <p:cNvPr id="9" name="Rectangle 13"/>
          <p:cNvSpPr>
            <a:spLocks noGrp="1" noChangeArrowheads="1"/>
          </p:cNvSpPr>
          <p:nvPr>
            <p:ph type="sldNum" sz="quarter" idx="12"/>
          </p:nvPr>
        </p:nvSpPr>
        <p:spPr>
          <a:ln/>
        </p:spPr>
        <p:txBody>
          <a:bodyPr/>
          <a:lstStyle>
            <a:lvl1pPr>
              <a:defRPr/>
            </a:lvl1pPr>
          </a:lstStyle>
          <a:p>
            <a:pPr>
              <a:defRPr/>
            </a:pPr>
            <a:fld id="{7BF3FEA1-CC68-4AB5-9D1D-67776864875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1"/>
          <p:cNvSpPr>
            <a:spLocks noGrp="1" noChangeArrowheads="1"/>
          </p:cNvSpPr>
          <p:nvPr>
            <p:ph type="dt" sz="half" idx="10"/>
          </p:nvPr>
        </p:nvSpPr>
        <p:spPr>
          <a:ln/>
        </p:spPr>
        <p:txBody>
          <a:bodyPr/>
          <a:lstStyle>
            <a:lvl1pPr>
              <a:defRPr/>
            </a:lvl1pPr>
          </a:lstStyle>
          <a:p>
            <a:pPr>
              <a:defRPr/>
            </a:pPr>
            <a:endParaRPr lang="en-US"/>
          </a:p>
        </p:txBody>
      </p:sp>
      <p:sp>
        <p:nvSpPr>
          <p:cNvPr id="4" name="Rectangle 12"/>
          <p:cNvSpPr>
            <a:spLocks noGrp="1" noChangeArrowheads="1"/>
          </p:cNvSpPr>
          <p:nvPr>
            <p:ph type="ftr" sz="quarter" idx="11"/>
          </p:nvPr>
        </p:nvSpPr>
        <p:spPr>
          <a:ln/>
        </p:spPr>
        <p:txBody>
          <a:bodyPr/>
          <a:lstStyle>
            <a:lvl1pPr>
              <a:defRPr/>
            </a:lvl1pPr>
          </a:lstStyle>
          <a:p>
            <a:pPr>
              <a:defRPr/>
            </a:pPr>
            <a:endParaRPr lang="en-US"/>
          </a:p>
        </p:txBody>
      </p:sp>
      <p:sp>
        <p:nvSpPr>
          <p:cNvPr id="5" name="Rectangle 13"/>
          <p:cNvSpPr>
            <a:spLocks noGrp="1" noChangeArrowheads="1"/>
          </p:cNvSpPr>
          <p:nvPr>
            <p:ph type="sldNum" sz="quarter" idx="12"/>
          </p:nvPr>
        </p:nvSpPr>
        <p:spPr>
          <a:ln/>
        </p:spPr>
        <p:txBody>
          <a:bodyPr/>
          <a:lstStyle>
            <a:lvl1pPr>
              <a:defRPr/>
            </a:lvl1pPr>
          </a:lstStyle>
          <a:p>
            <a:pPr>
              <a:defRPr/>
            </a:pPr>
            <a:fld id="{846EB661-27C9-4F06-A1BD-EF6549B68AAE}"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n-US"/>
          </a:p>
        </p:txBody>
      </p:sp>
      <p:sp>
        <p:nvSpPr>
          <p:cNvPr id="3" name="Rectangle 12"/>
          <p:cNvSpPr>
            <a:spLocks noGrp="1" noChangeArrowheads="1"/>
          </p:cNvSpPr>
          <p:nvPr>
            <p:ph type="ftr" sz="quarter" idx="11"/>
          </p:nvPr>
        </p:nvSpPr>
        <p:spPr>
          <a:ln/>
        </p:spPr>
        <p:txBody>
          <a:bodyPr/>
          <a:lstStyle>
            <a:lvl1pPr>
              <a:defRPr/>
            </a:lvl1pPr>
          </a:lstStyle>
          <a:p>
            <a:pPr>
              <a:defRPr/>
            </a:pPr>
            <a:endParaRPr lang="en-US"/>
          </a:p>
        </p:txBody>
      </p:sp>
      <p:sp>
        <p:nvSpPr>
          <p:cNvPr id="4" name="Rectangle 13"/>
          <p:cNvSpPr>
            <a:spLocks noGrp="1" noChangeArrowheads="1"/>
          </p:cNvSpPr>
          <p:nvPr>
            <p:ph type="sldNum" sz="quarter" idx="12"/>
          </p:nvPr>
        </p:nvSpPr>
        <p:spPr>
          <a:ln/>
        </p:spPr>
        <p:txBody>
          <a:bodyPr/>
          <a:lstStyle>
            <a:lvl1pPr>
              <a:defRPr/>
            </a:lvl1pPr>
          </a:lstStyle>
          <a:p>
            <a:pPr>
              <a:defRPr/>
            </a:pPr>
            <a:fld id="{41CCA349-1716-469F-82B6-E9119D3BDA38}"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3319938C-039B-47D5-892E-BE144B364F02}"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158E295C-6081-4664-B7DE-1E0443DC591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ChangeArrowheads="1"/>
          </p:cNvSpPr>
          <p:nvPr/>
        </p:nvSpPr>
        <p:spPr bwMode="ltGray">
          <a:xfrm>
            <a:off x="417513" y="557213"/>
            <a:ext cx="438150" cy="474662"/>
          </a:xfrm>
          <a:prstGeom prst="rect">
            <a:avLst/>
          </a:prstGeom>
          <a:solidFill>
            <a:schemeClr val="accent2"/>
          </a:solidFill>
          <a:ln w="9525">
            <a:noFill/>
            <a:miter lim="800000"/>
            <a:headEnd/>
            <a:tailEnd/>
          </a:ln>
          <a:effectLst/>
        </p:spPr>
        <p:txBody>
          <a:bodyPr wrap="none" anchor="ctr"/>
          <a:lstStyle/>
          <a:p>
            <a:pPr algn="ctr">
              <a:defRPr/>
            </a:pPr>
            <a:endParaRPr kumimoji="1" lang="en-US"/>
          </a:p>
        </p:txBody>
      </p:sp>
      <p:sp>
        <p:nvSpPr>
          <p:cNvPr id="6147" name="Rectangle 3"/>
          <p:cNvSpPr>
            <a:spLocks noChangeArrowheads="1"/>
          </p:cNvSpPr>
          <p:nvPr/>
        </p:nvSpPr>
        <p:spPr bwMode="ltGray">
          <a:xfrm>
            <a:off x="800100" y="557213"/>
            <a:ext cx="328613" cy="474662"/>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a:defRPr/>
            </a:pPr>
            <a:endParaRPr kumimoji="1" lang="en-US"/>
          </a:p>
        </p:txBody>
      </p:sp>
      <p:sp>
        <p:nvSpPr>
          <p:cNvPr id="6148" name="Rectangle 4"/>
          <p:cNvSpPr>
            <a:spLocks noChangeArrowheads="1"/>
          </p:cNvSpPr>
          <p:nvPr/>
        </p:nvSpPr>
        <p:spPr bwMode="ltGray">
          <a:xfrm>
            <a:off x="541338" y="979488"/>
            <a:ext cx="422275" cy="474662"/>
          </a:xfrm>
          <a:prstGeom prst="rect">
            <a:avLst/>
          </a:prstGeom>
          <a:solidFill>
            <a:schemeClr val="folHlink"/>
          </a:solidFill>
          <a:ln w="9525">
            <a:noFill/>
            <a:miter lim="800000"/>
            <a:headEnd/>
            <a:tailEnd/>
          </a:ln>
          <a:effectLst/>
        </p:spPr>
        <p:txBody>
          <a:bodyPr wrap="none" anchor="ctr"/>
          <a:lstStyle/>
          <a:p>
            <a:pPr algn="ctr">
              <a:defRPr/>
            </a:pPr>
            <a:endParaRPr kumimoji="1" lang="en-US"/>
          </a:p>
        </p:txBody>
      </p:sp>
      <p:sp>
        <p:nvSpPr>
          <p:cNvPr id="6149" name="Rectangle 5"/>
          <p:cNvSpPr>
            <a:spLocks noChangeArrowheads="1"/>
          </p:cNvSpPr>
          <p:nvPr/>
        </p:nvSpPr>
        <p:spPr bwMode="ltGray">
          <a:xfrm>
            <a:off x="911225" y="979488"/>
            <a:ext cx="368300" cy="474662"/>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kumimoji="1" lang="en-US"/>
          </a:p>
        </p:txBody>
      </p:sp>
      <p:sp>
        <p:nvSpPr>
          <p:cNvPr id="6150" name="Rectangle 6"/>
          <p:cNvSpPr>
            <a:spLocks noChangeArrowheads="1"/>
          </p:cNvSpPr>
          <p:nvPr/>
        </p:nvSpPr>
        <p:spPr bwMode="ltGray">
          <a:xfrm>
            <a:off x="127000" y="906463"/>
            <a:ext cx="560388" cy="422275"/>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lgn="ctr">
              <a:defRPr/>
            </a:pPr>
            <a:endParaRPr kumimoji="1" lang="en-US"/>
          </a:p>
        </p:txBody>
      </p:sp>
      <p:sp>
        <p:nvSpPr>
          <p:cNvPr id="6151" name="Rectangle 7"/>
          <p:cNvSpPr>
            <a:spLocks noChangeArrowheads="1"/>
          </p:cNvSpPr>
          <p:nvPr/>
        </p:nvSpPr>
        <p:spPr bwMode="gray">
          <a:xfrm>
            <a:off x="762000" y="449263"/>
            <a:ext cx="31750" cy="1052512"/>
          </a:xfrm>
          <a:prstGeom prst="rect">
            <a:avLst/>
          </a:prstGeom>
          <a:solidFill>
            <a:schemeClr val="bg2"/>
          </a:solidFill>
          <a:ln w="9525">
            <a:noFill/>
            <a:miter lim="800000"/>
            <a:headEnd/>
            <a:tailEnd/>
          </a:ln>
          <a:effectLst/>
        </p:spPr>
        <p:txBody>
          <a:bodyPr wrap="none" anchor="ctr"/>
          <a:lstStyle/>
          <a:p>
            <a:pPr algn="ctr">
              <a:defRPr/>
            </a:pPr>
            <a:endParaRPr kumimoji="1" lang="en-US"/>
          </a:p>
        </p:txBody>
      </p:sp>
      <p:sp>
        <p:nvSpPr>
          <p:cNvPr id="6152" name="Rectangle 8"/>
          <p:cNvSpPr>
            <a:spLocks noChangeArrowheads="1"/>
          </p:cNvSpPr>
          <p:nvPr/>
        </p:nvSpPr>
        <p:spPr bwMode="gray">
          <a:xfrm>
            <a:off x="442913" y="1239838"/>
            <a:ext cx="8226425"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lgn="ctr">
              <a:defRPr/>
            </a:pPr>
            <a:endParaRPr kumimoji="1" lang="en-US"/>
          </a:p>
        </p:txBody>
      </p:sp>
      <p:sp>
        <p:nvSpPr>
          <p:cNvPr id="1033" name="Rectangle 9"/>
          <p:cNvSpPr>
            <a:spLocks noGrp="1" noChangeArrowheads="1"/>
          </p:cNvSpPr>
          <p:nvPr>
            <p:ph type="title"/>
          </p:nvPr>
        </p:nvSpPr>
        <p:spPr bwMode="auto">
          <a:xfrm>
            <a:off x="1150938" y="76200"/>
            <a:ext cx="7793037"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34" name="Rectangle 10"/>
          <p:cNvSpPr>
            <a:spLocks noGrp="1" noChangeArrowheads="1"/>
          </p:cNvSpPr>
          <p:nvPr>
            <p:ph type="body" idx="1"/>
          </p:nvPr>
        </p:nvSpPr>
        <p:spPr bwMode="auto">
          <a:xfrm>
            <a:off x="1182688" y="1476375"/>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55" name="Rectangle 11"/>
          <p:cNvSpPr>
            <a:spLocks noGrp="1" noChangeArrowheads="1"/>
          </p:cNvSpPr>
          <p:nvPr>
            <p:ph type="dt" sz="half" idx="2"/>
          </p:nvPr>
        </p:nvSpPr>
        <p:spPr bwMode="auto">
          <a:xfrm>
            <a:off x="9144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vl1pPr>
          </a:lstStyle>
          <a:p>
            <a:pPr>
              <a:defRPr/>
            </a:pPr>
            <a:endParaRPr lang="en-US"/>
          </a:p>
        </p:txBody>
      </p:sp>
      <p:sp>
        <p:nvSpPr>
          <p:cNvPr id="6156" name="Rectangle 12"/>
          <p:cNvSpPr>
            <a:spLocks noGrp="1" noChangeArrowheads="1"/>
          </p:cNvSpPr>
          <p:nvPr>
            <p:ph type="ftr" sz="quarter" idx="3"/>
          </p:nvPr>
        </p:nvSpPr>
        <p:spPr bwMode="auto">
          <a:xfrm>
            <a:off x="3352800" y="63246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vl1pPr>
          </a:lstStyle>
          <a:p>
            <a:pPr>
              <a:defRPr/>
            </a:pPr>
            <a:endParaRPr lang="en-US"/>
          </a:p>
        </p:txBody>
      </p:sp>
      <p:sp>
        <p:nvSpPr>
          <p:cNvPr id="6157" name="Rectangle 13"/>
          <p:cNvSpPr>
            <a:spLocks noGrp="1" noChangeArrowheads="1"/>
          </p:cNvSpPr>
          <p:nvPr>
            <p:ph type="sldNum" sz="quarter" idx="4"/>
          </p:nvPr>
        </p:nvSpPr>
        <p:spPr bwMode="auto">
          <a:xfrm>
            <a:off x="67818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vl1pPr>
          </a:lstStyle>
          <a:p>
            <a:pPr>
              <a:defRPr/>
            </a:pPr>
            <a:fld id="{0AA87C8F-F809-4CF3-A965-792B159B9C2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4"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defRPr>
      </a:lvl2pPr>
      <a:lvl3pPr algn="l" rtl="0" eaLnBrk="0" fontAlgn="base" hangingPunct="0">
        <a:spcBef>
          <a:spcPct val="0"/>
        </a:spcBef>
        <a:spcAft>
          <a:spcPct val="0"/>
        </a:spcAft>
        <a:defRPr sz="4400">
          <a:solidFill>
            <a:schemeClr val="tx2"/>
          </a:solidFill>
          <a:latin typeface="Tahoma" pitchFamily="34" charset="0"/>
        </a:defRPr>
      </a:lvl3pPr>
      <a:lvl4pPr algn="l" rtl="0" eaLnBrk="0" fontAlgn="base" hangingPunct="0">
        <a:spcBef>
          <a:spcPct val="0"/>
        </a:spcBef>
        <a:spcAft>
          <a:spcPct val="0"/>
        </a:spcAft>
        <a:defRPr sz="4400">
          <a:solidFill>
            <a:schemeClr val="tx2"/>
          </a:solidFill>
          <a:latin typeface="Tahoma" pitchFamily="34" charset="0"/>
        </a:defRPr>
      </a:lvl4pPr>
      <a:lvl5pPr algn="l" rtl="0" eaLnBrk="0" fontAlgn="base" hangingPunct="0">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p:titleStyle>
    <p:body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is.bbent.com/Courses/CSIS202/Lessons/8" TargetMode="Externa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hyperlink" Target="http://www.ietf.org/rfc/rfc1009.txt" TargetMode="Externa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hyperlink" Target="http://www.ietf.org/rfc/rfc950.txt" TargetMode="Externa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3" Type="http://schemas.openxmlformats.org/officeDocument/2006/relationships/hyperlink" Target="http://www.ietf.org/rfc/rfc1517.txt" TargetMode="External"/><Relationship Id="rId2" Type="http://schemas.openxmlformats.org/officeDocument/2006/relationships/slideLayout" Target="../slideLayouts/slideLayout2.xml"/><Relationship Id="rId1" Type="http://schemas.openxmlformats.org/officeDocument/2006/relationships/tags" Target="../tags/tag16.xml"/><Relationship Id="rId6" Type="http://schemas.openxmlformats.org/officeDocument/2006/relationships/hyperlink" Target="http://www.ietf.org/rfc/rfc1520.txt" TargetMode="External"/><Relationship Id="rId5" Type="http://schemas.openxmlformats.org/officeDocument/2006/relationships/hyperlink" Target="http://www.ietf.org/rfc/rfc1519.txt" TargetMode="External"/><Relationship Id="rId4" Type="http://schemas.openxmlformats.org/officeDocument/2006/relationships/hyperlink" Target="http://www.ietf.org/rfc/rfc1518.txt" TargetMode="Externa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2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3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3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2.xml"/><Relationship Id="rId1" Type="http://schemas.openxmlformats.org/officeDocument/2006/relationships/tags" Target="../tags/tag36.xml"/></Relationships>
</file>

<file path=ppt/slides/_rels/slide3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2.xml"/><Relationship Id="rId1" Type="http://schemas.openxmlformats.org/officeDocument/2006/relationships/tags" Target="../tags/tag37.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eaLnBrk="1" hangingPunct="1"/>
            <a:r>
              <a:rPr lang="en-US">
                <a:latin typeface="Arial" charset="0"/>
              </a:rPr>
              <a:t>Chapter 8</a:t>
            </a:r>
          </a:p>
        </p:txBody>
      </p:sp>
      <p:sp>
        <p:nvSpPr>
          <p:cNvPr id="3075" name="Rectangle 3"/>
          <p:cNvSpPr>
            <a:spLocks noGrp="1" noChangeArrowheads="1"/>
          </p:cNvSpPr>
          <p:nvPr>
            <p:ph type="subTitle" idx="1"/>
          </p:nvPr>
        </p:nvSpPr>
        <p:spPr>
          <a:xfrm>
            <a:off x="533400" y="3962400"/>
            <a:ext cx="8229600" cy="1676400"/>
          </a:xfrm>
        </p:spPr>
        <p:txBody>
          <a:bodyPr/>
          <a:lstStyle/>
          <a:p>
            <a:pPr algn="l" eaLnBrk="1" hangingPunct="1"/>
            <a:r>
              <a:rPr lang="en-US" sz="3600" dirty="0">
                <a:latin typeface="Arial" charset="0"/>
              </a:rPr>
              <a:t>Advanced TCP/IP Network Design</a:t>
            </a:r>
          </a:p>
          <a:p>
            <a:pPr algn="l" eaLnBrk="1" hangingPunct="1"/>
            <a:endParaRPr lang="en-US" sz="3600" dirty="0">
              <a:latin typeface="Arial" charset="0"/>
            </a:endParaRPr>
          </a:p>
          <a:p>
            <a:pPr eaLnBrk="1" hangingPunct="1"/>
            <a:r>
              <a:rPr lang="en-US" sz="2000" dirty="0">
                <a:hlinkClick r:id="rId3"/>
              </a:rPr>
              <a:t>https://cis.BBent.com/Courses/CSIS202/Lessons/8</a:t>
            </a:r>
            <a:endParaRPr lang="en-US" sz="2800" dirty="0"/>
          </a:p>
          <a:p>
            <a:pPr algn="l" eaLnBrk="1" hangingPunct="1"/>
            <a:endParaRPr lang="en-US" sz="3600" dirty="0">
              <a:latin typeface="Arial" charset="0"/>
            </a:endParaRP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sz="3600">
                <a:solidFill>
                  <a:srgbClr val="333399"/>
                </a:solidFill>
                <a:latin typeface="Arial" charset="0"/>
                <a:cs typeface="Times New Roman" charset="0"/>
              </a:rPr>
              <a:t>Limitations of Classful Addressing and Fixed-Length Subnet Masks</a:t>
            </a:r>
            <a:r>
              <a:rPr lang="en-US">
                <a:solidFill>
                  <a:srgbClr val="333399"/>
                </a:solidFill>
                <a:latin typeface="Arial" charset="0"/>
              </a:rPr>
              <a:t> </a:t>
            </a:r>
            <a:endParaRPr lang="en-US">
              <a:solidFill>
                <a:srgbClr val="333399"/>
              </a:solidFill>
              <a:latin typeface="Arial" charset="0"/>
              <a:cs typeface="Times New Roman" charset="0"/>
            </a:endParaRPr>
          </a:p>
        </p:txBody>
      </p:sp>
      <p:sp>
        <p:nvSpPr>
          <p:cNvPr id="12291" name="Rectangle 3"/>
          <p:cNvSpPr>
            <a:spLocks noGrp="1" noChangeArrowheads="1"/>
          </p:cNvSpPr>
          <p:nvPr>
            <p:ph type="body" idx="1"/>
          </p:nvPr>
        </p:nvSpPr>
        <p:spPr>
          <a:xfrm>
            <a:off x="609600" y="1752600"/>
            <a:ext cx="7772400" cy="4114800"/>
          </a:xfrm>
        </p:spPr>
        <p:txBody>
          <a:bodyPr/>
          <a:lstStyle/>
          <a:p>
            <a:pPr eaLnBrk="1" hangingPunct="1">
              <a:lnSpc>
                <a:spcPct val="90000"/>
              </a:lnSpc>
            </a:pPr>
            <a:r>
              <a:rPr lang="en-US" sz="2800">
                <a:latin typeface="Arial" charset="0"/>
                <a:ea typeface="Palatino Linotype" pitchFamily="18" charset="0"/>
                <a:cs typeface="Palatino Linotype" pitchFamily="18" charset="0"/>
              </a:rPr>
              <a:t>All routers, servers, and workstations within a given network all have the same subnet mask. </a:t>
            </a:r>
          </a:p>
          <a:p>
            <a:pPr algn="just" eaLnBrk="1" hangingPunct="1">
              <a:lnSpc>
                <a:spcPct val="90000"/>
              </a:lnSpc>
            </a:pPr>
            <a:r>
              <a:rPr lang="en-US" sz="2800">
                <a:latin typeface="Arial" charset="0"/>
                <a:ea typeface="Palatino Linotype" pitchFamily="18" charset="0"/>
                <a:cs typeface="Palatino Linotype" pitchFamily="18" charset="0"/>
              </a:rPr>
              <a:t>A fixed subnet mask implies a fixed subnet size for all subnets of a given network ID. </a:t>
            </a:r>
          </a:p>
          <a:p>
            <a:pPr eaLnBrk="1" hangingPunct="1">
              <a:lnSpc>
                <a:spcPct val="90000"/>
              </a:lnSpc>
            </a:pPr>
            <a:r>
              <a:rPr lang="en-US" sz="2800">
                <a:latin typeface="Arial" charset="0"/>
                <a:ea typeface="Palatino Linotype" pitchFamily="18" charset="0"/>
                <a:cs typeface="Palatino Linotype" pitchFamily="18" charset="0"/>
              </a:rPr>
              <a:t>Subnets must be sized to accommodate the largest required subnet within a given network ID, resulting in wasted host addresses that cannot be recovered or used by other subnets.</a:t>
            </a:r>
            <a:endParaRPr lang="en-US" sz="2800">
              <a:latin typeface="Arial" charset="0"/>
              <a:cs typeface="Times New Roman" charset="0"/>
            </a:endParaRPr>
          </a:p>
          <a:p>
            <a:pPr eaLnBrk="1" hangingPunct="1">
              <a:lnSpc>
                <a:spcPct val="90000"/>
              </a:lnSpc>
            </a:pPr>
            <a:endParaRPr lang="en-US" sz="2800">
              <a:latin typeface="Arial" charset="0"/>
            </a:endParaRPr>
          </a:p>
        </p:txBody>
      </p:sp>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sz="3600">
                <a:latin typeface="Arial" charset="0"/>
              </a:rPr>
              <a:t>Classless Addressing and Variable-Length Subnet Masks</a:t>
            </a:r>
          </a:p>
        </p:txBody>
      </p:sp>
      <p:pic>
        <p:nvPicPr>
          <p:cNvPr id="13315" name="Picture 4" descr="H:\DATA\wiley\images\chapt 8\c08f012.jpg"/>
          <p:cNvPicPr>
            <a:picLocks noChangeAspect="1" noChangeArrowheads="1"/>
          </p:cNvPicPr>
          <p:nvPr/>
        </p:nvPicPr>
        <p:blipFill>
          <a:blip r:embed="rId3" cstate="print"/>
          <a:srcRect/>
          <a:stretch>
            <a:fillRect/>
          </a:stretch>
        </p:blipFill>
        <p:spPr bwMode="auto">
          <a:xfrm>
            <a:off x="3903663" y="1447800"/>
            <a:ext cx="4922837" cy="5167313"/>
          </a:xfrm>
          <a:prstGeom prst="rect">
            <a:avLst/>
          </a:prstGeom>
          <a:noFill/>
          <a:ln w="9525">
            <a:noFill/>
            <a:miter lim="800000"/>
            <a:headEnd/>
            <a:tailEnd/>
          </a:ln>
        </p:spPr>
      </p:pic>
      <p:sp>
        <p:nvSpPr>
          <p:cNvPr id="13316" name="TextBox 5"/>
          <p:cNvSpPr txBox="1">
            <a:spLocks noChangeArrowheads="1"/>
          </p:cNvSpPr>
          <p:nvPr/>
        </p:nvSpPr>
        <p:spPr bwMode="auto">
          <a:xfrm>
            <a:off x="381000" y="1600200"/>
            <a:ext cx="3581400" cy="4894263"/>
          </a:xfrm>
          <a:prstGeom prst="rect">
            <a:avLst/>
          </a:prstGeom>
          <a:noFill/>
          <a:ln w="9525">
            <a:noFill/>
            <a:miter lim="800000"/>
            <a:headEnd/>
            <a:tailEnd/>
          </a:ln>
        </p:spPr>
        <p:txBody>
          <a:bodyPr>
            <a:spAutoFit/>
          </a:bodyPr>
          <a:lstStyle/>
          <a:p>
            <a:pPr>
              <a:spcAft>
                <a:spcPts val="1200"/>
              </a:spcAft>
            </a:pPr>
            <a:r>
              <a:rPr lang="en-US"/>
              <a:t> </a:t>
            </a:r>
            <a:r>
              <a:rPr lang="en-US" u="sng"/>
              <a:t>Classful Subnet Masks</a:t>
            </a:r>
          </a:p>
          <a:p>
            <a:r>
              <a:rPr lang="en-US"/>
              <a:t>/8 (Class A)</a:t>
            </a:r>
          </a:p>
          <a:p>
            <a:r>
              <a:rPr lang="en-US"/>
              <a:t>Binary: </a:t>
            </a:r>
            <a:r>
              <a:rPr lang="en-US" sz="1400"/>
              <a:t>11111111.00000000.00000000.00000000</a:t>
            </a:r>
            <a:endParaRPr lang="en-US"/>
          </a:p>
          <a:p>
            <a:pPr>
              <a:spcAft>
                <a:spcPts val="1200"/>
              </a:spcAft>
            </a:pPr>
            <a:r>
              <a:rPr lang="en-US"/>
              <a:t>Decimal: 255.0.0.0</a:t>
            </a:r>
          </a:p>
          <a:p>
            <a:r>
              <a:rPr lang="en-US"/>
              <a:t>/16 (Class B)</a:t>
            </a:r>
          </a:p>
          <a:p>
            <a:r>
              <a:rPr lang="en-US"/>
              <a:t>Binary: </a:t>
            </a:r>
            <a:r>
              <a:rPr lang="en-US" sz="1400"/>
              <a:t>11111111.11111111.00000000.00000000</a:t>
            </a:r>
          </a:p>
          <a:p>
            <a:pPr>
              <a:spcAft>
                <a:spcPts val="1200"/>
              </a:spcAft>
            </a:pPr>
            <a:r>
              <a:rPr lang="en-US"/>
              <a:t>Decimal: 255.255.0.0</a:t>
            </a:r>
          </a:p>
          <a:p>
            <a:r>
              <a:rPr lang="en-US"/>
              <a:t>/24 (Class C)</a:t>
            </a:r>
          </a:p>
          <a:p>
            <a:r>
              <a:rPr lang="en-US"/>
              <a:t>Binary: </a:t>
            </a:r>
            <a:r>
              <a:rPr lang="en-US" sz="1400"/>
              <a:t>11111111.11111111.11111111.00000000</a:t>
            </a:r>
          </a:p>
          <a:p>
            <a:r>
              <a:rPr lang="en-US"/>
              <a:t>Decimal: 255.255.255.0</a:t>
            </a:r>
          </a:p>
        </p:txBody>
      </p:sp>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026"/>
          <p:cNvSpPr>
            <a:spLocks noGrp="1" noChangeArrowheads="1"/>
          </p:cNvSpPr>
          <p:nvPr>
            <p:ph type="title"/>
          </p:nvPr>
        </p:nvSpPr>
        <p:spPr/>
        <p:txBody>
          <a:bodyPr/>
          <a:lstStyle/>
          <a:p>
            <a:pPr eaLnBrk="1" hangingPunct="1"/>
            <a:r>
              <a:rPr lang="en-US" sz="3000">
                <a:latin typeface="Arial" charset="0"/>
              </a:rPr>
              <a:t>Variable-Length Subnet Masks – </a:t>
            </a:r>
            <a:r>
              <a:rPr lang="en-US" sz="3000">
                <a:latin typeface="Arial" charset="0"/>
                <a:cs typeface="Times New Roman" charset="0"/>
              </a:rPr>
              <a:t>RFC 1009</a:t>
            </a:r>
            <a:r>
              <a:rPr lang="en-US" sz="3000">
                <a:latin typeface="Arial" charset="0"/>
              </a:rPr>
              <a:t> </a:t>
            </a:r>
          </a:p>
        </p:txBody>
      </p:sp>
      <p:sp>
        <p:nvSpPr>
          <p:cNvPr id="14339" name="Rectangle 1027"/>
          <p:cNvSpPr>
            <a:spLocks noGrp="1" noChangeArrowheads="1"/>
          </p:cNvSpPr>
          <p:nvPr>
            <p:ph type="body" idx="1"/>
          </p:nvPr>
        </p:nvSpPr>
        <p:spPr>
          <a:xfrm>
            <a:off x="609600" y="1600200"/>
            <a:ext cx="7772400" cy="4114800"/>
          </a:xfrm>
        </p:spPr>
        <p:txBody>
          <a:bodyPr/>
          <a:lstStyle/>
          <a:p>
            <a:pPr eaLnBrk="1" hangingPunct="1"/>
            <a:r>
              <a:rPr lang="en-US">
                <a:latin typeface="Arial" charset="0"/>
                <a:cs typeface="Times New Roman" charset="0"/>
                <a:hlinkClick r:id="rId3"/>
              </a:rPr>
              <a:t>RFC1009</a:t>
            </a:r>
            <a:r>
              <a:rPr lang="en-US">
                <a:latin typeface="Arial" charset="0"/>
                <a:cs typeface="Times New Roman" charset="0"/>
              </a:rPr>
              <a:t> specifies how a single network ID can have different subnet masks among its subnets. </a:t>
            </a:r>
          </a:p>
          <a:p>
            <a:pPr eaLnBrk="1" hangingPunct="1"/>
            <a:r>
              <a:rPr lang="en-US">
                <a:latin typeface="Arial" charset="0"/>
                <a:cs typeface="Times New Roman" charset="0"/>
              </a:rPr>
              <a:t>Minimizes the wasted IP addresses forced by a single subnet mask per network ID as defined by the original </a:t>
            </a:r>
            <a:r>
              <a:rPr lang="en-US">
                <a:latin typeface="Arial" charset="0"/>
                <a:cs typeface="Times New Roman" charset="0"/>
                <a:hlinkClick r:id="rId4"/>
              </a:rPr>
              <a:t>RFC 950</a:t>
            </a:r>
            <a:r>
              <a:rPr lang="en-US">
                <a:latin typeface="Arial" charset="0"/>
                <a:cs typeface="Times New Roman" charset="0"/>
              </a:rPr>
              <a:t> Subnetting technique.</a:t>
            </a:r>
            <a:r>
              <a:rPr lang="en-US">
                <a:latin typeface="Arial" charset="0"/>
              </a:rPr>
              <a:t> </a:t>
            </a:r>
          </a:p>
        </p:txBody>
      </p:sp>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a:latin typeface="Arial" charset="0"/>
              </a:rPr>
              <a:t>Implementing VLSM</a:t>
            </a:r>
          </a:p>
        </p:txBody>
      </p:sp>
      <p:sp>
        <p:nvSpPr>
          <p:cNvPr id="15363" name="Rectangle 3"/>
          <p:cNvSpPr>
            <a:spLocks noGrp="1" noChangeArrowheads="1"/>
          </p:cNvSpPr>
          <p:nvPr>
            <p:ph type="body" idx="1"/>
          </p:nvPr>
        </p:nvSpPr>
        <p:spPr/>
        <p:txBody>
          <a:bodyPr/>
          <a:lstStyle/>
          <a:p>
            <a:pPr eaLnBrk="1" hangingPunct="1">
              <a:lnSpc>
                <a:spcPct val="90000"/>
              </a:lnSpc>
            </a:pPr>
            <a:r>
              <a:rPr lang="en-US" sz="2400">
                <a:latin typeface="Arial" charset="0"/>
                <a:ea typeface="Palatino Linotype" pitchFamily="18" charset="0"/>
                <a:cs typeface="Palatino Linotype" pitchFamily="18" charset="0"/>
              </a:rPr>
              <a:t>The routers on the network where VLSM is implemented must be able to share subnet masks and/or extended network prefixes with each router advertisement. </a:t>
            </a:r>
          </a:p>
          <a:p>
            <a:pPr eaLnBrk="1" hangingPunct="1">
              <a:lnSpc>
                <a:spcPct val="90000"/>
              </a:lnSpc>
            </a:pPr>
            <a:r>
              <a:rPr lang="en-US" sz="2400">
                <a:latin typeface="Arial" charset="0"/>
                <a:ea typeface="Palatino Linotype" pitchFamily="18" charset="0"/>
                <a:cs typeface="Palatino Linotype" pitchFamily="18" charset="0"/>
              </a:rPr>
              <a:t>Routing protocols such as OSPF and IS-IS do this, whereas RIP and IGRP do not. </a:t>
            </a:r>
          </a:p>
          <a:p>
            <a:pPr lvl="1" eaLnBrk="1" hangingPunct="1">
              <a:lnSpc>
                <a:spcPct val="90000"/>
              </a:lnSpc>
            </a:pPr>
            <a:r>
              <a:rPr lang="en-US" sz="2000">
                <a:latin typeface="Arial" charset="0"/>
                <a:ea typeface="Palatino Linotype" pitchFamily="18" charset="0"/>
                <a:cs typeface="Palatino Linotype" pitchFamily="18" charset="0"/>
              </a:rPr>
              <a:t>RIPv2 (RFC 1388), added support for VLSM.</a:t>
            </a:r>
            <a:endParaRPr lang="en-US" sz="2000">
              <a:latin typeface="Arial" charset="0"/>
              <a:cs typeface="Times New Roman" charset="0"/>
            </a:endParaRPr>
          </a:p>
          <a:p>
            <a:pPr eaLnBrk="1" hangingPunct="1">
              <a:lnSpc>
                <a:spcPct val="90000"/>
              </a:lnSpc>
            </a:pPr>
            <a:r>
              <a:rPr lang="en-US" sz="2400">
                <a:latin typeface="Arial" charset="0"/>
                <a:ea typeface="Palatino Linotype" pitchFamily="18" charset="0"/>
                <a:cs typeface="Palatino Linotype" pitchFamily="18" charset="0"/>
              </a:rPr>
              <a:t>All routers supporting VLSM must support a longest match routing algorithm. </a:t>
            </a:r>
          </a:p>
          <a:p>
            <a:pPr eaLnBrk="1" hangingPunct="1">
              <a:lnSpc>
                <a:spcPct val="90000"/>
              </a:lnSpc>
            </a:pPr>
            <a:r>
              <a:rPr lang="en-US" sz="2400">
                <a:latin typeface="Arial" charset="0"/>
                <a:cs typeface="Times New Roman" charset="0"/>
              </a:rPr>
              <a:t>The implemented network topology must match the distribution of addresses and definition of subnets.</a:t>
            </a:r>
            <a:r>
              <a:rPr lang="en-US" sz="2400">
                <a:latin typeface="Arial" charset="0"/>
              </a:rPr>
              <a:t> </a:t>
            </a:r>
          </a:p>
        </p:txBody>
      </p:sp>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a:latin typeface="Arial" charset="0"/>
              </a:rPr>
              <a:t>Route Aggregation with VLSM</a:t>
            </a:r>
          </a:p>
        </p:txBody>
      </p:sp>
      <p:pic>
        <p:nvPicPr>
          <p:cNvPr id="16387" name="Picture 4" descr="H:\DATA\wiley\images\chapt 8\c08f013.jpg"/>
          <p:cNvPicPr>
            <a:picLocks noChangeAspect="1" noChangeArrowheads="1"/>
          </p:cNvPicPr>
          <p:nvPr/>
        </p:nvPicPr>
        <p:blipFill>
          <a:blip r:embed="rId3" cstate="print"/>
          <a:srcRect/>
          <a:stretch>
            <a:fillRect/>
          </a:stretch>
        </p:blipFill>
        <p:spPr bwMode="auto">
          <a:xfrm>
            <a:off x="4505325" y="1981200"/>
            <a:ext cx="4410075" cy="4572000"/>
          </a:xfrm>
          <a:prstGeom prst="rect">
            <a:avLst/>
          </a:prstGeom>
          <a:noFill/>
          <a:ln w="9525">
            <a:noFill/>
            <a:miter lim="800000"/>
            <a:headEnd/>
            <a:tailEnd/>
          </a:ln>
        </p:spPr>
      </p:pic>
      <p:sp>
        <p:nvSpPr>
          <p:cNvPr id="6" name="Rectangle 3"/>
          <p:cNvSpPr txBox="1">
            <a:spLocks noChangeArrowheads="1"/>
          </p:cNvSpPr>
          <p:nvPr/>
        </p:nvSpPr>
        <p:spPr bwMode="auto">
          <a:xfrm>
            <a:off x="152400" y="1600200"/>
            <a:ext cx="4343400" cy="4876800"/>
          </a:xfrm>
          <a:prstGeom prst="rect">
            <a:avLst/>
          </a:prstGeom>
          <a:noFill/>
          <a:ln w="9525">
            <a:noFill/>
            <a:miter lim="800000"/>
            <a:headEnd/>
            <a:tailEnd/>
          </a:ln>
          <a:effectLst/>
        </p:spPr>
        <p:txBody>
          <a:bodyPr/>
          <a:lstStyle/>
          <a:p>
            <a:pPr marL="342900" indent="-342900">
              <a:lnSpc>
                <a:spcPct val="90000"/>
              </a:lnSpc>
              <a:spcBef>
                <a:spcPct val="20000"/>
              </a:spcBef>
              <a:buClr>
                <a:schemeClr val="folHlink"/>
              </a:buClr>
              <a:buSzPct val="60000"/>
              <a:buFont typeface="Wingdings" pitchFamily="2" charset="2"/>
              <a:buChar char="n"/>
              <a:defRPr/>
            </a:pPr>
            <a:r>
              <a:rPr lang="en-US" kern="0" dirty="0">
                <a:latin typeface="Arial" charset="0"/>
              </a:rPr>
              <a:t>Level 3 networks are </a:t>
            </a:r>
            <a:r>
              <a:rPr lang="en-US" kern="0" dirty="0" err="1">
                <a:latin typeface="Arial" charset="0"/>
              </a:rPr>
              <a:t>subnetworks</a:t>
            </a:r>
            <a:r>
              <a:rPr lang="en-US" kern="0" dirty="0">
                <a:latin typeface="Arial" charset="0"/>
              </a:rPr>
              <a:t> of the level 2 networks, i.e. the level 3a network 121.1.253.32 is a “chunk” of addresses taken from the 121.1.253.0 level 2a network.</a:t>
            </a:r>
          </a:p>
          <a:p>
            <a:pPr marL="342900" indent="-342900">
              <a:lnSpc>
                <a:spcPct val="90000"/>
              </a:lnSpc>
              <a:spcBef>
                <a:spcPct val="20000"/>
              </a:spcBef>
              <a:buClr>
                <a:schemeClr val="folHlink"/>
              </a:buClr>
              <a:buSzPct val="60000"/>
              <a:buFont typeface="Wingdings" pitchFamily="2" charset="2"/>
              <a:buChar char="n"/>
              <a:defRPr/>
            </a:pPr>
            <a:r>
              <a:rPr lang="en-US" kern="0" dirty="0">
                <a:latin typeface="Arial" charset="0"/>
              </a:rPr>
              <a:t>Level 2 networks are </a:t>
            </a:r>
            <a:r>
              <a:rPr lang="en-US" kern="0" dirty="0" err="1">
                <a:latin typeface="Arial" charset="0"/>
              </a:rPr>
              <a:t>subnetworks</a:t>
            </a:r>
            <a:r>
              <a:rPr lang="en-US" kern="0" dirty="0">
                <a:latin typeface="Arial" charset="0"/>
              </a:rPr>
              <a:t> of the level 1 network, i.e. the level 2 network 121.1.1.0 is a “chunk” of addresses taken from the 121.1.0.0 network at level 1</a:t>
            </a:r>
          </a:p>
        </p:txBody>
      </p:sp>
      <p:sp>
        <p:nvSpPr>
          <p:cNvPr id="16389" name="TextBox 6"/>
          <p:cNvSpPr txBox="1">
            <a:spLocks noChangeArrowheads="1"/>
          </p:cNvSpPr>
          <p:nvPr/>
        </p:nvSpPr>
        <p:spPr bwMode="auto">
          <a:xfrm>
            <a:off x="7391400" y="2133600"/>
            <a:ext cx="914400" cy="369888"/>
          </a:xfrm>
          <a:prstGeom prst="rect">
            <a:avLst/>
          </a:prstGeom>
          <a:noFill/>
          <a:ln w="9525">
            <a:noFill/>
            <a:miter lim="800000"/>
            <a:headEnd/>
            <a:tailEnd/>
          </a:ln>
        </p:spPr>
        <p:txBody>
          <a:bodyPr>
            <a:spAutoFit/>
          </a:bodyPr>
          <a:lstStyle/>
          <a:p>
            <a:r>
              <a:rPr lang="en-US" sz="1800"/>
              <a:t>Level 1</a:t>
            </a:r>
          </a:p>
        </p:txBody>
      </p:sp>
      <p:sp>
        <p:nvSpPr>
          <p:cNvPr id="16390" name="TextBox 7"/>
          <p:cNvSpPr txBox="1">
            <a:spLocks noChangeArrowheads="1"/>
          </p:cNvSpPr>
          <p:nvPr/>
        </p:nvSpPr>
        <p:spPr bwMode="auto">
          <a:xfrm>
            <a:off x="5867400" y="4492625"/>
            <a:ext cx="838200" cy="307975"/>
          </a:xfrm>
          <a:prstGeom prst="rect">
            <a:avLst/>
          </a:prstGeom>
          <a:noFill/>
          <a:ln w="9525">
            <a:noFill/>
            <a:miter lim="800000"/>
            <a:headEnd/>
            <a:tailEnd/>
          </a:ln>
        </p:spPr>
        <p:txBody>
          <a:bodyPr>
            <a:spAutoFit/>
          </a:bodyPr>
          <a:lstStyle/>
          <a:p>
            <a:r>
              <a:rPr lang="en-US" sz="1400"/>
              <a:t>Level 2a</a:t>
            </a:r>
          </a:p>
        </p:txBody>
      </p:sp>
      <p:sp>
        <p:nvSpPr>
          <p:cNvPr id="16391" name="TextBox 9"/>
          <p:cNvSpPr txBox="1">
            <a:spLocks noChangeArrowheads="1"/>
          </p:cNvSpPr>
          <p:nvPr/>
        </p:nvSpPr>
        <p:spPr bwMode="auto">
          <a:xfrm>
            <a:off x="6629400" y="4495800"/>
            <a:ext cx="914400" cy="307975"/>
          </a:xfrm>
          <a:prstGeom prst="rect">
            <a:avLst/>
          </a:prstGeom>
          <a:noFill/>
          <a:ln w="9525">
            <a:noFill/>
            <a:miter lim="800000"/>
            <a:headEnd/>
            <a:tailEnd/>
          </a:ln>
        </p:spPr>
        <p:txBody>
          <a:bodyPr>
            <a:spAutoFit/>
          </a:bodyPr>
          <a:lstStyle/>
          <a:p>
            <a:pPr algn="r"/>
            <a:r>
              <a:rPr lang="en-US" sz="1400"/>
              <a:t>Level 2b</a:t>
            </a:r>
          </a:p>
        </p:txBody>
      </p:sp>
      <p:sp>
        <p:nvSpPr>
          <p:cNvPr id="16392" name="TextBox 10"/>
          <p:cNvSpPr txBox="1">
            <a:spLocks noChangeArrowheads="1"/>
          </p:cNvSpPr>
          <p:nvPr/>
        </p:nvSpPr>
        <p:spPr bwMode="auto">
          <a:xfrm>
            <a:off x="5867400" y="5257800"/>
            <a:ext cx="838200" cy="307975"/>
          </a:xfrm>
          <a:prstGeom prst="rect">
            <a:avLst/>
          </a:prstGeom>
          <a:noFill/>
          <a:ln w="9525">
            <a:noFill/>
            <a:miter lim="800000"/>
            <a:headEnd/>
            <a:tailEnd/>
          </a:ln>
        </p:spPr>
        <p:txBody>
          <a:bodyPr>
            <a:spAutoFit/>
          </a:bodyPr>
          <a:lstStyle/>
          <a:p>
            <a:r>
              <a:rPr lang="en-US" sz="1400"/>
              <a:t>Level 3a</a:t>
            </a:r>
          </a:p>
        </p:txBody>
      </p:sp>
      <p:sp>
        <p:nvSpPr>
          <p:cNvPr id="16393" name="TextBox 11"/>
          <p:cNvSpPr txBox="1">
            <a:spLocks noChangeArrowheads="1"/>
          </p:cNvSpPr>
          <p:nvPr/>
        </p:nvSpPr>
        <p:spPr bwMode="auto">
          <a:xfrm>
            <a:off x="6629400" y="5257800"/>
            <a:ext cx="914400" cy="307975"/>
          </a:xfrm>
          <a:prstGeom prst="rect">
            <a:avLst/>
          </a:prstGeom>
          <a:noFill/>
          <a:ln w="9525">
            <a:noFill/>
            <a:miter lim="800000"/>
            <a:headEnd/>
            <a:tailEnd/>
          </a:ln>
        </p:spPr>
        <p:txBody>
          <a:bodyPr>
            <a:spAutoFit/>
          </a:bodyPr>
          <a:lstStyle/>
          <a:p>
            <a:pPr algn="r"/>
            <a:r>
              <a:rPr lang="en-US" sz="1400"/>
              <a:t>Level 3b</a:t>
            </a:r>
          </a:p>
        </p:txBody>
      </p:sp>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026"/>
          <p:cNvSpPr>
            <a:spLocks noGrp="1" noChangeArrowheads="1"/>
          </p:cNvSpPr>
          <p:nvPr>
            <p:ph type="title"/>
          </p:nvPr>
        </p:nvSpPr>
        <p:spPr/>
        <p:txBody>
          <a:bodyPr/>
          <a:lstStyle/>
          <a:p>
            <a:pPr eaLnBrk="1" hangingPunct="1"/>
            <a:r>
              <a:rPr lang="en-US" sz="4000">
                <a:latin typeface="Arial" charset="0"/>
                <a:cs typeface="Arial" charset="0"/>
              </a:rPr>
              <a:t>Classless Inter-Domain Routing</a:t>
            </a:r>
          </a:p>
        </p:txBody>
      </p:sp>
      <p:sp>
        <p:nvSpPr>
          <p:cNvPr id="17411" name="Rectangle 1027"/>
          <p:cNvSpPr>
            <a:spLocks noGrp="1" noChangeArrowheads="1"/>
          </p:cNvSpPr>
          <p:nvPr>
            <p:ph type="body" idx="1"/>
          </p:nvPr>
        </p:nvSpPr>
        <p:spPr>
          <a:xfrm>
            <a:off x="609600" y="1628775"/>
            <a:ext cx="7772400" cy="2790825"/>
          </a:xfrm>
        </p:spPr>
        <p:txBody>
          <a:bodyPr/>
          <a:lstStyle/>
          <a:p>
            <a:pPr eaLnBrk="1" hangingPunct="1"/>
            <a:r>
              <a:rPr lang="en-US" b="1">
                <a:ea typeface="Palatino Linotype" pitchFamily="18" charset="0"/>
                <a:cs typeface="Palatino Linotype" pitchFamily="18" charset="0"/>
              </a:rPr>
              <a:t>CIDR </a:t>
            </a:r>
            <a:r>
              <a:rPr lang="en-US">
                <a:ea typeface="Palatino Linotype" pitchFamily="18" charset="0"/>
                <a:cs typeface="Palatino Linotype" pitchFamily="18" charset="0"/>
              </a:rPr>
              <a:t>was announced in September 1993 and is documented in RFCs </a:t>
            </a:r>
            <a:r>
              <a:rPr lang="en-US">
                <a:ea typeface="Palatino Linotype" pitchFamily="18" charset="0"/>
                <a:cs typeface="Palatino Linotype" pitchFamily="18" charset="0"/>
                <a:hlinkClick r:id="rId3"/>
              </a:rPr>
              <a:t>1517</a:t>
            </a:r>
            <a:r>
              <a:rPr lang="en-US">
                <a:ea typeface="Palatino Linotype" pitchFamily="18" charset="0"/>
                <a:cs typeface="Palatino Linotype" pitchFamily="18" charset="0"/>
              </a:rPr>
              <a:t>, </a:t>
            </a:r>
            <a:r>
              <a:rPr lang="en-US">
                <a:ea typeface="Palatino Linotype" pitchFamily="18" charset="0"/>
                <a:cs typeface="Palatino Linotype" pitchFamily="18" charset="0"/>
                <a:hlinkClick r:id="rId4"/>
              </a:rPr>
              <a:t>1518</a:t>
            </a:r>
            <a:r>
              <a:rPr lang="en-US">
                <a:ea typeface="Palatino Linotype" pitchFamily="18" charset="0"/>
                <a:cs typeface="Palatino Linotype" pitchFamily="18" charset="0"/>
              </a:rPr>
              <a:t>, </a:t>
            </a:r>
            <a:r>
              <a:rPr lang="en-US">
                <a:ea typeface="Palatino Linotype" pitchFamily="18" charset="0"/>
                <a:cs typeface="Palatino Linotype" pitchFamily="18" charset="0"/>
                <a:hlinkClick r:id="rId5"/>
              </a:rPr>
              <a:t>1519</a:t>
            </a:r>
            <a:r>
              <a:rPr lang="en-US">
                <a:ea typeface="Palatino Linotype" pitchFamily="18" charset="0"/>
                <a:cs typeface="Palatino Linotype" pitchFamily="18" charset="0"/>
              </a:rPr>
              <a:t>, and </a:t>
            </a:r>
            <a:r>
              <a:rPr lang="en-US">
                <a:ea typeface="Palatino Linotype" pitchFamily="18" charset="0"/>
                <a:cs typeface="Palatino Linotype" pitchFamily="18" charset="0"/>
                <a:hlinkClick r:id="rId6"/>
              </a:rPr>
              <a:t>1520</a:t>
            </a:r>
            <a:r>
              <a:rPr lang="en-US">
                <a:ea typeface="Palatino Linotype" pitchFamily="18" charset="0"/>
                <a:cs typeface="Palatino Linotype" pitchFamily="18" charset="0"/>
              </a:rPr>
              <a:t>. </a:t>
            </a:r>
          </a:p>
          <a:p>
            <a:pPr eaLnBrk="1" hangingPunct="1"/>
            <a:r>
              <a:rPr lang="en-US">
                <a:ea typeface="Palatino Linotype" pitchFamily="18" charset="0"/>
                <a:cs typeface="Palatino Linotype" pitchFamily="18" charset="0"/>
              </a:rPr>
              <a:t>CIDR is also sometimes referred to as </a:t>
            </a:r>
            <a:r>
              <a:rPr lang="en-US" b="1">
                <a:ea typeface="Palatino Linotype" pitchFamily="18" charset="0"/>
                <a:cs typeface="Palatino Linotype" pitchFamily="18" charset="0"/>
              </a:rPr>
              <a:t>supernetting</a:t>
            </a:r>
            <a:r>
              <a:rPr lang="en-US">
                <a:ea typeface="Palatino Linotype" pitchFamily="18" charset="0"/>
                <a:cs typeface="Palatino Linotype" pitchFamily="18" charset="0"/>
              </a:rPr>
              <a:t>.</a:t>
            </a:r>
            <a:endParaRPr lang="en-US"/>
          </a:p>
        </p:txBody>
      </p:sp>
    </p:spTree>
    <p:custDataLst>
      <p:tags r:id="rId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026"/>
          <p:cNvSpPr>
            <a:spLocks noGrp="1" noChangeArrowheads="1"/>
          </p:cNvSpPr>
          <p:nvPr>
            <p:ph type="title"/>
          </p:nvPr>
        </p:nvSpPr>
        <p:spPr/>
        <p:txBody>
          <a:bodyPr/>
          <a:lstStyle/>
          <a:p>
            <a:pPr eaLnBrk="1" hangingPunct="1"/>
            <a:r>
              <a:rPr lang="en-US">
                <a:latin typeface="Arial" charset="0"/>
              </a:rPr>
              <a:t>Implementing CIDR</a:t>
            </a:r>
          </a:p>
        </p:txBody>
      </p:sp>
      <p:sp>
        <p:nvSpPr>
          <p:cNvPr id="18435" name="Rectangle 1027"/>
          <p:cNvSpPr>
            <a:spLocks noGrp="1" noChangeArrowheads="1"/>
          </p:cNvSpPr>
          <p:nvPr>
            <p:ph type="body" idx="1"/>
          </p:nvPr>
        </p:nvSpPr>
        <p:spPr>
          <a:xfrm>
            <a:off x="609600" y="1600200"/>
            <a:ext cx="7772400" cy="4114800"/>
          </a:xfrm>
        </p:spPr>
        <p:txBody>
          <a:bodyPr/>
          <a:lstStyle/>
          <a:p>
            <a:pPr eaLnBrk="1" hangingPunct="1"/>
            <a:r>
              <a:rPr lang="en-US" sz="2800">
                <a:latin typeface="Arial" charset="0"/>
                <a:ea typeface="Palatino Linotype" pitchFamily="18" charset="0"/>
                <a:cs typeface="Palatino Linotype" pitchFamily="18" charset="0"/>
              </a:rPr>
              <a:t>CIDR addresses are issued in blocks known as CIDR </a:t>
            </a:r>
            <a:r>
              <a:rPr lang="en-US" sz="2800">
                <a:latin typeface="Arial" charset="0"/>
                <a:cs typeface="Times New Roman" charset="0"/>
              </a:rPr>
              <a:t>blocks. </a:t>
            </a:r>
          </a:p>
          <a:p>
            <a:pPr eaLnBrk="1" hangingPunct="1"/>
            <a:r>
              <a:rPr lang="en-US" sz="2800">
                <a:latin typeface="Arial" charset="0"/>
                <a:cs typeface="Times New Roman" charset="0"/>
              </a:rPr>
              <a:t>The first octet is meaningless in determining how many subnets or host IDs can be defined for a given CIDR block. </a:t>
            </a:r>
          </a:p>
          <a:p>
            <a:pPr eaLnBrk="1" hangingPunct="1"/>
            <a:r>
              <a:rPr lang="en-US" sz="2800">
                <a:latin typeface="Arial" charset="0"/>
                <a:cs typeface="Times New Roman" charset="0"/>
              </a:rPr>
              <a:t>The only factor that determines the capacity of a CIDR block is the network prefix assigned by the Internet authorities when the CIDR block is issued. </a:t>
            </a:r>
          </a:p>
        </p:txBody>
      </p:sp>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a:latin typeface="Arial" charset="0"/>
                <a:cs typeface="Arial" charset="0"/>
              </a:rPr>
              <a:t>Implementing CIDR</a:t>
            </a:r>
          </a:p>
        </p:txBody>
      </p:sp>
      <p:sp>
        <p:nvSpPr>
          <p:cNvPr id="19459" name="Rectangle 3"/>
          <p:cNvSpPr>
            <a:spLocks noGrp="1" noChangeArrowheads="1"/>
          </p:cNvSpPr>
          <p:nvPr>
            <p:ph type="body" idx="1"/>
          </p:nvPr>
        </p:nvSpPr>
        <p:spPr>
          <a:xfrm>
            <a:off x="609600" y="1524000"/>
            <a:ext cx="7772400" cy="4114800"/>
          </a:xfrm>
        </p:spPr>
        <p:txBody>
          <a:bodyPr/>
          <a:lstStyle/>
          <a:p>
            <a:pPr eaLnBrk="1" hangingPunct="1">
              <a:lnSpc>
                <a:spcPct val="90000"/>
              </a:lnSpc>
            </a:pPr>
            <a:r>
              <a:rPr lang="en-US" sz="2800">
                <a:latin typeface="Arial" charset="0"/>
                <a:cs typeface="Times New Roman" charset="0"/>
              </a:rPr>
              <a:t>The network prefix issued by the Internet authorities indicates the number of bits used for the major network ID. </a:t>
            </a:r>
          </a:p>
          <a:p>
            <a:pPr eaLnBrk="1" hangingPunct="1">
              <a:lnSpc>
                <a:spcPct val="90000"/>
              </a:lnSpc>
            </a:pPr>
            <a:r>
              <a:rPr lang="en-US" sz="2800">
                <a:latin typeface="Arial" charset="0"/>
                <a:cs typeface="Times New Roman" charset="0"/>
              </a:rPr>
              <a:t>These bits are reserved and cannot be used by the end users for subnet IDs or host IDs. </a:t>
            </a:r>
          </a:p>
          <a:p>
            <a:pPr eaLnBrk="1" hangingPunct="1">
              <a:lnSpc>
                <a:spcPct val="90000"/>
              </a:lnSpc>
            </a:pPr>
            <a:r>
              <a:rPr lang="en-US" sz="2800">
                <a:latin typeface="Arial" charset="0"/>
                <a:cs typeface="Times New Roman" charset="0"/>
              </a:rPr>
              <a:t>For example, if a CIDR block were issued with a network prefix of /18, that would imply that the first 18 bits from left to right were reserved for the network Id and leave 14 bits (32–18) for subnet IDs and host IDs. </a:t>
            </a:r>
          </a:p>
        </p:txBody>
      </p:sp>
    </p:spTree>
    <p:custDataLst>
      <p:tags r:id="rId1"/>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a:latin typeface="Arial" charset="0"/>
                <a:cs typeface="Arial" charset="0"/>
              </a:rPr>
              <a:t>CIDR Block Capacity</a:t>
            </a:r>
          </a:p>
        </p:txBody>
      </p:sp>
      <p:pic>
        <p:nvPicPr>
          <p:cNvPr id="20483" name="Picture 4" descr="H:\DATA\wiley\images\chapt 8\c8017.jpg"/>
          <p:cNvPicPr>
            <a:picLocks noChangeAspect="1" noChangeArrowheads="1"/>
          </p:cNvPicPr>
          <p:nvPr/>
        </p:nvPicPr>
        <p:blipFill>
          <a:blip r:embed="rId3" cstate="print"/>
          <a:srcRect/>
          <a:stretch>
            <a:fillRect/>
          </a:stretch>
        </p:blipFill>
        <p:spPr bwMode="auto">
          <a:xfrm>
            <a:off x="1219200" y="1447800"/>
            <a:ext cx="6275388" cy="5116513"/>
          </a:xfrm>
          <a:prstGeom prst="rect">
            <a:avLst/>
          </a:prstGeom>
          <a:noFill/>
          <a:ln w="9525">
            <a:noFill/>
            <a:miter lim="800000"/>
            <a:headEnd/>
            <a:tailEnd/>
          </a:ln>
        </p:spPr>
      </p:pic>
    </p:spTree>
    <p:custDataLst>
      <p:tags r:id="rId1"/>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a:latin typeface="Arial" charset="0"/>
              </a:rPr>
              <a:t>IpV6 Packet</a:t>
            </a:r>
          </a:p>
        </p:txBody>
      </p:sp>
      <p:sp>
        <p:nvSpPr>
          <p:cNvPr id="21507" name="Rectangle 3"/>
          <p:cNvSpPr>
            <a:spLocks noGrp="1" noChangeArrowheads="1"/>
          </p:cNvSpPr>
          <p:nvPr>
            <p:ph type="body" idx="1"/>
          </p:nvPr>
        </p:nvSpPr>
        <p:spPr>
          <a:xfrm>
            <a:off x="609600" y="3810000"/>
            <a:ext cx="8345488" cy="2322513"/>
          </a:xfrm>
        </p:spPr>
        <p:txBody>
          <a:bodyPr/>
          <a:lstStyle/>
          <a:p>
            <a:pPr eaLnBrk="1" hangingPunct="1"/>
            <a:r>
              <a:rPr lang="en-US">
                <a:latin typeface="Arial" charset="0"/>
                <a:cs typeface="Times New Roman" charset="0"/>
              </a:rPr>
              <a:t>The Internet Engineering Task Force developed IPv6, also known as IPng (Next Generation), in December 1998</a:t>
            </a:r>
            <a:r>
              <a:rPr lang="en-US">
                <a:latin typeface="Arial" charset="0"/>
              </a:rPr>
              <a:t> to address the limitations of IPv4.</a:t>
            </a:r>
          </a:p>
        </p:txBody>
      </p:sp>
      <p:pic>
        <p:nvPicPr>
          <p:cNvPr id="21508" name="Picture 4" descr="H:\DATA\wiley\images\chapt 8\c08f019.jpg"/>
          <p:cNvPicPr>
            <a:picLocks noChangeAspect="1" noChangeArrowheads="1"/>
          </p:cNvPicPr>
          <p:nvPr/>
        </p:nvPicPr>
        <p:blipFill>
          <a:blip r:embed="rId3" cstate="print"/>
          <a:srcRect/>
          <a:stretch>
            <a:fillRect/>
          </a:stretch>
        </p:blipFill>
        <p:spPr bwMode="auto">
          <a:xfrm>
            <a:off x="304800" y="2209800"/>
            <a:ext cx="8509000" cy="990600"/>
          </a:xfrm>
          <a:prstGeom prst="rect">
            <a:avLst/>
          </a:prstGeom>
          <a:noFill/>
          <a:ln w="9525">
            <a:noFill/>
            <a:miter lim="800000"/>
            <a:headEnd/>
            <a:tailEnd/>
          </a:ln>
        </p:spPr>
      </p:pic>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a:latin typeface="Arial" charset="0"/>
              </a:rPr>
              <a:t>Classful IP Addressing</a:t>
            </a:r>
          </a:p>
        </p:txBody>
      </p:sp>
      <p:sp>
        <p:nvSpPr>
          <p:cNvPr id="4099" name="Rectangle 3"/>
          <p:cNvSpPr>
            <a:spLocks noGrp="1" noChangeArrowheads="1"/>
          </p:cNvSpPr>
          <p:nvPr>
            <p:ph type="body" idx="1"/>
          </p:nvPr>
        </p:nvSpPr>
        <p:spPr>
          <a:xfrm>
            <a:off x="762000" y="5526088"/>
            <a:ext cx="7772400" cy="950912"/>
          </a:xfrm>
        </p:spPr>
        <p:txBody>
          <a:bodyPr/>
          <a:lstStyle/>
          <a:p>
            <a:pPr eaLnBrk="1" hangingPunct="1"/>
            <a:r>
              <a:rPr lang="en-US" sz="2800">
                <a:latin typeface="Arial" charset="0"/>
                <a:cs typeface="Times New Roman" charset="0"/>
              </a:rPr>
              <a:t>There are three basic classes of addresses known as class A, B, or C networks</a:t>
            </a:r>
          </a:p>
        </p:txBody>
      </p:sp>
      <p:pic>
        <p:nvPicPr>
          <p:cNvPr id="4100" name="Picture 4" descr="H:\DATA\wiley\images\chapt 8\c08f001.jpg"/>
          <p:cNvPicPr>
            <a:picLocks noChangeAspect="1" noChangeArrowheads="1"/>
          </p:cNvPicPr>
          <p:nvPr/>
        </p:nvPicPr>
        <p:blipFill>
          <a:blip r:embed="rId3" cstate="print"/>
          <a:srcRect/>
          <a:stretch>
            <a:fillRect/>
          </a:stretch>
        </p:blipFill>
        <p:spPr bwMode="auto">
          <a:xfrm>
            <a:off x="1600200" y="1411288"/>
            <a:ext cx="6135688" cy="3998912"/>
          </a:xfrm>
          <a:prstGeom prst="rect">
            <a:avLst/>
          </a:prstGeom>
          <a:noFill/>
          <a:ln w="9525">
            <a:noFill/>
            <a:miter lim="800000"/>
            <a:headEnd/>
            <a:tailEnd/>
          </a:ln>
        </p:spPr>
      </p:pic>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026"/>
          <p:cNvSpPr>
            <a:spLocks noGrp="1" noChangeArrowheads="1"/>
          </p:cNvSpPr>
          <p:nvPr>
            <p:ph type="title"/>
          </p:nvPr>
        </p:nvSpPr>
        <p:spPr/>
        <p:txBody>
          <a:bodyPr/>
          <a:lstStyle/>
          <a:p>
            <a:pPr eaLnBrk="1" hangingPunct="1"/>
            <a:r>
              <a:rPr lang="en-US">
                <a:latin typeface="Arial" charset="0"/>
                <a:cs typeface="Arial" charset="0"/>
              </a:rPr>
              <a:t>IPv6</a:t>
            </a:r>
          </a:p>
        </p:txBody>
      </p:sp>
      <p:sp>
        <p:nvSpPr>
          <p:cNvPr id="22531" name="Rectangle 1027"/>
          <p:cNvSpPr>
            <a:spLocks noGrp="1" noChangeArrowheads="1"/>
          </p:cNvSpPr>
          <p:nvPr>
            <p:ph type="body" idx="1"/>
          </p:nvPr>
        </p:nvSpPr>
        <p:spPr/>
        <p:txBody>
          <a:bodyPr/>
          <a:lstStyle/>
          <a:p>
            <a:pPr eaLnBrk="1" hangingPunct="1">
              <a:lnSpc>
                <a:spcPct val="90000"/>
              </a:lnSpc>
            </a:pPr>
            <a:r>
              <a:rPr lang="en-US">
                <a:latin typeface="Arial" charset="0"/>
                <a:cs typeface="Times New Roman" charset="0"/>
              </a:rPr>
              <a:t>Expands IP addresses to 128 bits.</a:t>
            </a:r>
            <a:r>
              <a:rPr lang="en-US">
                <a:latin typeface="Arial" charset="0"/>
              </a:rPr>
              <a:t> </a:t>
            </a:r>
          </a:p>
          <a:p>
            <a:pPr eaLnBrk="1" hangingPunct="1">
              <a:lnSpc>
                <a:spcPct val="90000"/>
              </a:lnSpc>
            </a:pPr>
            <a:r>
              <a:rPr lang="en-US">
                <a:latin typeface="Arial" charset="0"/>
                <a:ea typeface="Palatino Linotype" pitchFamily="18" charset="0"/>
                <a:cs typeface="Palatino Linotype" pitchFamily="18" charset="0"/>
              </a:rPr>
              <a:t>Eliminates packet fragmentation and its resulting processor overhead.</a:t>
            </a:r>
            <a:endParaRPr lang="en-US">
              <a:latin typeface="Arial" charset="0"/>
              <a:cs typeface="Times New Roman" charset="0"/>
            </a:endParaRPr>
          </a:p>
          <a:p>
            <a:pPr eaLnBrk="1" hangingPunct="1">
              <a:lnSpc>
                <a:spcPct val="90000"/>
              </a:lnSpc>
            </a:pPr>
            <a:r>
              <a:rPr lang="en-US">
                <a:latin typeface="Arial" charset="0"/>
                <a:cs typeface="Times New Roman" charset="0"/>
              </a:rPr>
              <a:t>Utilizes fixed-length field headers. </a:t>
            </a:r>
          </a:p>
          <a:p>
            <a:pPr eaLnBrk="1" hangingPunct="1">
              <a:lnSpc>
                <a:spcPct val="90000"/>
              </a:lnSpc>
            </a:pPr>
            <a:r>
              <a:rPr lang="en-US">
                <a:latin typeface="Arial" charset="0"/>
                <a:cs typeface="Times New Roman" charset="0"/>
              </a:rPr>
              <a:t>Packets can be set to authenticate their origin. </a:t>
            </a:r>
          </a:p>
          <a:p>
            <a:pPr eaLnBrk="1" hangingPunct="1">
              <a:lnSpc>
                <a:spcPct val="90000"/>
              </a:lnSpc>
            </a:pPr>
            <a:r>
              <a:rPr lang="en-US">
                <a:latin typeface="Arial" charset="0"/>
                <a:cs typeface="Times New Roman" charset="0"/>
              </a:rPr>
              <a:t>Packets can also be encrypted at the network layer.</a:t>
            </a:r>
          </a:p>
        </p:txBody>
      </p:sp>
    </p:spTree>
    <p:custDataLst>
      <p:tags r:id="rId1"/>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a:latin typeface="Arial" charset="0"/>
              </a:rPr>
              <a:t>Structure of the Internet</a:t>
            </a:r>
          </a:p>
        </p:txBody>
      </p:sp>
      <p:sp>
        <p:nvSpPr>
          <p:cNvPr id="23555" name="Rectangle 3"/>
          <p:cNvSpPr>
            <a:spLocks noGrp="1" noChangeArrowheads="1"/>
          </p:cNvSpPr>
          <p:nvPr>
            <p:ph type="body" idx="1"/>
          </p:nvPr>
        </p:nvSpPr>
        <p:spPr>
          <a:xfrm>
            <a:off x="609600" y="5257800"/>
            <a:ext cx="8345488" cy="874713"/>
          </a:xfrm>
        </p:spPr>
        <p:txBody>
          <a:bodyPr/>
          <a:lstStyle/>
          <a:p>
            <a:pPr eaLnBrk="1" hangingPunct="1">
              <a:lnSpc>
                <a:spcPct val="90000"/>
              </a:lnSpc>
            </a:pPr>
            <a:r>
              <a:rPr lang="en-US" sz="2800">
                <a:latin typeface="Arial" charset="0"/>
                <a:cs typeface="Times New Roman" charset="0"/>
              </a:rPr>
              <a:t>The major carrier’s networks are interconnected at </a:t>
            </a:r>
            <a:r>
              <a:rPr lang="en-US" sz="2800" b="1">
                <a:latin typeface="Arial" charset="0"/>
                <a:cs typeface="Times New Roman" charset="0"/>
              </a:rPr>
              <a:t>Internet Exchange Points </a:t>
            </a:r>
            <a:r>
              <a:rPr lang="en-US" sz="2800">
                <a:latin typeface="Arial" charset="0"/>
                <a:cs typeface="Times New Roman" charset="0"/>
              </a:rPr>
              <a:t>aka peering points or </a:t>
            </a:r>
            <a:r>
              <a:rPr lang="en-US" sz="2800" b="1">
                <a:latin typeface="Arial" charset="0"/>
                <a:cs typeface="Times New Roman" charset="0"/>
              </a:rPr>
              <a:t>Network Access Points (NAPs)</a:t>
            </a:r>
            <a:r>
              <a:rPr lang="en-US" sz="2800">
                <a:latin typeface="Arial" charset="0"/>
                <a:cs typeface="Times New Roman" charset="0"/>
              </a:rPr>
              <a:t>.</a:t>
            </a:r>
            <a:endParaRPr lang="en-US" sz="2800">
              <a:latin typeface="Arial" charset="0"/>
            </a:endParaRPr>
          </a:p>
        </p:txBody>
      </p:sp>
      <p:pic>
        <p:nvPicPr>
          <p:cNvPr id="23556" name="Picture 4" descr="H:\DATA\wiley\images\chapt 8\c08f021.jpg"/>
          <p:cNvPicPr>
            <a:picLocks noChangeAspect="1" noChangeArrowheads="1"/>
          </p:cNvPicPr>
          <p:nvPr/>
        </p:nvPicPr>
        <p:blipFill>
          <a:blip r:embed="rId3" cstate="print"/>
          <a:srcRect/>
          <a:stretch>
            <a:fillRect/>
          </a:stretch>
        </p:blipFill>
        <p:spPr bwMode="auto">
          <a:xfrm>
            <a:off x="1447800" y="1363663"/>
            <a:ext cx="5791200" cy="3810000"/>
          </a:xfrm>
          <a:prstGeom prst="rect">
            <a:avLst/>
          </a:prstGeom>
          <a:noFill/>
          <a:ln w="9525">
            <a:noFill/>
            <a:miter lim="800000"/>
            <a:headEnd/>
            <a:tailEnd/>
          </a:ln>
        </p:spPr>
      </p:pic>
    </p:spTree>
    <p:custDataLst>
      <p:tags r:id="rId1"/>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a:latin typeface="Arial" charset="0"/>
              </a:rPr>
              <a:t>Carrier Network Geography</a:t>
            </a:r>
          </a:p>
        </p:txBody>
      </p:sp>
      <p:sp>
        <p:nvSpPr>
          <p:cNvPr id="24579" name="Rectangle 3"/>
          <p:cNvSpPr>
            <a:spLocks noGrp="1" noChangeArrowheads="1"/>
          </p:cNvSpPr>
          <p:nvPr>
            <p:ph type="body" idx="1"/>
          </p:nvPr>
        </p:nvSpPr>
        <p:spPr>
          <a:xfrm>
            <a:off x="685800" y="5715000"/>
            <a:ext cx="7772400" cy="685800"/>
          </a:xfrm>
        </p:spPr>
        <p:txBody>
          <a:bodyPr/>
          <a:lstStyle/>
          <a:p>
            <a:pPr eaLnBrk="1" hangingPunct="1"/>
            <a:r>
              <a:rPr lang="en-US"/>
              <a:t>Major network carriers and their NAP’s</a:t>
            </a:r>
          </a:p>
        </p:txBody>
      </p:sp>
      <p:pic>
        <p:nvPicPr>
          <p:cNvPr id="24580" name="Picture 4" descr="H:\DATA\wiley\images\chapt 8\c08f022.jpg"/>
          <p:cNvPicPr>
            <a:picLocks noChangeAspect="1" noChangeArrowheads="1"/>
          </p:cNvPicPr>
          <p:nvPr/>
        </p:nvPicPr>
        <p:blipFill>
          <a:blip r:embed="rId3" cstate="print"/>
          <a:srcRect/>
          <a:stretch>
            <a:fillRect/>
          </a:stretch>
        </p:blipFill>
        <p:spPr bwMode="auto">
          <a:xfrm>
            <a:off x="1101725" y="1524000"/>
            <a:ext cx="6511925" cy="4114800"/>
          </a:xfrm>
          <a:prstGeom prst="rect">
            <a:avLst/>
          </a:prstGeom>
          <a:noFill/>
          <a:ln w="9525">
            <a:noFill/>
            <a:miter lim="800000"/>
            <a:headEnd/>
            <a:tailEnd/>
          </a:ln>
        </p:spPr>
      </p:pic>
    </p:spTree>
    <p:custDataLst>
      <p:tags r:id="rId1"/>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a:latin typeface="Arial" charset="0"/>
              </a:rPr>
              <a:t>IP Routing</a:t>
            </a:r>
          </a:p>
        </p:txBody>
      </p:sp>
      <p:sp>
        <p:nvSpPr>
          <p:cNvPr id="25603" name="Rectangle 3"/>
          <p:cNvSpPr>
            <a:spLocks noGrp="1" noChangeArrowheads="1"/>
          </p:cNvSpPr>
          <p:nvPr>
            <p:ph type="body" idx="1"/>
          </p:nvPr>
        </p:nvSpPr>
        <p:spPr>
          <a:xfrm>
            <a:off x="762000" y="5410200"/>
            <a:ext cx="7772400" cy="1143000"/>
          </a:xfrm>
        </p:spPr>
        <p:txBody>
          <a:bodyPr/>
          <a:lstStyle/>
          <a:p>
            <a:pPr eaLnBrk="1" hangingPunct="1"/>
            <a:r>
              <a:rPr lang="en-US">
                <a:ea typeface="Palatino Linotype" pitchFamily="18" charset="0"/>
                <a:cs typeface="Palatino Linotype" pitchFamily="18" charset="0"/>
              </a:rPr>
              <a:t>Routers serve as intelligent-forwarding devices between subnets and networks. </a:t>
            </a:r>
          </a:p>
        </p:txBody>
      </p:sp>
      <p:pic>
        <p:nvPicPr>
          <p:cNvPr id="25604" name="Picture 4" descr="H:\DATA\wiley\images\chapt 8\c08f023.jpg"/>
          <p:cNvPicPr>
            <a:picLocks noChangeAspect="1" noChangeArrowheads="1"/>
          </p:cNvPicPr>
          <p:nvPr/>
        </p:nvPicPr>
        <p:blipFill>
          <a:blip r:embed="rId3" cstate="print"/>
          <a:srcRect/>
          <a:stretch>
            <a:fillRect/>
          </a:stretch>
        </p:blipFill>
        <p:spPr bwMode="auto">
          <a:xfrm>
            <a:off x="919163" y="1524000"/>
            <a:ext cx="7400925" cy="3810000"/>
          </a:xfrm>
          <a:prstGeom prst="rect">
            <a:avLst/>
          </a:prstGeom>
          <a:noFill/>
          <a:ln w="9525">
            <a:noFill/>
            <a:miter lim="800000"/>
            <a:headEnd/>
            <a:tailEnd/>
          </a:ln>
        </p:spPr>
      </p:pic>
    </p:spTree>
    <p:custDataLst>
      <p:tags r:id="rId1"/>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026"/>
          <p:cNvSpPr>
            <a:spLocks noGrp="1" noChangeArrowheads="1"/>
          </p:cNvSpPr>
          <p:nvPr>
            <p:ph type="title"/>
          </p:nvPr>
        </p:nvSpPr>
        <p:spPr/>
        <p:txBody>
          <a:bodyPr/>
          <a:lstStyle/>
          <a:p>
            <a:pPr algn="just" eaLnBrk="1" hangingPunct="1"/>
            <a:r>
              <a:rPr lang="en-US">
                <a:latin typeface="Arial" charset="0"/>
              </a:rPr>
              <a:t>IP Routing</a:t>
            </a:r>
            <a:endParaRPr lang="en-US">
              <a:ea typeface="Palatino Linotype" pitchFamily="18" charset="0"/>
              <a:cs typeface="Palatino Linotype" pitchFamily="18" charset="0"/>
            </a:endParaRPr>
          </a:p>
        </p:txBody>
      </p:sp>
      <p:sp>
        <p:nvSpPr>
          <p:cNvPr id="26627" name="Rectangle 1027"/>
          <p:cNvSpPr>
            <a:spLocks noGrp="1" noChangeArrowheads="1"/>
          </p:cNvSpPr>
          <p:nvPr>
            <p:ph type="body" idx="1"/>
          </p:nvPr>
        </p:nvSpPr>
        <p:spPr>
          <a:xfrm>
            <a:off x="609600" y="2093913"/>
            <a:ext cx="8345488" cy="4306887"/>
          </a:xfrm>
        </p:spPr>
        <p:txBody>
          <a:bodyPr/>
          <a:lstStyle/>
          <a:p>
            <a:pPr eaLnBrk="1" hangingPunct="1"/>
            <a:r>
              <a:rPr lang="en-US" sz="2800">
                <a:ea typeface="Palatino Linotype" pitchFamily="18" charset="0"/>
                <a:cs typeface="Palatino Linotype" pitchFamily="18" charset="0"/>
              </a:rPr>
              <a:t>The router acts as a gateway to each subnet. </a:t>
            </a:r>
          </a:p>
          <a:p>
            <a:pPr eaLnBrk="1" hangingPunct="1"/>
            <a:r>
              <a:rPr lang="en-US" sz="2800">
                <a:ea typeface="Palatino Linotype" pitchFamily="18" charset="0"/>
                <a:cs typeface="Palatino Linotype" pitchFamily="18" charset="0"/>
              </a:rPr>
              <a:t>The router actually has a network interface card that participates in each subnet. </a:t>
            </a:r>
          </a:p>
          <a:p>
            <a:pPr eaLnBrk="1" hangingPunct="1"/>
            <a:r>
              <a:rPr lang="en-US" sz="2800">
                <a:ea typeface="Palatino Linotype" pitchFamily="18" charset="0"/>
                <a:cs typeface="Palatino Linotype" pitchFamily="18" charset="0"/>
              </a:rPr>
              <a:t>The routers use the subnet mask to determine the subnet IDs of all traffic that the subnet mask is asked to process. </a:t>
            </a:r>
          </a:p>
        </p:txBody>
      </p:sp>
    </p:spTree>
    <p:custDataLst>
      <p:tags r:id="rId1"/>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026"/>
          <p:cNvSpPr>
            <a:spLocks noGrp="1" noChangeArrowheads="1"/>
          </p:cNvSpPr>
          <p:nvPr>
            <p:ph type="title"/>
          </p:nvPr>
        </p:nvSpPr>
        <p:spPr/>
        <p:txBody>
          <a:bodyPr/>
          <a:lstStyle/>
          <a:p>
            <a:pPr eaLnBrk="1" hangingPunct="1"/>
            <a:r>
              <a:rPr lang="en-US">
                <a:latin typeface="Arial" charset="0"/>
                <a:cs typeface="Times New Roman" charset="0"/>
              </a:rPr>
              <a:t>Dynamic vs. Static Routing</a:t>
            </a:r>
          </a:p>
        </p:txBody>
      </p:sp>
      <p:sp>
        <p:nvSpPr>
          <p:cNvPr id="27651" name="Rectangle 1027"/>
          <p:cNvSpPr>
            <a:spLocks noGrp="1" noChangeArrowheads="1"/>
          </p:cNvSpPr>
          <p:nvPr>
            <p:ph type="body" idx="1"/>
          </p:nvPr>
        </p:nvSpPr>
        <p:spPr>
          <a:xfrm>
            <a:off x="609600" y="2057400"/>
            <a:ext cx="7772400" cy="4114800"/>
          </a:xfrm>
        </p:spPr>
        <p:txBody>
          <a:bodyPr/>
          <a:lstStyle/>
          <a:p>
            <a:pPr eaLnBrk="1" hangingPunct="1">
              <a:lnSpc>
                <a:spcPct val="90000"/>
              </a:lnSpc>
            </a:pPr>
            <a:r>
              <a:rPr lang="en-US" sz="2800">
                <a:latin typeface="Arial" charset="0"/>
                <a:cs typeface="Times New Roman" charset="0"/>
              </a:rPr>
              <a:t>Routes to specific networks can be entered into that routing table in two different ways:</a:t>
            </a:r>
          </a:p>
          <a:p>
            <a:pPr lvl="1" eaLnBrk="1" hangingPunct="1">
              <a:lnSpc>
                <a:spcPct val="90000"/>
              </a:lnSpc>
            </a:pPr>
            <a:r>
              <a:rPr lang="en-US" sz="2400">
                <a:latin typeface="Arial" charset="0"/>
                <a:cs typeface="Times New Roman" charset="0"/>
              </a:rPr>
              <a:t>A network administrator can manually enter static routes into a router’s routing table</a:t>
            </a:r>
          </a:p>
          <a:p>
            <a:pPr lvl="1" eaLnBrk="1" hangingPunct="1">
              <a:lnSpc>
                <a:spcPct val="90000"/>
              </a:lnSpc>
            </a:pPr>
            <a:r>
              <a:rPr lang="en-US" sz="2400">
                <a:latin typeface="Arial" charset="0"/>
                <a:cs typeface="Times New Roman" charset="0"/>
              </a:rPr>
              <a:t>Dynamic routing</a:t>
            </a:r>
            <a:r>
              <a:rPr lang="en-US" sz="2400" b="1">
                <a:latin typeface="Arial" charset="0"/>
                <a:cs typeface="Times New Roman" charset="0"/>
              </a:rPr>
              <a:t> </a:t>
            </a:r>
            <a:r>
              <a:rPr lang="en-US" sz="2400">
                <a:latin typeface="Arial" charset="0"/>
                <a:cs typeface="Times New Roman" charset="0"/>
              </a:rPr>
              <a:t>is achieved when routers build routing tables based on route advertisements received from other routers. </a:t>
            </a:r>
          </a:p>
          <a:p>
            <a:pPr eaLnBrk="1" hangingPunct="1">
              <a:lnSpc>
                <a:spcPct val="90000"/>
              </a:lnSpc>
            </a:pPr>
            <a:r>
              <a:rPr lang="en-US" sz="2800">
                <a:latin typeface="Arial" charset="0"/>
                <a:cs typeface="Times New Roman" charset="0"/>
              </a:rPr>
              <a:t>Dynamic routing runs the risk of having one misbehaving router create a cascading negative impact on other routers </a:t>
            </a:r>
            <a:r>
              <a:rPr lang="en-US" sz="2800">
                <a:latin typeface="Arial" charset="0"/>
                <a:ea typeface="Palatino Linotype" pitchFamily="18" charset="0"/>
                <a:cs typeface="Palatino Linotype" pitchFamily="18" charset="0"/>
              </a:rPr>
              <a:t> </a:t>
            </a:r>
          </a:p>
          <a:p>
            <a:pPr eaLnBrk="1" hangingPunct="1">
              <a:lnSpc>
                <a:spcPct val="90000"/>
              </a:lnSpc>
            </a:pPr>
            <a:endParaRPr lang="en-US" sz="2800">
              <a:latin typeface="Arial" charset="0"/>
            </a:endParaRPr>
          </a:p>
        </p:txBody>
      </p:sp>
    </p:spTree>
    <p:custDataLst>
      <p:tags r:id="rId1"/>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a:latin typeface="Arial" charset="0"/>
              </a:rPr>
              <a:t>RIP Protocol Layout</a:t>
            </a:r>
          </a:p>
        </p:txBody>
      </p:sp>
      <p:sp>
        <p:nvSpPr>
          <p:cNvPr id="28675" name="Rectangle 3"/>
          <p:cNvSpPr>
            <a:spLocks noGrp="1" noChangeArrowheads="1"/>
          </p:cNvSpPr>
          <p:nvPr>
            <p:ph type="body" idx="1"/>
          </p:nvPr>
        </p:nvSpPr>
        <p:spPr>
          <a:xfrm>
            <a:off x="609600" y="3276600"/>
            <a:ext cx="7772400" cy="3276600"/>
          </a:xfrm>
        </p:spPr>
        <p:txBody>
          <a:bodyPr/>
          <a:lstStyle/>
          <a:p>
            <a:pPr eaLnBrk="1" hangingPunct="1">
              <a:lnSpc>
                <a:spcPct val="90000"/>
              </a:lnSpc>
            </a:pPr>
            <a:r>
              <a:rPr lang="en-US" sz="2800">
                <a:latin typeface="Arial" charset="0"/>
                <a:cs typeface="Times New Roman" charset="0"/>
              </a:rPr>
              <a:t>The most basic routing protocol used in the TCP/IP protocol suite is </a:t>
            </a:r>
            <a:r>
              <a:rPr lang="en-US" sz="2800" b="1">
                <a:latin typeface="Arial" charset="0"/>
                <a:cs typeface="Times New Roman" charset="0"/>
              </a:rPr>
              <a:t>RIP </a:t>
            </a:r>
            <a:r>
              <a:rPr lang="en-US" sz="2800">
                <a:latin typeface="Arial" charset="0"/>
                <a:cs typeface="Times New Roman" charset="0"/>
              </a:rPr>
              <a:t>or the </a:t>
            </a:r>
            <a:r>
              <a:rPr lang="en-US" sz="2800" b="1">
                <a:latin typeface="Arial" charset="0"/>
                <a:cs typeface="Times New Roman" charset="0"/>
              </a:rPr>
              <a:t>Routing Information Protocol. </a:t>
            </a:r>
          </a:p>
          <a:p>
            <a:pPr eaLnBrk="1" hangingPunct="1">
              <a:lnSpc>
                <a:spcPct val="90000"/>
              </a:lnSpc>
            </a:pPr>
            <a:r>
              <a:rPr lang="en-US" sz="2800">
                <a:latin typeface="Arial" charset="0"/>
                <a:cs typeface="Times New Roman" charset="0"/>
              </a:rPr>
              <a:t>There are two versions of RIP: RIPv1 and RIPv2 </a:t>
            </a:r>
          </a:p>
          <a:p>
            <a:pPr eaLnBrk="1" hangingPunct="1">
              <a:lnSpc>
                <a:spcPct val="90000"/>
              </a:lnSpc>
            </a:pPr>
            <a:r>
              <a:rPr lang="en-US" sz="2800">
                <a:latin typeface="Arial" charset="0"/>
                <a:cs typeface="Times New Roman" charset="0"/>
              </a:rPr>
              <a:t>RIPv2 supports passing the extended network prefixes required for the use of VLSM and CIDR</a:t>
            </a:r>
            <a:r>
              <a:rPr lang="en-US" sz="2800">
                <a:latin typeface="Arial" charset="0"/>
              </a:rPr>
              <a:t> </a:t>
            </a:r>
          </a:p>
        </p:txBody>
      </p:sp>
      <p:pic>
        <p:nvPicPr>
          <p:cNvPr id="28676" name="Picture 4" descr="H:\DATA\wiley\images\chapt 8\c08f027.jpg"/>
          <p:cNvPicPr>
            <a:picLocks noChangeAspect="1" noChangeArrowheads="1"/>
          </p:cNvPicPr>
          <p:nvPr/>
        </p:nvPicPr>
        <p:blipFill>
          <a:blip r:embed="rId3" cstate="print"/>
          <a:srcRect/>
          <a:stretch>
            <a:fillRect/>
          </a:stretch>
        </p:blipFill>
        <p:spPr bwMode="auto">
          <a:xfrm>
            <a:off x="76200" y="1676400"/>
            <a:ext cx="8959850" cy="1371600"/>
          </a:xfrm>
          <a:prstGeom prst="rect">
            <a:avLst/>
          </a:prstGeom>
          <a:noFill/>
          <a:ln w="9525">
            <a:noFill/>
            <a:miter lim="800000"/>
            <a:headEnd/>
            <a:tailEnd/>
          </a:ln>
        </p:spPr>
      </p:pic>
    </p:spTree>
    <p:custDataLst>
      <p:tags r:id="rId1"/>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a:latin typeface="Arial" charset="0"/>
              </a:rPr>
              <a:t>OSPF Protocol</a:t>
            </a:r>
          </a:p>
        </p:txBody>
      </p:sp>
      <p:sp>
        <p:nvSpPr>
          <p:cNvPr id="29699" name="Rectangle 3"/>
          <p:cNvSpPr>
            <a:spLocks noGrp="1" noChangeArrowheads="1"/>
          </p:cNvSpPr>
          <p:nvPr>
            <p:ph type="body" idx="1"/>
          </p:nvPr>
        </p:nvSpPr>
        <p:spPr>
          <a:xfrm>
            <a:off x="1182688" y="2819400"/>
            <a:ext cx="7772400" cy="3313113"/>
          </a:xfrm>
        </p:spPr>
        <p:txBody>
          <a:bodyPr/>
          <a:lstStyle/>
          <a:p>
            <a:pPr eaLnBrk="1" hangingPunct="1">
              <a:lnSpc>
                <a:spcPct val="90000"/>
              </a:lnSpc>
            </a:pPr>
            <a:r>
              <a:rPr lang="en-US" sz="2800" b="1">
                <a:latin typeface="Arial" charset="0"/>
                <a:cs typeface="Times New Roman" charset="0"/>
              </a:rPr>
              <a:t>OSPF </a:t>
            </a:r>
            <a:r>
              <a:rPr lang="en-US" sz="2800">
                <a:latin typeface="Arial" charset="0"/>
                <a:cs typeface="Times New Roman" charset="0"/>
              </a:rPr>
              <a:t>or </a:t>
            </a:r>
            <a:r>
              <a:rPr lang="en-US" sz="2800" b="1">
                <a:latin typeface="Arial" charset="0"/>
                <a:cs typeface="Times New Roman" charset="0"/>
              </a:rPr>
              <a:t>Open Shortest Path First </a:t>
            </a:r>
            <a:r>
              <a:rPr lang="en-US" sz="2800">
                <a:latin typeface="Arial" charset="0"/>
                <a:cs typeface="Times New Roman" charset="0"/>
              </a:rPr>
              <a:t>is an IP link state routing protocol developed to overcome some of RIP’s shortcomings such as the 15 hop limit, full routing table broadcasts every 30 seconds, and slow network convergence. </a:t>
            </a:r>
          </a:p>
          <a:p>
            <a:pPr eaLnBrk="1" hangingPunct="1">
              <a:lnSpc>
                <a:spcPct val="90000"/>
              </a:lnSpc>
            </a:pPr>
            <a:r>
              <a:rPr lang="en-US" sz="2800">
                <a:latin typeface="Arial" charset="0"/>
                <a:cs typeface="Times New Roman" charset="0"/>
              </a:rPr>
              <a:t>As an interior gateway protocol, OSPF is used to share routing information inside of an autonomous system</a:t>
            </a:r>
            <a:r>
              <a:rPr lang="en-US" sz="2800">
                <a:latin typeface="Arial" charset="0"/>
              </a:rPr>
              <a:t> </a:t>
            </a:r>
          </a:p>
        </p:txBody>
      </p:sp>
      <p:pic>
        <p:nvPicPr>
          <p:cNvPr id="29700" name="Picture 4" descr="H:\DATA\wiley\images\chapt 8\c08f030.jpg"/>
          <p:cNvPicPr>
            <a:picLocks noChangeAspect="1" noChangeArrowheads="1"/>
          </p:cNvPicPr>
          <p:nvPr/>
        </p:nvPicPr>
        <p:blipFill>
          <a:blip r:embed="rId3" cstate="print"/>
          <a:srcRect/>
          <a:stretch>
            <a:fillRect/>
          </a:stretch>
        </p:blipFill>
        <p:spPr bwMode="auto">
          <a:xfrm>
            <a:off x="228600" y="1828800"/>
            <a:ext cx="8755063" cy="774700"/>
          </a:xfrm>
          <a:prstGeom prst="rect">
            <a:avLst/>
          </a:prstGeom>
          <a:noFill/>
          <a:ln w="9525">
            <a:noFill/>
            <a:miter lim="800000"/>
            <a:headEnd/>
            <a:tailEnd/>
          </a:ln>
        </p:spPr>
      </p:pic>
    </p:spTree>
    <p:custDataLst>
      <p:tags r:id="rId1"/>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1219200" y="76200"/>
            <a:ext cx="7620000" cy="1143000"/>
          </a:xfrm>
        </p:spPr>
        <p:txBody>
          <a:bodyPr/>
          <a:lstStyle/>
          <a:p>
            <a:pPr eaLnBrk="1" hangingPunct="1"/>
            <a:r>
              <a:rPr lang="en-US" sz="4000">
                <a:latin typeface="Arial" charset="0"/>
              </a:rPr>
              <a:t>Open Shortest Path First - OSPF</a:t>
            </a:r>
          </a:p>
        </p:txBody>
      </p:sp>
      <p:sp>
        <p:nvSpPr>
          <p:cNvPr id="30723" name="Rectangle 3"/>
          <p:cNvSpPr>
            <a:spLocks noGrp="1" noChangeArrowheads="1"/>
          </p:cNvSpPr>
          <p:nvPr>
            <p:ph type="body" idx="1"/>
          </p:nvPr>
        </p:nvSpPr>
        <p:spPr>
          <a:xfrm>
            <a:off x="609600" y="5562600"/>
            <a:ext cx="7772400" cy="1027113"/>
          </a:xfrm>
        </p:spPr>
        <p:txBody>
          <a:bodyPr/>
          <a:lstStyle/>
          <a:p>
            <a:pPr eaLnBrk="1" hangingPunct="1">
              <a:lnSpc>
                <a:spcPct val="90000"/>
              </a:lnSpc>
            </a:pPr>
            <a:r>
              <a:rPr lang="en-US" sz="2400">
                <a:latin typeface="Arial" charset="0"/>
                <a:cs typeface="Times New Roman" charset="0"/>
              </a:rPr>
              <a:t>The hierarchy of an OSPF area implementation has four tiers: autonomous systems, OSPF area, network ID, subnet ID </a:t>
            </a:r>
          </a:p>
        </p:txBody>
      </p:sp>
      <p:pic>
        <p:nvPicPr>
          <p:cNvPr id="30724" name="Picture 4" descr="H:\DATA\wiley\images\chapt 8\c08f029.jpg"/>
          <p:cNvPicPr>
            <a:picLocks noChangeAspect="1" noChangeArrowheads="1"/>
          </p:cNvPicPr>
          <p:nvPr/>
        </p:nvPicPr>
        <p:blipFill>
          <a:blip r:embed="rId3" cstate="print"/>
          <a:srcRect/>
          <a:stretch>
            <a:fillRect/>
          </a:stretch>
        </p:blipFill>
        <p:spPr bwMode="auto">
          <a:xfrm>
            <a:off x="1373188" y="1397000"/>
            <a:ext cx="6170612" cy="4124325"/>
          </a:xfrm>
          <a:prstGeom prst="rect">
            <a:avLst/>
          </a:prstGeom>
          <a:noFill/>
          <a:ln w="9525">
            <a:noFill/>
            <a:miter lim="800000"/>
            <a:headEnd/>
            <a:tailEnd/>
          </a:ln>
        </p:spPr>
      </p:pic>
    </p:spTree>
    <p:custDataLst>
      <p:tags r:id="rId1"/>
    </p:custData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a:latin typeface="Arial" charset="0"/>
              </a:rPr>
              <a:t>Border Gateway Protocol</a:t>
            </a:r>
          </a:p>
        </p:txBody>
      </p:sp>
      <p:sp>
        <p:nvSpPr>
          <p:cNvPr id="31747" name="Rectangle 3"/>
          <p:cNvSpPr>
            <a:spLocks noGrp="1" noChangeArrowheads="1"/>
          </p:cNvSpPr>
          <p:nvPr>
            <p:ph type="body" idx="1"/>
          </p:nvPr>
        </p:nvSpPr>
        <p:spPr>
          <a:xfrm>
            <a:off x="838200" y="5678488"/>
            <a:ext cx="7772400" cy="722312"/>
          </a:xfrm>
        </p:spPr>
        <p:txBody>
          <a:bodyPr/>
          <a:lstStyle/>
          <a:p>
            <a:pPr eaLnBrk="1" hangingPunct="1">
              <a:lnSpc>
                <a:spcPct val="90000"/>
              </a:lnSpc>
            </a:pPr>
            <a:r>
              <a:rPr lang="en-US" sz="2400">
                <a:latin typeface="Arial" charset="0"/>
                <a:cs typeface="Times New Roman" charset="0"/>
              </a:rPr>
              <a:t>The most commonly used exterior gateway protocol is </a:t>
            </a:r>
            <a:r>
              <a:rPr lang="en-US" sz="2400" b="1">
                <a:latin typeface="Arial" charset="0"/>
                <a:cs typeface="Times New Roman" charset="0"/>
              </a:rPr>
              <a:t>BGP4 (Border Gateway Protocol Version 4). </a:t>
            </a:r>
          </a:p>
        </p:txBody>
      </p:sp>
      <p:pic>
        <p:nvPicPr>
          <p:cNvPr id="31748" name="Picture 4" descr="H:\DATA\wiley\images\chapt 8\c08f032.jpg"/>
          <p:cNvPicPr>
            <a:picLocks noChangeAspect="1" noChangeArrowheads="1"/>
          </p:cNvPicPr>
          <p:nvPr/>
        </p:nvPicPr>
        <p:blipFill>
          <a:blip r:embed="rId3" cstate="print"/>
          <a:srcRect/>
          <a:stretch>
            <a:fillRect/>
          </a:stretch>
        </p:blipFill>
        <p:spPr bwMode="auto">
          <a:xfrm>
            <a:off x="1295400" y="1447800"/>
            <a:ext cx="6115050" cy="4191000"/>
          </a:xfrm>
          <a:prstGeom prst="rect">
            <a:avLst/>
          </a:prstGeom>
          <a:noFill/>
          <a:ln w="9525">
            <a:noFill/>
            <a:miter lim="800000"/>
            <a:headEnd/>
            <a:tailEnd/>
          </a:ln>
        </p:spPr>
      </p:pic>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a:latin typeface="Arial" charset="0"/>
              </a:rPr>
              <a:t>Classful IP Addressing</a:t>
            </a:r>
          </a:p>
        </p:txBody>
      </p:sp>
      <p:sp>
        <p:nvSpPr>
          <p:cNvPr id="5123" name="Rectangle 3"/>
          <p:cNvSpPr>
            <a:spLocks noGrp="1" noChangeArrowheads="1"/>
          </p:cNvSpPr>
          <p:nvPr>
            <p:ph type="body" idx="1"/>
          </p:nvPr>
        </p:nvSpPr>
        <p:spPr>
          <a:xfrm>
            <a:off x="685800" y="1752600"/>
            <a:ext cx="7772400" cy="4114800"/>
          </a:xfrm>
        </p:spPr>
        <p:txBody>
          <a:bodyPr/>
          <a:lstStyle/>
          <a:p>
            <a:pPr eaLnBrk="1" hangingPunct="1"/>
            <a:r>
              <a:rPr lang="en-US" sz="2800">
                <a:latin typeface="Arial" charset="0"/>
                <a:cs typeface="Times New Roman" charset="0"/>
              </a:rPr>
              <a:t>Classful addresses are broken apart on octet boundaries. </a:t>
            </a:r>
          </a:p>
          <a:p>
            <a:pPr eaLnBrk="1" hangingPunct="1"/>
            <a:r>
              <a:rPr lang="en-US" sz="2800">
                <a:latin typeface="Arial" charset="0"/>
                <a:cs typeface="Times New Roman" charset="0"/>
              </a:rPr>
              <a:t>The first few bits of each segment address is used to denote the address class of the segment.</a:t>
            </a:r>
          </a:p>
          <a:p>
            <a:pPr eaLnBrk="1" hangingPunct="1"/>
            <a:r>
              <a:rPr lang="en-US" sz="2800">
                <a:latin typeface="Arial" charset="0"/>
                <a:cs typeface="Times New Roman" charset="0"/>
              </a:rPr>
              <a:t> The class ID plus network ID portions of the IP address are known as the network prefix, the network number, or the major network.</a:t>
            </a:r>
            <a:r>
              <a:rPr lang="en-US" sz="2800">
                <a:latin typeface="Arial" charset="0"/>
              </a:rPr>
              <a:t> </a:t>
            </a:r>
          </a:p>
        </p:txBody>
      </p:sp>
    </p:spTree>
    <p:custDataLst>
      <p:tags r:id="rId1"/>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a:latin typeface="Arial" charset="0"/>
              </a:rPr>
              <a:t>BGP4 Protocol Layout</a:t>
            </a:r>
          </a:p>
        </p:txBody>
      </p:sp>
      <p:sp>
        <p:nvSpPr>
          <p:cNvPr id="32771" name="Rectangle 3"/>
          <p:cNvSpPr>
            <a:spLocks noGrp="1" noChangeArrowheads="1"/>
          </p:cNvSpPr>
          <p:nvPr>
            <p:ph type="body" idx="1"/>
          </p:nvPr>
        </p:nvSpPr>
        <p:spPr>
          <a:xfrm>
            <a:off x="685800" y="3621088"/>
            <a:ext cx="7772400" cy="3008312"/>
          </a:xfrm>
        </p:spPr>
        <p:txBody>
          <a:bodyPr/>
          <a:lstStyle/>
          <a:p>
            <a:pPr eaLnBrk="1" hangingPunct="1">
              <a:lnSpc>
                <a:spcPct val="90000"/>
              </a:lnSpc>
            </a:pPr>
            <a:r>
              <a:rPr lang="en-US" sz="2800">
                <a:latin typeface="Arial" charset="0"/>
                <a:cs typeface="Arial" charset="0"/>
              </a:rPr>
              <a:t>BGP4, is an exterior gateway protocol that performs routing between multiple autonomous systems (AS) or domains and exchanges routing and reachability information with other BGP systems. </a:t>
            </a:r>
          </a:p>
          <a:p>
            <a:pPr eaLnBrk="1" hangingPunct="1">
              <a:lnSpc>
                <a:spcPct val="90000"/>
              </a:lnSpc>
            </a:pPr>
            <a:r>
              <a:rPr lang="en-US" sz="2800">
                <a:latin typeface="Arial" charset="0"/>
                <a:cs typeface="Arial" charset="0"/>
              </a:rPr>
              <a:t>To the outside world, the AS is seen as a single entity. </a:t>
            </a:r>
          </a:p>
        </p:txBody>
      </p:sp>
      <p:pic>
        <p:nvPicPr>
          <p:cNvPr id="32772" name="Picture 4" descr="H:\DATA\wiley\images\chapt 8\c08f033.jpg"/>
          <p:cNvPicPr>
            <a:picLocks noChangeAspect="1" noChangeArrowheads="1"/>
          </p:cNvPicPr>
          <p:nvPr/>
        </p:nvPicPr>
        <p:blipFill>
          <a:blip r:embed="rId3" cstate="print"/>
          <a:srcRect/>
          <a:stretch>
            <a:fillRect/>
          </a:stretch>
        </p:blipFill>
        <p:spPr bwMode="auto">
          <a:xfrm>
            <a:off x="514350" y="2057400"/>
            <a:ext cx="8078788" cy="1371600"/>
          </a:xfrm>
          <a:prstGeom prst="rect">
            <a:avLst/>
          </a:prstGeom>
          <a:noFill/>
          <a:ln w="9525">
            <a:noFill/>
            <a:miter lim="800000"/>
            <a:headEnd/>
            <a:tailEnd/>
          </a:ln>
        </p:spPr>
      </p:pic>
    </p:spTree>
    <p:custDataLst>
      <p:tags r:id="rId1"/>
    </p:custData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a:latin typeface="Arial" charset="0"/>
              </a:rPr>
              <a:t>Border Gateway Protocol</a:t>
            </a:r>
            <a:endParaRPr lang="en-US">
              <a:latin typeface="Palatino Linotype" pitchFamily="18" charset="0"/>
              <a:cs typeface="Times New Roman" charset="0"/>
            </a:endParaRPr>
          </a:p>
        </p:txBody>
      </p:sp>
      <p:sp>
        <p:nvSpPr>
          <p:cNvPr id="33795" name="Rectangle 3"/>
          <p:cNvSpPr>
            <a:spLocks noGrp="1" noChangeArrowheads="1"/>
          </p:cNvSpPr>
          <p:nvPr>
            <p:ph type="body" idx="1"/>
          </p:nvPr>
        </p:nvSpPr>
        <p:spPr/>
        <p:txBody>
          <a:bodyPr/>
          <a:lstStyle/>
          <a:p>
            <a:pPr eaLnBrk="1" hangingPunct="1"/>
            <a:r>
              <a:rPr lang="en-US" sz="2800">
                <a:latin typeface="Arial" charset="0"/>
                <a:cs typeface="Arial" charset="0"/>
              </a:rPr>
              <a:t>Each AS runs its own IGP (interior gateway protocol) independent of any other AS. </a:t>
            </a:r>
          </a:p>
          <a:p>
            <a:pPr eaLnBrk="1" hangingPunct="1"/>
            <a:r>
              <a:rPr lang="en-US" sz="2800">
                <a:latin typeface="Arial" charset="0"/>
                <a:cs typeface="Arial" charset="0"/>
              </a:rPr>
              <a:t>Any network can talk to any other network via the Internet because, regardless of what routing protocols those networks may speak internally, they all speak the same language (BGP) externally </a:t>
            </a:r>
          </a:p>
        </p:txBody>
      </p:sp>
    </p:spTree>
    <p:custDataLst>
      <p:tags r:id="rId1"/>
    </p:custData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4" descr="H:\DATA\wiley\images\chapt 8\c08f036a.jpg"/>
          <p:cNvPicPr>
            <a:picLocks noChangeAspect="1" noChangeArrowheads="1"/>
          </p:cNvPicPr>
          <p:nvPr/>
        </p:nvPicPr>
        <p:blipFill>
          <a:blip r:embed="rId3" cstate="print"/>
          <a:srcRect/>
          <a:stretch>
            <a:fillRect/>
          </a:stretch>
        </p:blipFill>
        <p:spPr bwMode="auto">
          <a:xfrm>
            <a:off x="908050" y="1676400"/>
            <a:ext cx="8907463" cy="4114800"/>
          </a:xfrm>
          <a:prstGeom prst="rect">
            <a:avLst/>
          </a:prstGeom>
          <a:noFill/>
          <a:ln w="9525">
            <a:noFill/>
            <a:miter lim="800000"/>
            <a:headEnd/>
            <a:tailEnd/>
          </a:ln>
        </p:spPr>
      </p:pic>
      <p:sp>
        <p:nvSpPr>
          <p:cNvPr id="34819" name="Rectangle 2"/>
          <p:cNvSpPr>
            <a:spLocks noGrp="1" noChangeArrowheads="1"/>
          </p:cNvSpPr>
          <p:nvPr>
            <p:ph type="title"/>
          </p:nvPr>
        </p:nvSpPr>
        <p:spPr/>
        <p:txBody>
          <a:bodyPr/>
          <a:lstStyle/>
          <a:p>
            <a:pPr eaLnBrk="1" hangingPunct="1"/>
            <a:r>
              <a:rPr lang="en-US">
                <a:latin typeface="Arial" charset="0"/>
              </a:rPr>
              <a:t>LAN Switch</a:t>
            </a:r>
          </a:p>
        </p:txBody>
      </p:sp>
      <p:sp>
        <p:nvSpPr>
          <p:cNvPr id="34820" name="Rectangle 3"/>
          <p:cNvSpPr>
            <a:spLocks noGrp="1" noChangeArrowheads="1"/>
          </p:cNvSpPr>
          <p:nvPr>
            <p:ph type="body" idx="1"/>
          </p:nvPr>
        </p:nvSpPr>
        <p:spPr>
          <a:xfrm>
            <a:off x="609600" y="5678488"/>
            <a:ext cx="8458200" cy="1103312"/>
          </a:xfrm>
        </p:spPr>
        <p:txBody>
          <a:bodyPr/>
          <a:lstStyle/>
          <a:p>
            <a:pPr eaLnBrk="1" hangingPunct="1">
              <a:lnSpc>
                <a:spcPct val="90000"/>
              </a:lnSpc>
            </a:pPr>
            <a:r>
              <a:rPr lang="en-US" sz="2800">
                <a:latin typeface="Arial" charset="0"/>
                <a:cs typeface="Times New Roman" charset="0"/>
              </a:rPr>
              <a:t>A switch can dynamically create connections between two ports independent of the other ports</a:t>
            </a:r>
            <a:r>
              <a:rPr lang="en-US" sz="2800">
                <a:latin typeface="Arial" charset="0"/>
              </a:rPr>
              <a:t>.</a:t>
            </a:r>
          </a:p>
        </p:txBody>
      </p:sp>
    </p:spTree>
    <p:custDataLst>
      <p:tags r:id="rId1"/>
    </p:custData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4" descr="H:\DATA\wiley\images\chapt 8\c08f036b.jpg"/>
          <p:cNvPicPr>
            <a:picLocks noChangeAspect="1" noChangeArrowheads="1"/>
          </p:cNvPicPr>
          <p:nvPr/>
        </p:nvPicPr>
        <p:blipFill>
          <a:blip r:embed="rId3" cstate="print"/>
          <a:srcRect/>
          <a:stretch>
            <a:fillRect/>
          </a:stretch>
        </p:blipFill>
        <p:spPr bwMode="auto">
          <a:xfrm>
            <a:off x="1262063" y="1371600"/>
            <a:ext cx="7424737" cy="3581400"/>
          </a:xfrm>
          <a:prstGeom prst="rect">
            <a:avLst/>
          </a:prstGeom>
          <a:noFill/>
          <a:ln w="9525">
            <a:noFill/>
            <a:miter lim="800000"/>
            <a:headEnd/>
            <a:tailEnd/>
          </a:ln>
        </p:spPr>
      </p:pic>
      <p:sp>
        <p:nvSpPr>
          <p:cNvPr id="35843" name="Rectangle 2"/>
          <p:cNvSpPr>
            <a:spLocks noGrp="1" noChangeArrowheads="1"/>
          </p:cNvSpPr>
          <p:nvPr>
            <p:ph type="title"/>
          </p:nvPr>
        </p:nvSpPr>
        <p:spPr/>
        <p:txBody>
          <a:bodyPr/>
          <a:lstStyle/>
          <a:p>
            <a:pPr eaLnBrk="1" hangingPunct="1"/>
            <a:r>
              <a:rPr lang="en-US">
                <a:latin typeface="Arial" charset="0"/>
              </a:rPr>
              <a:t>Single Switch Virtual LAN</a:t>
            </a:r>
          </a:p>
        </p:txBody>
      </p:sp>
      <p:sp>
        <p:nvSpPr>
          <p:cNvPr id="35844" name="Rectangle 3"/>
          <p:cNvSpPr>
            <a:spLocks noGrp="1" noChangeArrowheads="1"/>
          </p:cNvSpPr>
          <p:nvPr>
            <p:ph type="body" idx="1"/>
          </p:nvPr>
        </p:nvSpPr>
        <p:spPr>
          <a:xfrm>
            <a:off x="762000" y="4953000"/>
            <a:ext cx="7772400" cy="1676400"/>
          </a:xfrm>
        </p:spPr>
        <p:txBody>
          <a:bodyPr/>
          <a:lstStyle/>
          <a:p>
            <a:pPr eaLnBrk="1" hangingPunct="1">
              <a:lnSpc>
                <a:spcPct val="90000"/>
              </a:lnSpc>
            </a:pPr>
            <a:r>
              <a:rPr lang="en-US" sz="2800">
                <a:latin typeface="Arial" charset="0"/>
                <a:cs typeface="Times New Roman" charset="0"/>
              </a:rPr>
              <a:t>LAN switches that support virtual LANs use OSI layer two bridging functionality to logically segment the traffic within the switch into distinct virtual LANs</a:t>
            </a:r>
            <a:r>
              <a:rPr lang="en-US" sz="2800"/>
              <a:t> </a:t>
            </a:r>
          </a:p>
        </p:txBody>
      </p:sp>
    </p:spTree>
    <p:custDataLst>
      <p:tags r:id="rId1"/>
    </p:custData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a:latin typeface="Arial" charset="0"/>
              </a:rPr>
              <a:t>Multiple Switch Virtual LAN</a:t>
            </a:r>
          </a:p>
        </p:txBody>
      </p:sp>
      <p:sp>
        <p:nvSpPr>
          <p:cNvPr id="36867" name="Rectangle 3"/>
          <p:cNvSpPr>
            <a:spLocks noGrp="1" noChangeArrowheads="1"/>
          </p:cNvSpPr>
          <p:nvPr>
            <p:ph type="body" idx="1"/>
          </p:nvPr>
        </p:nvSpPr>
        <p:spPr>
          <a:xfrm>
            <a:off x="1182688" y="4953000"/>
            <a:ext cx="7772400" cy="1179513"/>
          </a:xfrm>
        </p:spPr>
        <p:txBody>
          <a:bodyPr/>
          <a:lstStyle/>
          <a:p>
            <a:pPr eaLnBrk="1" hangingPunct="1">
              <a:lnSpc>
                <a:spcPct val="90000"/>
              </a:lnSpc>
            </a:pPr>
            <a:r>
              <a:rPr lang="en-US" sz="2400">
                <a:ea typeface="Palatino Linotype" pitchFamily="18" charset="0"/>
                <a:cs typeface="Palatino Linotype" pitchFamily="18" charset="0"/>
              </a:rPr>
              <a:t>When members of the same virtual LAN are physically connected to separate LAN switches, the virtual LAN configuration information must be shared between multiple LAN switches. </a:t>
            </a:r>
          </a:p>
          <a:p>
            <a:pPr eaLnBrk="1" hangingPunct="1">
              <a:lnSpc>
                <a:spcPct val="90000"/>
              </a:lnSpc>
            </a:pPr>
            <a:endParaRPr lang="en-US" sz="2400"/>
          </a:p>
        </p:txBody>
      </p:sp>
      <p:pic>
        <p:nvPicPr>
          <p:cNvPr id="36868" name="Picture 4" descr="H:\DATA\wiley\images\chapt 8\c08f036c.jpg"/>
          <p:cNvPicPr>
            <a:picLocks noChangeAspect="1" noChangeArrowheads="1"/>
          </p:cNvPicPr>
          <p:nvPr/>
        </p:nvPicPr>
        <p:blipFill>
          <a:blip r:embed="rId3" cstate="print"/>
          <a:srcRect/>
          <a:stretch>
            <a:fillRect/>
          </a:stretch>
        </p:blipFill>
        <p:spPr bwMode="auto">
          <a:xfrm>
            <a:off x="728663" y="1676400"/>
            <a:ext cx="8143875" cy="2997200"/>
          </a:xfrm>
          <a:prstGeom prst="rect">
            <a:avLst/>
          </a:prstGeom>
          <a:noFill/>
          <a:ln w="9525">
            <a:noFill/>
            <a:miter lim="800000"/>
            <a:headEnd/>
            <a:tailEnd/>
          </a:ln>
        </p:spPr>
      </p:pic>
    </p:spTree>
    <p:custDataLst>
      <p:tags r:id="rId1"/>
    </p:custData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a:latin typeface="Arial" charset="0"/>
              </a:rPr>
              <a:t>Layer Two VLAN Routing</a:t>
            </a:r>
          </a:p>
        </p:txBody>
      </p:sp>
      <p:sp>
        <p:nvSpPr>
          <p:cNvPr id="37891" name="Rectangle 3"/>
          <p:cNvSpPr>
            <a:spLocks noGrp="1" noChangeArrowheads="1"/>
          </p:cNvSpPr>
          <p:nvPr>
            <p:ph type="body" idx="1"/>
          </p:nvPr>
        </p:nvSpPr>
        <p:spPr>
          <a:xfrm>
            <a:off x="762000" y="5257800"/>
            <a:ext cx="8193088" cy="1524000"/>
          </a:xfrm>
        </p:spPr>
        <p:txBody>
          <a:bodyPr/>
          <a:lstStyle/>
          <a:p>
            <a:pPr algn="just" eaLnBrk="1" hangingPunct="1">
              <a:lnSpc>
                <a:spcPct val="90000"/>
              </a:lnSpc>
            </a:pPr>
            <a:r>
              <a:rPr lang="en-US" sz="2400">
                <a:ea typeface="Palatino Linotype" pitchFamily="18" charset="0"/>
                <a:cs typeface="Palatino Linotype" pitchFamily="18" charset="0"/>
              </a:rPr>
              <a:t>Regardless of the number of switches in the VLAN environment layer two, virtual LANs still require the use of an external, stand-alone router to route traffic from one VLAN to another.</a:t>
            </a:r>
          </a:p>
          <a:p>
            <a:pPr eaLnBrk="1" hangingPunct="1">
              <a:lnSpc>
                <a:spcPct val="90000"/>
              </a:lnSpc>
            </a:pPr>
            <a:endParaRPr lang="en-US" sz="2400"/>
          </a:p>
        </p:txBody>
      </p:sp>
      <p:pic>
        <p:nvPicPr>
          <p:cNvPr id="37892" name="Picture 4" descr="H:\DATA\wiley\images\chapt 8\c08f037.jpg"/>
          <p:cNvPicPr>
            <a:picLocks noChangeAspect="1" noChangeArrowheads="1"/>
          </p:cNvPicPr>
          <p:nvPr/>
        </p:nvPicPr>
        <p:blipFill>
          <a:blip r:embed="rId3" cstate="print"/>
          <a:srcRect/>
          <a:stretch>
            <a:fillRect/>
          </a:stretch>
        </p:blipFill>
        <p:spPr bwMode="auto">
          <a:xfrm>
            <a:off x="1676400" y="1343025"/>
            <a:ext cx="5395913" cy="3762375"/>
          </a:xfrm>
          <a:prstGeom prst="rect">
            <a:avLst/>
          </a:prstGeom>
          <a:noFill/>
          <a:ln w="9525">
            <a:noFill/>
            <a:miter lim="800000"/>
            <a:headEnd/>
            <a:tailEnd/>
          </a:ln>
        </p:spPr>
      </p:pic>
    </p:spTree>
    <p:custDataLst>
      <p:tags r:id="rId1"/>
    </p:custData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a:latin typeface="Arial" charset="0"/>
              </a:rPr>
              <a:t>Layer Three VLAN Routing</a:t>
            </a:r>
          </a:p>
        </p:txBody>
      </p:sp>
      <p:sp>
        <p:nvSpPr>
          <p:cNvPr id="38915" name="Rectangle 3"/>
          <p:cNvSpPr>
            <a:spLocks noGrp="1" noChangeArrowheads="1"/>
          </p:cNvSpPr>
          <p:nvPr>
            <p:ph type="body" idx="1"/>
          </p:nvPr>
        </p:nvSpPr>
        <p:spPr>
          <a:xfrm>
            <a:off x="609600" y="5334000"/>
            <a:ext cx="8345488" cy="1524000"/>
          </a:xfrm>
        </p:spPr>
        <p:txBody>
          <a:bodyPr/>
          <a:lstStyle/>
          <a:p>
            <a:pPr eaLnBrk="1" hangingPunct="1">
              <a:lnSpc>
                <a:spcPct val="90000"/>
              </a:lnSpc>
            </a:pPr>
            <a:r>
              <a:rPr lang="en-US" sz="2400">
                <a:latin typeface="Arial" charset="0"/>
                <a:cs typeface="Times New Roman" charset="0"/>
              </a:rPr>
              <a:t>Layer three or routing switches</a:t>
            </a:r>
            <a:r>
              <a:rPr lang="en-US" sz="2400" b="1">
                <a:latin typeface="Arial" charset="0"/>
                <a:cs typeface="Times New Roman" charset="0"/>
              </a:rPr>
              <a:t>: </a:t>
            </a:r>
          </a:p>
          <a:p>
            <a:pPr lvl="1" eaLnBrk="1" hangingPunct="1">
              <a:lnSpc>
                <a:spcPct val="90000"/>
              </a:lnSpc>
            </a:pPr>
            <a:r>
              <a:rPr lang="en-US" sz="2000">
                <a:latin typeface="Arial" charset="0"/>
                <a:cs typeface="Times New Roman" charset="0"/>
              </a:rPr>
              <a:t>Eliminate the need for external routers to connect LAN segments.</a:t>
            </a:r>
          </a:p>
          <a:p>
            <a:pPr lvl="1" eaLnBrk="1" hangingPunct="1">
              <a:lnSpc>
                <a:spcPct val="90000"/>
              </a:lnSpc>
            </a:pPr>
            <a:r>
              <a:rPr lang="en-US" sz="2000">
                <a:latin typeface="Arial" charset="0"/>
                <a:cs typeface="Times New Roman" charset="0"/>
              </a:rPr>
              <a:t>Provide a performance boost by operating at both layers two and three of the OSI model.</a:t>
            </a:r>
            <a:r>
              <a:rPr lang="en-US" sz="2000">
                <a:latin typeface="Arial" charset="0"/>
              </a:rPr>
              <a:t> </a:t>
            </a:r>
          </a:p>
        </p:txBody>
      </p:sp>
      <p:pic>
        <p:nvPicPr>
          <p:cNvPr id="38916" name="Picture 4" descr="H:\DATA\wiley\images\chapt 8\c08f038.jpg"/>
          <p:cNvPicPr>
            <a:picLocks noChangeAspect="1" noChangeArrowheads="1"/>
          </p:cNvPicPr>
          <p:nvPr/>
        </p:nvPicPr>
        <p:blipFill>
          <a:blip r:embed="rId3" cstate="print"/>
          <a:srcRect/>
          <a:stretch>
            <a:fillRect/>
          </a:stretch>
        </p:blipFill>
        <p:spPr bwMode="auto">
          <a:xfrm>
            <a:off x="1447800" y="1403350"/>
            <a:ext cx="5519738" cy="3854450"/>
          </a:xfrm>
          <a:prstGeom prst="rect">
            <a:avLst/>
          </a:prstGeom>
          <a:noFill/>
          <a:ln w="9525">
            <a:noFill/>
            <a:miter lim="800000"/>
            <a:headEnd/>
            <a:tailEnd/>
          </a:ln>
        </p:spPr>
      </p:pic>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026"/>
          <p:cNvSpPr>
            <a:spLocks noGrp="1" noChangeArrowheads="1"/>
          </p:cNvSpPr>
          <p:nvPr>
            <p:ph type="title"/>
          </p:nvPr>
        </p:nvSpPr>
        <p:spPr/>
        <p:txBody>
          <a:bodyPr/>
          <a:lstStyle/>
          <a:p>
            <a:pPr eaLnBrk="1" hangingPunct="1"/>
            <a:r>
              <a:rPr lang="en-US">
                <a:latin typeface="Arial" charset="0"/>
              </a:rPr>
              <a:t>Subnetting</a:t>
            </a:r>
          </a:p>
        </p:txBody>
      </p:sp>
      <p:sp>
        <p:nvSpPr>
          <p:cNvPr id="6147" name="Rectangle 1027"/>
          <p:cNvSpPr>
            <a:spLocks noGrp="1" noChangeArrowheads="1"/>
          </p:cNvSpPr>
          <p:nvPr>
            <p:ph type="body" idx="1"/>
          </p:nvPr>
        </p:nvSpPr>
        <p:spPr>
          <a:xfrm>
            <a:off x="609600" y="1676400"/>
            <a:ext cx="7772400" cy="4114800"/>
          </a:xfrm>
        </p:spPr>
        <p:txBody>
          <a:bodyPr/>
          <a:lstStyle/>
          <a:p>
            <a:pPr eaLnBrk="1" hangingPunct="1">
              <a:lnSpc>
                <a:spcPct val="90000"/>
              </a:lnSpc>
            </a:pPr>
            <a:r>
              <a:rPr lang="en-US" sz="2400">
                <a:latin typeface="Arial" charset="0"/>
                <a:ea typeface="Palatino Linotype" pitchFamily="18" charset="0"/>
                <a:cs typeface="Palatino Linotype" pitchFamily="18" charset="0"/>
              </a:rPr>
              <a:t>When IP address classes were established, networks were composed of a relatively small number of relatively expensive computers. </a:t>
            </a:r>
          </a:p>
          <a:p>
            <a:pPr eaLnBrk="1" hangingPunct="1">
              <a:lnSpc>
                <a:spcPct val="90000"/>
              </a:lnSpc>
            </a:pPr>
            <a:r>
              <a:rPr lang="en-US" sz="2400">
                <a:latin typeface="Arial" charset="0"/>
                <a:ea typeface="Palatino Linotype" pitchFamily="18" charset="0"/>
                <a:cs typeface="Palatino Linotype" pitchFamily="18" charset="0"/>
              </a:rPr>
              <a:t>As time went on and the PC exploded into LAN’s, the strict boundaries of the classful addressing address classes became restrictive and forced an inefficient allocation of addresses. </a:t>
            </a:r>
          </a:p>
          <a:p>
            <a:pPr eaLnBrk="1" hangingPunct="1">
              <a:lnSpc>
                <a:spcPct val="90000"/>
              </a:lnSpc>
            </a:pPr>
            <a:r>
              <a:rPr lang="en-US" sz="2400">
                <a:latin typeface="Arial" charset="0"/>
                <a:ea typeface="Palatino Linotype" pitchFamily="18" charset="0"/>
                <a:cs typeface="Palatino Linotype" pitchFamily="18" charset="0"/>
              </a:rPr>
              <a:t>Class C address with its limit of 254 hosts per network is too small for most organizations, while a Class B address with its limit of 65,534 hosts per subnet is too large. </a:t>
            </a:r>
          </a:p>
          <a:p>
            <a:pPr eaLnBrk="1" hangingPunct="1">
              <a:lnSpc>
                <a:spcPct val="90000"/>
              </a:lnSpc>
            </a:pPr>
            <a:endParaRPr lang="en-US" sz="2400">
              <a:latin typeface="Arial" charset="0"/>
            </a:endParaRPr>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a:latin typeface="Arial" charset="0"/>
              </a:rPr>
              <a:t>Subnetting</a:t>
            </a:r>
          </a:p>
        </p:txBody>
      </p:sp>
      <p:sp>
        <p:nvSpPr>
          <p:cNvPr id="7171" name="Rectangle 3"/>
          <p:cNvSpPr>
            <a:spLocks noGrp="1" noChangeArrowheads="1"/>
          </p:cNvSpPr>
          <p:nvPr>
            <p:ph type="body" idx="1"/>
          </p:nvPr>
        </p:nvSpPr>
        <p:spPr>
          <a:xfrm>
            <a:off x="609600" y="1676400"/>
            <a:ext cx="7772400" cy="4114800"/>
          </a:xfrm>
        </p:spPr>
        <p:txBody>
          <a:bodyPr/>
          <a:lstStyle/>
          <a:p>
            <a:pPr eaLnBrk="1" hangingPunct="1"/>
            <a:r>
              <a:rPr lang="en-US" sz="2800">
                <a:latin typeface="Arial" charset="0"/>
                <a:ea typeface="Palatino Linotype" pitchFamily="18" charset="0"/>
                <a:cs typeface="Palatino Linotype" pitchFamily="18" charset="0"/>
              </a:rPr>
              <a:t>Networks grew and needed to be divided or segmented in order to improve traffic flow. </a:t>
            </a:r>
          </a:p>
          <a:p>
            <a:pPr eaLnBrk="1" hangingPunct="1"/>
            <a:r>
              <a:rPr lang="en-US" sz="2800" i="1">
                <a:latin typeface="Arial" charset="0"/>
                <a:ea typeface="Palatino Linotype" pitchFamily="18" charset="0"/>
                <a:cs typeface="Palatino Linotype" pitchFamily="18" charset="0"/>
              </a:rPr>
              <a:t>Routers </a:t>
            </a:r>
            <a:r>
              <a:rPr lang="en-US" sz="2800">
                <a:latin typeface="Arial" charset="0"/>
                <a:ea typeface="Palatino Linotype" pitchFamily="18" charset="0"/>
                <a:cs typeface="Palatino Linotype" pitchFamily="18" charset="0"/>
              </a:rPr>
              <a:t>join two separate networks. </a:t>
            </a:r>
          </a:p>
          <a:p>
            <a:pPr eaLnBrk="1" hangingPunct="1"/>
            <a:r>
              <a:rPr lang="en-US" sz="2800">
                <a:latin typeface="Arial" charset="0"/>
                <a:ea typeface="Palatino Linotype" pitchFamily="18" charset="0"/>
                <a:cs typeface="Palatino Linotype" pitchFamily="18" charset="0"/>
              </a:rPr>
              <a:t>Networks that are separated by routers must have </a:t>
            </a:r>
            <a:r>
              <a:rPr lang="en-US" sz="2800" b="1">
                <a:latin typeface="Arial" charset="0"/>
                <a:ea typeface="Palatino Linotype" pitchFamily="18" charset="0"/>
                <a:cs typeface="Palatino Linotype" pitchFamily="18" charset="0"/>
              </a:rPr>
              <a:t>different</a:t>
            </a:r>
            <a:r>
              <a:rPr lang="en-US" sz="2800">
                <a:latin typeface="Arial" charset="0"/>
                <a:ea typeface="Palatino Linotype" pitchFamily="18" charset="0"/>
                <a:cs typeface="Palatino Linotype" pitchFamily="18" charset="0"/>
              </a:rPr>
              <a:t> network IDs so that the router can distinguish between them. </a:t>
            </a:r>
          </a:p>
          <a:p>
            <a:pPr eaLnBrk="1" hangingPunct="1"/>
            <a:r>
              <a:rPr lang="en-US" sz="2800">
                <a:latin typeface="Arial" charset="0"/>
                <a:ea typeface="Palatino Linotype" pitchFamily="18" charset="0"/>
                <a:cs typeface="Palatino Linotype" pitchFamily="18" charset="0"/>
              </a:rPr>
              <a:t>This accelerated the depletion of IP addresses.</a:t>
            </a:r>
            <a:endParaRPr lang="en-US" sz="2800">
              <a:latin typeface="Arial" charset="0"/>
              <a:cs typeface="Times New Roman" charset="0"/>
            </a:endParaRPr>
          </a:p>
          <a:p>
            <a:pPr eaLnBrk="1" hangingPunct="1"/>
            <a:endParaRPr lang="en-US" sz="2800">
              <a:latin typeface="Arial" charset="0"/>
            </a:endParaRPr>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a:latin typeface="Arial" charset="0"/>
              </a:rPr>
              <a:t>RFC 950</a:t>
            </a:r>
          </a:p>
        </p:txBody>
      </p:sp>
      <p:sp>
        <p:nvSpPr>
          <p:cNvPr id="8195" name="Rectangle 3"/>
          <p:cNvSpPr>
            <a:spLocks noGrp="1" noChangeArrowheads="1"/>
          </p:cNvSpPr>
          <p:nvPr>
            <p:ph type="body" idx="1"/>
          </p:nvPr>
        </p:nvSpPr>
        <p:spPr>
          <a:xfrm>
            <a:off x="609600" y="1600200"/>
            <a:ext cx="7772400" cy="4114800"/>
          </a:xfrm>
        </p:spPr>
        <p:txBody>
          <a:bodyPr/>
          <a:lstStyle/>
          <a:p>
            <a:pPr eaLnBrk="1" hangingPunct="1">
              <a:lnSpc>
                <a:spcPct val="90000"/>
              </a:lnSpc>
            </a:pPr>
            <a:r>
              <a:rPr lang="en-US" sz="2800">
                <a:latin typeface="Arial" charset="0"/>
                <a:ea typeface="Palatino Linotype" pitchFamily="18" charset="0"/>
                <a:cs typeface="Palatino Linotype" pitchFamily="18" charset="0"/>
              </a:rPr>
              <a:t>RFC 950 gave users a way to </a:t>
            </a:r>
            <a:r>
              <a:rPr lang="en-US" sz="2800" b="1">
                <a:latin typeface="Arial" charset="0"/>
                <a:ea typeface="Palatino Linotype" pitchFamily="18" charset="0"/>
                <a:cs typeface="Palatino Linotype" pitchFamily="18" charset="0"/>
              </a:rPr>
              <a:t>subnet, </a:t>
            </a:r>
            <a:r>
              <a:rPr lang="en-US" sz="2800">
                <a:latin typeface="Arial" charset="0"/>
                <a:ea typeface="Palatino Linotype" pitchFamily="18" charset="0"/>
                <a:cs typeface="Palatino Linotype" pitchFamily="18" charset="0"/>
              </a:rPr>
              <a:t>or provide a third layer of organization or hierarchy between the existing network ID and the existing host ID. </a:t>
            </a:r>
          </a:p>
          <a:p>
            <a:pPr eaLnBrk="1" hangingPunct="1">
              <a:lnSpc>
                <a:spcPct val="90000"/>
              </a:lnSpc>
            </a:pPr>
            <a:r>
              <a:rPr lang="en-US" sz="2800">
                <a:latin typeface="Arial" charset="0"/>
                <a:ea typeface="Palatino Linotype" pitchFamily="18" charset="0"/>
                <a:cs typeface="Palatino Linotype" pitchFamily="18" charset="0"/>
              </a:rPr>
              <a:t>Since the network IDs could not be altered, the only choice was to “borrow” some of the host ID bits.</a:t>
            </a:r>
          </a:p>
          <a:p>
            <a:pPr eaLnBrk="1" hangingPunct="1">
              <a:lnSpc>
                <a:spcPct val="90000"/>
              </a:lnSpc>
            </a:pPr>
            <a:r>
              <a:rPr lang="en-US" sz="2800">
                <a:latin typeface="Arial" charset="0"/>
                <a:ea typeface="Palatino Linotype" pitchFamily="18" charset="0"/>
                <a:cs typeface="Palatino Linotype" pitchFamily="18" charset="0"/>
              </a:rPr>
              <a:t>These “borrowed” bits constitute the subnet portion of the address. </a:t>
            </a:r>
          </a:p>
          <a:p>
            <a:pPr eaLnBrk="1" hangingPunct="1">
              <a:lnSpc>
                <a:spcPct val="90000"/>
              </a:lnSpc>
            </a:pPr>
            <a:r>
              <a:rPr lang="en-US" sz="2800">
                <a:latin typeface="Arial" charset="0"/>
                <a:ea typeface="Palatino Linotype" pitchFamily="18" charset="0"/>
                <a:cs typeface="Palatino Linotype" pitchFamily="18" charset="0"/>
              </a:rPr>
              <a:t>A subnet mask identifies which bits are used for the subnet ID.</a:t>
            </a:r>
            <a:endParaRPr lang="en-US" sz="2800">
              <a:latin typeface="Arial" charset="0"/>
              <a:cs typeface="Times New Roman" charset="0"/>
            </a:endParaRPr>
          </a:p>
          <a:p>
            <a:pPr eaLnBrk="1" hangingPunct="1">
              <a:lnSpc>
                <a:spcPct val="90000"/>
              </a:lnSpc>
              <a:buFont typeface="Wingdings" pitchFamily="2" charset="2"/>
              <a:buNone/>
            </a:pPr>
            <a:endParaRPr lang="en-US" sz="2800">
              <a:latin typeface="Arial" charset="0"/>
            </a:endParaRPr>
          </a:p>
        </p:txBody>
      </p:sp>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050"/>
          <p:cNvSpPr>
            <a:spLocks noGrp="1" noChangeArrowheads="1"/>
          </p:cNvSpPr>
          <p:nvPr>
            <p:ph type="title"/>
          </p:nvPr>
        </p:nvSpPr>
        <p:spPr/>
        <p:txBody>
          <a:bodyPr/>
          <a:lstStyle/>
          <a:p>
            <a:pPr eaLnBrk="1" hangingPunct="1"/>
            <a:r>
              <a:rPr lang="en-US">
                <a:latin typeface="Arial" charset="0"/>
              </a:rPr>
              <a:t>Extended Network Prefix</a:t>
            </a:r>
          </a:p>
        </p:txBody>
      </p:sp>
      <p:sp>
        <p:nvSpPr>
          <p:cNvPr id="9219" name="Rectangle 2051"/>
          <p:cNvSpPr>
            <a:spLocks noGrp="1" noChangeArrowheads="1"/>
          </p:cNvSpPr>
          <p:nvPr>
            <p:ph type="body" idx="1"/>
          </p:nvPr>
        </p:nvSpPr>
        <p:spPr>
          <a:xfrm>
            <a:off x="685800" y="4230688"/>
            <a:ext cx="8077200" cy="2322512"/>
          </a:xfrm>
        </p:spPr>
        <p:txBody>
          <a:bodyPr/>
          <a:lstStyle/>
          <a:p>
            <a:pPr eaLnBrk="1" hangingPunct="1">
              <a:lnSpc>
                <a:spcPct val="90000"/>
              </a:lnSpc>
            </a:pPr>
            <a:r>
              <a:rPr lang="en-US" sz="2400">
                <a:latin typeface="Arial" charset="0"/>
                <a:cs typeface="Times New Roman" charset="0"/>
              </a:rPr>
              <a:t>The </a:t>
            </a:r>
            <a:r>
              <a:rPr lang="en-US" sz="2400" b="1">
                <a:latin typeface="Arial" charset="0"/>
                <a:cs typeface="Times New Roman" charset="0"/>
              </a:rPr>
              <a:t>extended network prefix </a:t>
            </a:r>
            <a:r>
              <a:rPr lang="en-US" sz="2400">
                <a:latin typeface="Arial" charset="0"/>
                <a:cs typeface="Times New Roman" charset="0"/>
              </a:rPr>
              <a:t>is the classful network prefix (/16 in the case of a Class B address) plus the number of bits borrowed from the host ID.</a:t>
            </a:r>
          </a:p>
          <a:p>
            <a:pPr eaLnBrk="1" hangingPunct="1">
              <a:lnSpc>
                <a:spcPct val="90000"/>
              </a:lnSpc>
            </a:pPr>
            <a:r>
              <a:rPr lang="en-US" sz="2400">
                <a:latin typeface="Arial" charset="0"/>
                <a:ea typeface="Palatino Linotype" pitchFamily="18" charset="0"/>
                <a:cs typeface="Palatino Linotype" pitchFamily="18" charset="0"/>
              </a:rPr>
              <a:t>This figure illustrates the network prefix, extended network prefix, subnet mask in binary and decimal, network ID, subnet ID, and host ID.</a:t>
            </a:r>
            <a:r>
              <a:rPr lang="en-US" sz="2400">
                <a:latin typeface="Arial" charset="0"/>
              </a:rPr>
              <a:t> </a:t>
            </a:r>
          </a:p>
        </p:txBody>
      </p:sp>
      <p:pic>
        <p:nvPicPr>
          <p:cNvPr id="9220" name="Picture 2052" descr="H:\DATA\wiley\images\chapt 8\c8f003.jpg"/>
          <p:cNvPicPr>
            <a:picLocks noChangeAspect="1" noChangeArrowheads="1"/>
          </p:cNvPicPr>
          <p:nvPr/>
        </p:nvPicPr>
        <p:blipFill>
          <a:blip r:embed="rId3" cstate="print"/>
          <a:srcRect/>
          <a:stretch>
            <a:fillRect/>
          </a:stretch>
        </p:blipFill>
        <p:spPr bwMode="auto">
          <a:xfrm>
            <a:off x="0" y="1752600"/>
            <a:ext cx="9115425" cy="2057400"/>
          </a:xfrm>
          <a:prstGeom prst="rect">
            <a:avLst/>
          </a:prstGeom>
          <a:noFill/>
          <a:ln w="9525">
            <a:noFill/>
            <a:miter lim="800000"/>
            <a:headEnd/>
            <a:tailEnd/>
          </a:ln>
        </p:spPr>
      </p:pic>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a:latin typeface="Arial" charset="0"/>
              </a:rPr>
              <a:t>Subnet Masks </a:t>
            </a:r>
          </a:p>
        </p:txBody>
      </p:sp>
      <p:sp>
        <p:nvSpPr>
          <p:cNvPr id="10243" name="Rectangle 3"/>
          <p:cNvSpPr>
            <a:spLocks noGrp="1" noChangeArrowheads="1"/>
          </p:cNvSpPr>
          <p:nvPr>
            <p:ph type="body" idx="1"/>
          </p:nvPr>
        </p:nvSpPr>
        <p:spPr>
          <a:xfrm>
            <a:off x="76200" y="5297488"/>
            <a:ext cx="8991600" cy="646112"/>
          </a:xfrm>
        </p:spPr>
        <p:txBody>
          <a:bodyPr/>
          <a:lstStyle/>
          <a:p>
            <a:pPr eaLnBrk="1" hangingPunct="1"/>
            <a:r>
              <a:rPr lang="en-US" sz="3100">
                <a:latin typeface="Arial" charset="0"/>
                <a:ea typeface="Palatino Linotype" pitchFamily="18" charset="0"/>
                <a:cs typeface="Palatino Linotype" pitchFamily="18" charset="0"/>
              </a:rPr>
              <a:t>Alternative Subnet masks for a Class B network</a:t>
            </a:r>
            <a:endParaRPr lang="en-US" sz="3100">
              <a:latin typeface="Arial" charset="0"/>
              <a:cs typeface="Times New Roman" charset="0"/>
            </a:endParaRPr>
          </a:p>
          <a:p>
            <a:pPr eaLnBrk="1" hangingPunct="1"/>
            <a:endParaRPr lang="en-US">
              <a:latin typeface="Arial" charset="0"/>
            </a:endParaRPr>
          </a:p>
        </p:txBody>
      </p:sp>
      <p:pic>
        <p:nvPicPr>
          <p:cNvPr id="10244" name="Picture 4" descr="H:\DATA\wiley\images\chapt 8\c8f002.jpg"/>
          <p:cNvPicPr>
            <a:picLocks noChangeAspect="1" noChangeArrowheads="1"/>
          </p:cNvPicPr>
          <p:nvPr/>
        </p:nvPicPr>
        <p:blipFill>
          <a:blip r:embed="rId3" cstate="print"/>
          <a:srcRect/>
          <a:stretch>
            <a:fillRect/>
          </a:stretch>
        </p:blipFill>
        <p:spPr bwMode="auto">
          <a:xfrm>
            <a:off x="-304800" y="1600200"/>
            <a:ext cx="9567863" cy="3733800"/>
          </a:xfrm>
          <a:prstGeom prst="rect">
            <a:avLst/>
          </a:prstGeom>
          <a:noFill/>
          <a:ln w="9525">
            <a:noFill/>
            <a:miter lim="800000"/>
            <a:headEnd/>
            <a:tailEnd/>
          </a:ln>
        </p:spPr>
      </p:pic>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a:latin typeface="Arial" charset="0"/>
                <a:ea typeface="Palatino Linotype" pitchFamily="18" charset="0"/>
                <a:cs typeface="Palatino Linotype" pitchFamily="18" charset="0"/>
              </a:rPr>
              <a:t> </a:t>
            </a:r>
            <a:br>
              <a:rPr lang="en-US">
                <a:latin typeface="Arial" charset="0"/>
                <a:cs typeface="Times New Roman" charset="0"/>
              </a:rPr>
            </a:br>
            <a:r>
              <a:rPr lang="en-US" sz="3600">
                <a:solidFill>
                  <a:srgbClr val="333399"/>
                </a:solidFill>
                <a:latin typeface="Arial" charset="0"/>
                <a:cs typeface="Times New Roman" charset="0"/>
              </a:rPr>
              <a:t>Limitations of Classful Addressing and Fixed-Length Subnet Masks</a:t>
            </a:r>
            <a:r>
              <a:rPr lang="en-US">
                <a:solidFill>
                  <a:srgbClr val="333399"/>
                </a:solidFill>
                <a:latin typeface="Arial" charset="0"/>
              </a:rPr>
              <a:t> </a:t>
            </a:r>
          </a:p>
        </p:txBody>
      </p:sp>
      <p:sp>
        <p:nvSpPr>
          <p:cNvPr id="11267" name="Rectangle 3"/>
          <p:cNvSpPr>
            <a:spLocks noGrp="1" noChangeArrowheads="1"/>
          </p:cNvSpPr>
          <p:nvPr>
            <p:ph type="body" idx="1"/>
          </p:nvPr>
        </p:nvSpPr>
        <p:spPr>
          <a:xfrm>
            <a:off x="609600" y="1905000"/>
            <a:ext cx="7772400" cy="4114800"/>
          </a:xfrm>
        </p:spPr>
        <p:txBody>
          <a:bodyPr/>
          <a:lstStyle/>
          <a:p>
            <a:pPr eaLnBrk="1" hangingPunct="1"/>
            <a:r>
              <a:rPr lang="en-US" sz="2800">
                <a:latin typeface="Arial" charset="0"/>
                <a:ea typeface="Palatino Linotype" pitchFamily="18" charset="0"/>
                <a:cs typeface="Palatino Linotype" pitchFamily="18" charset="0"/>
              </a:rPr>
              <a:t>Wasted addresses … only one subnet mask can be used for a network prefix.</a:t>
            </a:r>
            <a:endParaRPr lang="en-US" sz="2800">
              <a:latin typeface="Arial" charset="0"/>
              <a:cs typeface="Times New Roman" charset="0"/>
            </a:endParaRPr>
          </a:p>
          <a:p>
            <a:pPr eaLnBrk="1" hangingPunct="1"/>
            <a:r>
              <a:rPr lang="en-US" sz="2800">
                <a:latin typeface="Arial" charset="0"/>
                <a:ea typeface="Palatino Linotype" pitchFamily="18" charset="0"/>
                <a:cs typeface="Palatino Linotype" pitchFamily="18" charset="0"/>
              </a:rPr>
              <a:t>A shrinking pool of available IPv4 addresses.</a:t>
            </a:r>
            <a:endParaRPr lang="en-US" sz="2800">
              <a:latin typeface="Arial" charset="0"/>
              <a:cs typeface="Times New Roman" charset="0"/>
            </a:endParaRPr>
          </a:p>
          <a:p>
            <a:pPr eaLnBrk="1" hangingPunct="1"/>
            <a:r>
              <a:rPr lang="en-US" sz="2800">
                <a:latin typeface="Arial" charset="0"/>
                <a:ea typeface="Palatino Linotype" pitchFamily="18" charset="0"/>
                <a:cs typeface="Palatino Linotype" pitchFamily="18" charset="0"/>
              </a:rPr>
              <a:t>Routing protocols such as RIP are unable to transmit subnet masks or extended network prefix information along with network IDs and IP addresses.</a:t>
            </a:r>
          </a:p>
        </p:txBody>
      </p:sp>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ARTICULATE_PROJECT_OPEN" val="0"/>
  <p:tag name="MMPROD_THEME_BG_IMAGE" val=""/>
  <p:tag name="MMPROD_10310PHOTO" val="/9j/4AAQSkZJRgABAQAAAQABAAD/2wBDAAMCAgMCAgMDAwMEAwMEBQgFBQQEBQoHBwYIDAoMDAsKCwsNDhIQDQ4RDgsLEBYQERMUFRUVDA8XGBYUGBIUFRT/2wBDAQMEBAUEBQkFBQkUDQsNFBQUFBQUFBQUFBQUFBQUFBQUFBQUFBQUFBQUFBQUFBQUFBQUFBQUFBQUFBQUFBQUFBT/wAARCABVAEM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9U6KKKAMrVtUs9A0y61HUruKxsLWNpZ7m4cJHGgGSzE8ACvjPxp/wVR+Hthqk+m+GdL1DWXSbyVv7hBFA2DywXO4j0ztzXgH/AAUK/aw1P4ja7dfDrwrPOPDVrObaeO3TD6ndIxDAt3iQgHtk9egr5o8Nfs+eK762hmcQ2kzDJDKT9Mn1rnnVjDWTsdFKhVru1ONz7t+Gf/BTV9S1vUz4t0NYNPgjZ1XTxuYsOAq59TjqeMmvpL4T/tjfDb4r6dDLDrCaHfO4jax1aRInD+gOcMPccV+VF1+yl4ssdJu7i31mKWeVdzQ4K+YT2rz7X9B8ZeAraSa/tpEkjOWeFvniUfxAdMe4/GueGJhN2jJM3q4KvSV5QaP6C0kWRAykMpGQQeCPWhlr4J/4JtftJ3vjLSZvAfiXXP7QvI4/tGjyTf6xox/rId3cr94A9s9hgffRGa7oy5kcOxWKc0VMV5oqhElYXjbVz4e8Ga/qikA2On3FyCfVI2b+lbteYftM6y2gfs/fEG9j3CRNFuY02ddzoUH6sKT0QH5SfA3wvBr+qTeIr9ftN06oEMi52s2Xcj6sf0r6m8K+H2uCo2qR3Arw74JJbeH/AAnaPe3EcAlOQWbGccYH5V9NeAYYtSYtZ3UcwK5wjjkV8/Xg6lVrofoGV+zpUVfcmm8KI9s25FJHTB/WvOPGPgey1BmiuIVkDKVyy8rn3r3mfTrt0ZTFggctvH8q898VxxafNveaNiOArMOTiuWVHk1SserKUZxakz4m8HW83wI+OOmXdgshgtdVs722ZDjy1aYJIv8AuncR9Gr9vAcV+OnxMs2uPi34EijgEsF9rNpazj+9GZ0yK/YqvdwjcoXlufnGNjGnXlCOyHY96KWiu44SMAYxXmn7RsZm+CviyNdmXtAv7z7oy68mvS9uMVyvxI0BfFHgDXtKK7jc2ciouM5YLlf1AqJq8XY0ptRnFvZNH5waN4WQ+HLGO1WIzQLsHnoGRePvY+tZ934LutHe61n7fm53Brf7AWgCADkSBcBieMYrpfhzeGVbeO6UDKgSIB374Fa3jTW9P8gWdnHDGTIy+ZJgg4HG1R79/Wvn1OV2kfoeHpUp0ozkW/F3inUNQ8HaDbQ+atxdRKty0cpDgAc4I71wq+B9Ys5rhBbQ6jp7sGgaS6lafYfvFgWwpB6AZ+tdTe6nZWcGiLFe294ywbmijJyvTg+jZrsnu7EW7zW0m1xwwfgj6j/Cso1JxTUkds8PTqNOMtjz/wAI/DOLW/jB8OtOmlx9n1OO5B5b7g3j/wBBr9Mq+Fv2drB/Fvx8sp1OU0u1kvHZTxj7g/MsK+6+gr18Dd0233Pgcz5VXtHoLkUU2ivRPJH0xhuUg9DxT6KAPynjuZPDPi/xT4Y1BDbXtndXkUDE4PysxX9CK5rRvA19Lqtq+s68sNleW6yJfLaPN5MmOFYA5Uc9ea7P9s6RNZ+MfiLWtAQwNYutpOUwN7om2STj349wK4vw/wCLb21js7eKcIu0BZn5AHcknsK8GceWb0ulofZ4OpGVNU6t9rq39WNfxf8ADSXSreK4tPGGl6tdCLKQW6XHmOw5wPlIBbpz+dR2Wr6/4fjjg17avmQBkEM24qT/AAt+FR3/AI31O1b/AEzUYiC5wFUbiOOn6GuK1DUNU8e+OZrZJlt9O82OCS8c/KinGSQOuMmuWS5paLY6p1KeHj7jbbPt79gvSm1G88ZeJGjAhBi02BxyDty789+StfYLtXFfCb4caR8J/A2meHNFUG1towWn43TueWkJ75Ndk7DFfRUKfs4KLPias/azc31GF+aKTd7iiuk57k0kixoXdgqAZLMcACvHfjN+0doHwx0NnspE1vWZZktbe2t2zEsjHrI44CgAkgZPGOM5rxHxx8WNf8YR4v7iS2syjSraQjZGoHTIzlj7sTXjnxDsbnVPDejXjOUWLUbe6IU4DI77FXnt8/50WJb0KF1v1vxBdzXY837cxmZ2HDOeHB+vB/4FXCeJfhVqwLQ+Hr2K2wWKWd0cIMnJCt2GecHpzivTvCwje7lsbxSST5bL0KsOMir89kl3z56TNA7weZAQcspwfx6cdq8XE05Upua+Fn12AnTxFJU56Sjt5o8ET4TeKtKbzPEF5bRKwCosD72HvnGM9uK1Ne0L/hG/B8lvYoVmmCxQhfvMzEAHPXqa9UutEa9uI2uJXmWMZAbjH1qjJBZ3qDV0lFw9tO0EVrtO8SbflYg9uSR7gVlSUqs1yLRbnbXjRoUpOT95qyvufanwC+OOg+MPDFpot1efY/EGkww2d1DefL5h8sbZEboysAe+cgjtXszuMZ7H0r83PBWm3mk/Em9tTKytf6DBMysPlSWO4kXA9Rh+te4+BPi1rmhxCGO4Zo4TsktJ/njDdwO689MV7idtD4fc+qy4zRXkNv8AtAWbQIZ9Hm84j5vLmTbn23DP50UC0PmbxcCddmh3EYsmAPp86jp/wI1X+Itgk3w41JUPlbBA6kDONlyrAfpiiiuhbkMz9SimvvFt/dSyrlL+GKFUTbtjDBNrHPzdCQeMZx2rc1KztdGs9EjsrOC3tY3leRVU+ZOZGyPMfPzbckA4zjjNFFc2IS9lI7sBJ+1jr1Lep+BrbXEhUzNawSENKIRh39t2ePyrnNC8LWUPiado4wEJMojfLAtkhS2Tzj8OPTrRRUYKMfZbdjrzOUnVepf0fSpYfF99JNezXTWcEkNq0mMpFL++KMf4trIAp4wuByeT0GtSf2Ze2uoRABrwKkqdASP4s+tFFUup5K2OgtLg/Zo+O3rRRRVEn//Z"/>
  <p:tag name="MMPROD_10310LOGO" val="iVBORw0KGgoAAAANSUhEUgAAAWgAAAB4CAIAAAEnIc87AAAAGXRFWHRTb2Z0d2FyZQBBZG9iZSBJbWFnZVJlYWR5ccllPAAADUBpVFh0WE1MOmNvbS5hZG9iZS54bXAAAAAAADw/eHBhY2tldCBiZWdpbj0i77u/IiBpZD0iVzVNME1wQ2VoaUh6cmVTek5UY3prYzlkIj8+Cjx4OnhtcG1ldGEgeG1sbnM6eD0iYWRvYmU6bnM6bWV0YS8iIHg6eG1wdGs9IkFkb2JlIFhNUCBDb3JlIDQuMi4yLWMwNjMgNTMuMzUyNjI0LCAyMDA4LzA3LzMwLTE4OjEyOjE4ICAgICAgICAiPgogPHJkZjpSREYgeG1sbnM6cmRmPSJodHRwOi8vd3d3LnczLm9yZy8xOTk5LzAyLzIyLXJkZi1zeW50YXgtbnMjIj4KICA8cmRmOkRlc2NyaXB0aW9uIHJkZjphYm91dD0iIgogICAgeG1sbnM6ZGM9Imh0dHA6Ly9wdXJsLm9yZy9kYy9lbGVtZW50cy8xLjEvIgogICAgeG1sbnM6eG1wUmlnaHRzPSJodHRwOi8vbnMuYWRvYmUuY29tL3hhcC8xLjAvcmlnaHRzLyIKICAgIHhtbG5zOnBob3Rvc2hvcD0iaHR0cDovL25zLmFkb2JlLmNvbS9waG90b3Nob3AvMS4wLyIKICAgIHhtbG5zOklwdGM0eG1wQ29yZT0iaHR0cDovL2lwdGMub3JnL3N0ZC9JcHRjNHhtcENvcmUvMS4wL3htbG5zLyIKICAgeG1wUmlnaHRzOk1hcmtlZD0iRmFsc2UiCiAgIHhtcFJpZ2h0czpXZWJTdGF0ZW1lbnQ9IiIKICAgcGhvdG9zaG9wOkF1dGhvcnNQb3NpdGlvbj0iIj4KICAgPGRjOnJpZ2h0cz4KICAgIDxyZGY6QWx0PgogICAgIDxyZGY6bGkgeG1sOmxhbmc9IngtZGVmYXVsdCIvPgogICAgPC9yZGY6QWx0PgogICA8L2RjOnJpZ2h0cz4KICAgPGRjOmNyZWF0b3I+CiAgICA8cmRmOlNlcT4KICAgICA8cmRmOmxpLz4KICAgIDwvcmRmOlNlcT4KICAgPC9kYzpjcmVhdG9yPgogICA8ZGM6dGl0bGU+CiAgICA8cmRmOkFsdD4KICAgICA8cmRmOmxpIHhtbDpsYW5nPSJ4LWRlZmF1bHQiLz4KICAgIDwvcmRmOkFsdD4KICAgPC9kYzp0aXRsZT4KICAgPHhtcFJpZ2h0czpVc2FnZVRlcm1zPgogICAgPHJkZjpBbHQ+CiAgICAgPHJkZjpsaSB4bWw6bGFuZz0ieC1kZWZhdWx0Ii8+CiAgICA8L3JkZjpBbHQ+CiAgIDwveG1wUmlnaHRzOlVzYWdlVGVybXM+CiAgIDxJcHRjNHhtcENvcmU6Q3JlYXRvckNvbnRhY3RJbmZvCiAgICBJcHRjNHhtcENvcmU6Q2lBZHJFeHRhZHI9IiIKICAgIElwdGM0eG1wQ29yZTpDaUFkckNpdHk9IiIKICAgIElwdGM0eG1wQ29yZTpDaUFkclJlZ2lvbj0iIgogICAgSXB0YzR4bXBDb3JlOkNpQWRyUGNvZGU9IiIKICAgIElwdGM0eG1wQ29yZTpDaUFkckN0cnk9IiIKICAgIElwdGM0eG1wQ29yZTpDaVRlbFdvcms9IiIKICAgIElwdGM0eG1wQ29yZTpDaUVtYWlsV29yaz0iIgogICAgSXB0YzR4bXBDb3JlOkNpVXJsV29yaz0iIi8+CiAgPC9yZGY6RGVzY3JpcHRpb24+CiA8L3JkZjpSREY+CjwveDp4bXBtZXRhPg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Cjw/eHBhY2tldCBlbmQ9InciPz6wCsCdAAAdqUlEQVR42mJgGDzgP1loGgMDGwODInGKkYEtA8MvBoarxDsLDRTjEIeAU7gt/o/XwxDARGrgMeIQNyPCe3jEmYi3CVfIkaERqFIJ1RwWkvz9hBSP4lIDMfk+qgIC8cKKypXBcCsjKcGABnJhjIu4VNzB5o9iQl7Hk07/407+WMLjLoyhQnpyY6AgYNDdoURieUMhANq9noHBmqBfDTDiJYuQa0iKF5yR9R9vtizGcLc+cXHxH8PWhfgTDVb3Ep9Ot+J1x028pT7J5SmeYtELr3p1BoYU/Kn7P7noDg5xYL77gjevKmAEAEAADfFKH4g0waVtF4mVPqRmBtb7MQTzNC79EMFNxPkHa1VAjCtxZhOC4vjLAxkiAp7k/MKIYSsTWbmMEX+5Tgb4S3oxz4jhlBxkd8wlsbqCV/qalPnkKwODCUnNGUrSB1z8KzH1LRoQI7f1RWm9jwZe4vV3JVntDy4k9gNwncVPMNjRuH9IaXrBgQNu9XCRbJLcgRkjLqjcQGwB8BFb4RFLfKUfQIQ7iEk6/wmVY79JanzARURJyU1TcTfAIGgL5fXcOwaGhzj8d4dQDaKMIQIQQIy0y4p0Boz0seYeSXU16sAAMmInpIuf9JYMvMTGKiVNyLROqrTYLpISHJNJt24VxcFBao4jDfSQqLmYGr1O8oJDkdwyyJI8x62hODgwncKJJHuegszCSrRGSpvI5jBGCCmtVvxtSWeYmm9IbjKgIEH9IrqU3YtN2W9S6+4mHANXVMwsMylIHdQpGrD6nImINux/IorSLrIcwEd6cDDi0PKaKu10zKT+D5X7iTgLSsmKpU94RpZJHBgSoVa3RQOvTl4SnXuKgSEUW+wxkVj0YAJ20lNfDUnZimB8/sOroBjv5A7xeRtNmT0OZV0k1iwK5I0D/UcdNSY+vCBlRwPF5RdJjQAIYCO33cFO6ugFkbJoRSkZoIwUvd+wKf5E3VYpstLNlAUHHKkSsvQ+ia4kRvEu3EHwElcLZbRHCwcAATSKUMN0NGkQ2+6gBbgPbn2IgCtFfvDM2TXaW9oPLimAXZK3DAxLGRiE8CjdSHpH+xHpWk4S4egbhMr/XyRWyW/JqFDICA5WapT5JA1zkBocEkRXsQtIDY4dpHuPwt4khcFhQWKjYwdJwcFAQXBQdyiMyOCgpElKclF6gC4l7j/aN+2RwQ+yg8ORaJWSRMT8PRxq2MjylSluKQVCa7gkiM8sCSSmf5L6qf9Rw5qSopSSgdL/uIIjmujigIdKwTGPuBxOreBgICk4PuHWPx1V8B5ZwQEHa0ks8PAHB64KpZHC4MDayvqOI9XhCQ5mUrL9WoqD4xEpnXc0NU/g1S2RwSFCenBQt9FBMDioMozORGRt+obisdIh0U/HHhxYRyUrULm3adYKGMgQwZpZiG96EpPgZamUawYsswCBAPVCHBK+FUNh3ARncDzBq02ZdJvakcYHJIlQ/5hE89+TovgLeMxhInjKWQk5e+LKLPiT2S8S5+j/4xhPvoHbij4Mxc/xZhZ3HPZmUN7uIH7dJC7Zgxg7P4AgE5sjduMwZAmGSq8BaZXCg8OdguDABfZiOCKC9K4NqcFhSEmf5REhF9gTERxFeBMXB3gZphZeNZtI79Sr4G3FxYCXNeOSZSE7OIhsAlMCVMkKDgYKFmTSfCT9BwV6bxGt8hM1mnCMRAZHPwVeYgd3zGg9osVLcaOWhZh2BwQUYBsKIh4Ekeg3MRLV/6e4mc+IupCE5Mwyn6zYvkRIjQnGNDL+5S4NhAKOkdAyGENsoTYwk5IPwL4VwdyxgAO8YmD4DB5AlSU3OfCCk94X3DsxBjI4Bu2wAEAA9q4mtKkgCE9s0arQKB5EK9WDBy+aiwhS40GK4k38QaSgRQgiKqhBxQqCqFiRYsGTxYtagn+oOSkKBWtA629RiiK21KK2BxGLWK1YYzIhJXkveTuzf3nUfOSWfTP7dr+d3Z3dmTdxLjRAuV+tbWjLKCONG2qPm4qSyMcujqIfABEpLZHsiYH67zdHb7VUE00FiDFrNVDcLVAYcbVua6RVa6ealqhI/phWb2YK8y2SYx6HHE810TdJyAOjSg4wbza8yXHSsGW94A9yhPVxwvF7bJQcy0TqN5ohR5/FyXewdOQIGqOF0L2ugRwgmqrBADl2WF+crS8FOZ5ZYUbBdBGVuhquFt0RBbHKQD9dxehBYHbAFsycNAnP9u7w7/vdBFgJ0GmRjmOy+8kh7Ow5zKemocYK7ZYDMAOSIbPhthws9IlGTIhA/Zj1aWWEqfFncfnfOHI6Tfg5CoYxhQyMp+/M8sLLqd3YE+PYjdlActvrA1odmziXH4IvxFnP8jM4Jx/h3FMaiuXopsm9yxk922Utx6BUcy8GeGRx/la0HCxdxMDuUbLALhY5PuFdbu62tlZU0s60IpwyWjBTk3/IcZ6pi5jCs1nCY0khxwA5EP5MVvqwyBepQo4Dhq16NTqOS0UOQwl6ghiMUaXdQ5q59hLmGI+ZhDIqW9k6W9N/cKKQgwvegpS4i9sG8NnzaudBHVVPoCPZAobV8lubxhefkCPT8UJcEl0DPK2p9plbMddsdUOKH63wn4E+rWgxYs1SoqIE6/qRvGpWQavPppW//rEcKZxQU3nI2MvU5GeEGcUzuaBuLXt9NrYDviLHEQV9bRZbbTJAUxHnYIJ7rSEft2mrcmlwb9jMohVbxFzkSnpIr8i+dkQ3A4Yw6KAeb9AG8n8eqMPvQNDT6jrQSyjTwRHoyC6ziVkfoosyISGQu+aQXnlcVxASpR2COPCeNkp6mWJf695ebnU91cZcecREKlhnQ1WK5OjikyOpTA45UtZ4fhFmD1/gPRzrhwHeuKTFpU66O3RkBUwiydxYyxRyWWW3Qk8GlYv7mshR8rvyvzghaNxh48BXi4dBmV+/4oJ0HP2cwvVam7JUSEplyfVGg+dapMni213M9wUokWNukc/GuPHEQCc9tEuL/WZIGcS4cQ+cwsX1iJUtcaP6VtYx3QhR6Zm4SxoraJ+5UEfmHkKLAcntuNOmYDp23nNjtAjo8nPkYoorrN+NHpM9tyQ7WT7QKrYi5zOyawxU+x1KbmA+tTTbkS+VK/AHYy+89/zpv94S/Bb78BS7GI55Kjgq9aADywFWc17+Ffq5b9GG5myAzfiOC8jyX2DIQhyPGIVIDcENAMfx85XCQcxFCFt4nWig9+DBRTvTopRjZX0EX539pvfkC8t9UkYh/BOAvSuNraqIwvNaSUOpCjallpaIkKBFUZO6xkZbWeKCWJuowbgkxqBFY4Li0mjL5q+KPzQsJcYlCPqHxAUtEhPxj9U0NYFIAGtjA1pS0taF1uqjm+Tc9OW913fnnjNzztxbfV9u+qNv7sydud+dOXPmLNkrC3+sdK5myV5+V23EuJEzmv0+IoORqJEj+0qy8BVI/9tblbNg93oAlBZdYNYan4jBfSFEkboWzqWWgpZp6qIYMmPfAb45RRMK/mE4mvkJTuo/BZ9bMh60e6x16AXV0oCKtHh/bhRMdwE40HIJELMpTXsHsCvp8iLV9/9dkmuCpZdfPvqx8p2Qg8VpsY6DHCR2DhDJscXu2XrhXEycHMqVb0Vg/a9xz9UfRJIct/DNba0OyIEJINEhTI7ZSgTlESNHi8D+ebrobqURUeZVJYiYf2gQSxxjDGBijdMgcrJjyD9xNQM5WhBldksyQxSj0dju/yE2OyoQQabJ6TkCRQohx5siJy9m3ImvlAaHBbxvJu/5pcixR/trm0x/3pB0E03DCaW2hcSMtWCz4gDtEgKpCspncSfT5+vGtZxL18IikOa5PdxZKDFzdFoLJVQ8GwY5bnLeYq/b5tLyRbEJ4/1opzwWGCQ/WaHUMhBT4hC7YS99j/Od21d1vWm2xbOwtSmixmkB6b4i2VKVKw7aC/6abPYp/Qzx3o3+E+kaYlXrHS4rY/R1Ycekmt8m1vAnu8yhQJeSsbEbBMjxJseDJUcKDMRDEN/Bpcwxj84MPy1IlXGcIMYIiqIRiZLrrKbcuBwxHBkjBBVAkJmRkDSkx4jN6SPYNFCqqiORAym1tmfKZMClv0qudg7lxgLciCQMactTHfDDUp+zhwXDV3WK9N7LcD1sJOo/HjGdRUgyxyAurULbhC/JUaa9t6UoSsI+RJl30LWVkGaOQvTHqt83p+F905nDTF3YQA8YHdbM8QWxrYsRTSwQyh46jI7VlDa/aQ5jcy0kkhKjuzaDTUkMbn+RHpPDJag+dj2IMqT+Xk5SgiG3fMnryN/akquCCmiwxG7ozw1lEwgZnjNgjXMFBi/iYusalhxIZVmye+MObcl6i5njSdaB+ARUnzEYi9VByUUdgGoy18rR6AioMTuV+gZ8SAfwMoeXnm4xUTgoDirWbLFPlkYNZKYJReaoJDa0Ht3KfEifgD8xIZytbMIVS5yUntYqpixRJUyOj8EefV4YJ3zUrQre4/5nsAsZkyBHDa5YUypFMuJx6xH8ysl7OgEDtMstORYRy58UexJ+K6et8HeLtox9zoOYdS5SPB7llnL0mEss/1tEyHE3ooy3B9nG2v+M2G7t7oDHTsrSbokLiOWHIkIOpNjRCXpJP8zie/q/HH7Qm+C8wwGi43tHI8c1uGIrtL8+w9qBcYd2JIuctBKfouRQuECLPzokhyf8Ogupvk6+iUFi+enRIcca6yYvEuiGlxRso/ybe12+iR5i+ZnRIUe9XXtlksPaCBRpnzgaEMJRYXJQJZvS6JDD0lXEwbRcMWEp00Y0C0JCettCjZVwpdiTmBgYl0ImUTOsdihPXZekK9sHkSdZVGctwo9NdfO5OUirlMAhML3og9fXDdqzk2D+2A3/7J/s2oQ/W9FYsZI2F4nL5mzF5uoDNW4hUy8sc716SLPnIHWnH93KMLrOBrNlRVkov8vlZ4teiO6uD8JfCCravjR7SW70UwrbBNvHC/j4ZWK/8cxhfBa1S2DmaIW98SWZhBvkV3JQZuYgYSx15qCmVcdoimdRKozZkMPM4WDEmhzdsKjdCoZkjCtR6OQYTyVHFZEcexBNfGQwIGbkOMCxVFPJQY3EOAc9FiSxPAdRYZMdOVSo1uddxltZD8vpt9xovYrn4iaMBE5lWm78pjQ8Au0tznCk3D5OLP+79tdfKVU9b0kOA7zMUcl2YvmTsHxqNKe/0MO/bIZbqpPN6ZLE4QeYYmlQ7WRn+vOji6go22u5rBjE7Ru3XlbsDQTnwnK+BHQDxRb7WF6UZFpWFBg/GGzUO+DTXwV/j9BvP2yp5/Cu4yGR4wkVJhYKkOMxH3KUhhF/fUaqdGWIyyiFGZMdNYdKjkMCdfqZmXVDyh+X+CHVRMZK5ihAl3yFtQ9fhsSMGpnzcU0CvAq3Hbxq0r7MHGvRJStZ+7CUY+9DRQwkUHYE+pkWuepgdaZNuzmeQysG2PGtc3M6oYCIgYm9+5S6Tb53W5X6mvfFIfds98v0Z5Ae1sgYQt4rV+MMXA4KO/7v9snZbvtVY84e5XIqn9vsXSFMizJJvya8eLufuAPAo16ph4Wm/A2IMoslX94RSOEphGbQkkkgh865DpB7eL1U5kM+UV8Y6zm8K3Al1kTS5LXnWMY6arWSGSBu96kWmVLjXg59Bsok25IcgSNV54oc3vWS9ZtrkkwPUgbxLcftyJGQ5IaNaIEPxRyrRURPztMO+lvarMxP+Qfl/16pz9APSrLcHIEoRzvRSqRKMAq5D13/kFIfKvUeBPbAHNpdCkdxgT6V90C+Lery9DQil/Y/8MAbiI61sbsob2jqIg6rdcJzcAbYg01jbWIAgnjGk6bbQqJMZ0CONOSCXsTb5I/CNnjQorbz1P8DeabBovA43zTgMCNG6W4vumkpprKICqL2LmL58p9UFkj0uHUND8S/ArR3LcBVlFf4JJCQEMlNwKA2gSpKgWmplAJSnaK0PgpqsBYHEaUqqAX7wOKz2LGg1ta2DJUKPqYDRXSs1tFaEcGWobWWMdL6qFblZTQ4SBBIbsNNCSS3m2976Q33ubv/+R97/2/+yTDhZvf/d/d++59zvnNO98M6MGvsx8KiMLFZgwJxWr/lCsResbDwhOC2Y4hRbC+BhYWFV/S2lyB86IKSIQZfbUdSSKUYow9EMBXBsnMt5KAPlLjliZtVnIhzH0I8JIbRpYo4ylCp5kFFl2Y2g9jjdaIVKtYSR0LMFOazOKTwJrLHNyHFpClAe4Fk9ELAeCQSeiagMGBfLb9LnYia72U4cgStNErlLqcaZfedx+Z0aLmC19ncjcJFf4V4cLP3ZogeMB1NA1ThNF8dELOPceqWM58hx+hf0PGdrGhFw5BK+r6K5Kq0o4PtUtQlCuj4UNbkj0Eoi7NF7kV7B0Ld2jARB0H3LPAaPaF0LaKIYyuqrfcivXAM6uE0W+LwiDJct916MO/HRPOEyJiUE8cpflPJ4+m6lI40mTjeC9ydTBouTxRUs8SRxfq7w6/GV8KIgUEMJg5CBU0h12Kl6oX4Jo6lZoa4+hE9ZYkjBafiHRA3ZGzIrP7XnThqRLy+DiY1GzeIOO6mMOAhSxzAWcg9iBs4NnnpraDLS26P96KMqfg1WkMZhDXYzS4IBXFcixDvJipcDCXahVhGpZnzH49Kg3lmn2q0O16Kbqe+4Rhs95hzkzpRPucCRUF4JsQQU7ywIFnjSQRKjjd/IdfhPubs0qcRcbSj5qtvLGOrnyEcTTApN4b0K/QcBBE7CoUxaDS0WFNDtKJytDa/3RTiILTZ+LuvP3Ssyp8Zcle2QRnREurvUhRuiD8WAGvciic2lBrcO7GNMoM4utDT0QeWQFygP1pRGqadCgLnoJleiPGoUdaxD0zNnP6qXQTwee+tffaAOIzANcyZ2hMRIMvp1f8Eftlv8rvx6n21RTMCzxJdJuVE+5E/8Q04X6sR/67Chu5i9C9sZT77+SiZlh46hGOTMc6jCP0mnSafJRz7Mud5ZweIw72IEnYCEUFfjCVou3AwjOHYR/mDowfQyClPXNpz5sLHHCOIw8EjeS+pSbNcrCzEMZvtpKNFPBw7falgilGZ9Ptgn2hh6Dhu51+jv0flaz2ToQWO9AopDYkjfxH6XM1mnok4DnO23x4n7hHJHtg6AXWSVxI1FmquygTm1UVzVRfOjlKit3km9gwfcQxA5p8o5CNC3xYgCfozPEU+52fOLKrmJKy54h4RtxJ6GfLrHR5pYDA3DCWOUuas1nYRS+uH2vIc0zuNiThqod0UhXxE6Ff5PfhIEJPMHUeTlB5jE+H1PGSm5Fl/4riVeWmivK3TeKa3gok4IviqCyxjc3PWZfwzQNb5KqLH5RJHq4qK4c4XbAbRcuwa9lviCEYcEea8+A3iFlKKzThHPn4kybclDG6zokXiDphdhH4XhNs+MBTN7drkfocr+bsSpmI7/P9z4ASphmnmjnLsua5EYsJm6ZfCUExHPwA+/ELcoRxufYlhhscRjeEgDoLK/fPidlxZROivBijYcwt+Hlbx5GmC/6B95m/AKWNhFR/hlEEQCCyF6LjDskUSWFUbO0QLbd/lmeeXE/9gKVZ8B8Sqh0QcahVaBY5J+f0iv90Yndf+TEVPnnPexXB664ydGE/3/GV/CF6nQAw6qCBZY0iqa1AoNiZ1ARSCfeD9GF4SblnjNowD+BmF7dwG0yyKcSDxgbbEn7jjUPY3oRAfRyUaULrm0PXiLsGkFFvrzwGOttpX89rgPg53vBaWhhSOufdTVAwuEB/HNC2FGwrB9RgvENctcy3RCz1/s9DvoUZDY6cQo9LGww3EVlh8A2DdfBWGT7jxBebjb7HE4eIENMoWaPscMUzWBfA/L9Cg/O+FKF0fpp69G+BqLcqViG36DosPh1EByBLH/zftxwk6VANMjIDbjS/B7acDzkBa/fDQfbvuBn3MCSNxsMZTYpo1lFZMHJXoBiIKLl/8IUBxOq3eh5VodfFIGL9jD4A+HgvRioqYxXsdBgaweF11c8RVD96OQLfvWPdEosn6Xf3LYYLdSyHEDGysDodlObZVqlTiKIV7QhRuDBBP0dn8vinRa+uccD1bf4Otusv8hcSZTYk+BtYQYw8OOm+eL6pe5CSir2h/J4YTrccz2gyaqwkFd+yDcKY5FAvhQxmGJY6j7cOFSldonLe/BnpZt81iCzKLzjRZ/bEfgaS44cTRyHnwEnFhhPAQB6H6mMIX/kWo2W8oIsgo2YisnDiUfH9CnHuEUatoSKTqm4vXmY8/xBJHWtypbnlhEhf0AQUvRv/6I6LDj6AQ/x400f10nflSQSkIqvAK86ZpDMMxa5EfMAA5jcLlS5K8xaej2upT0u/3pVCLhhufwq7qopTftyC3+g2if+DnVqW+hi1oIzDe2Iv8FgZfP/MzYVML5KYq7JI8dYSNg9zboStphz84Cg3+v/EsteIfzub3LzKJw8GPoLbulHizS4QKSYxDFd5jzpiV8l/NiE/9FjXl2yV+94QQh5t8xYGizDvwLhRw4SOOUUhTbhB3wDO895EuQhi0NKnoRiqmSjZVHHyO6Gq535yZOKlZiOHlvAbijpn42h+blPPujncCn2Ug0SVEv8Pp4lDxH8u/NFGF/HeiogwHyrJWolzBXLhkntCjfZthhi2J7cb/wJEdm3Z8CHNLDspylYdUkh0bRVr903D6TMN7psr7KfrjmyM8QXMW8x35laB5/oRthmN7nii1dOA9zDmy5wpayNd5prfqqNNII454ooiOBFyfaybcxNEMAQtTx6PihOhD4NjGbLiuF129TjjqcxFHX9SO5SOOmAil9QiYcsLn1tVTkCVbH3Az3LzcOAYnUosa+IOjPAfvwttpBJT4otDIqRCvwfs8ID5CfTm+3mU5U2BjaH/Hh3L4sC8JcIRJ2NJy6FBX9+zrLJs4+kvZdHyLaLAGDovbmCUk7+IFVYJLuifYoZYTnc3sb2qFV8VfB8xX4O6pYw4MjcrjMxuIfsD82DwBivSqtx6M2NnzPBUb9qZ1wcg0Vdz92Kc5r3sV8iPiqk0Vd+yVKx4vIzoLDpR1KGPZlm7hnZjVG+irNIO524uLCGayNuX3vaE1GAujYBbawc1HRtJ30PZpnJTNafJk3stlqhzBMlnlzl7AJiKTIL0EDaIe459GegGnZOJwxsOcT8AP85uDNOfodokuYT3xDK7Ds3pPcnzKjavP+vlloW5ekzyuyeBlU4Cr2ELiNdBQaoUhsCn6FSpr3C+01Q4frvD4+bmadTtnwnUZXvNqiKMX9GAcuEHu/jZ/+9OxnoYVHms8qV9z30w36Ervf/Vz2FMhbiJxHtFDGf5LWdblxai4Lxa1Qquri0UF9h03FApjdKd77kwSGmqOxQi1+sCrcECsCd3ta4QmcH3mD6hM114k+oA3sukmBD6gO1T0gpSMeyG4qDVktrchcO4bcaILYHrvDcvtm0d0Uq7lqCSOiajUIArOUq814a6chGbiv8+qbjYXru7OIOP/LqIfizjOW3hFT0bQ0Fyshhvhl3l8UnGBmEXiZnCL392mEtSjc9c6LT0yPtAbT1scunJT0BeKpgVCj7kWNukEAwsmLgdlXAFtIelPHKNQsDc4hiFSYxzOJfoEe8LpxlKGw4AfIB37u0ZNewnSxplKLryEWgeR1OQO/bALMa8i+LC7vP6xfB3HUTKH4ArZld7PqyTJLftoVNfX1hN6Ibbv9V7roOMYiEc9zwnXCzrpKahEo5U0o1lItEstccQDJxSfiiSLEBBH8ngRr4ISbciiEgHLhgArUkgcdUQPep9wvehplKKyxJuKyKIDJUXGClzPZUgiEIJGX0vaHSwv83FfJ72P5xmdy5M0uQ62wGdl2ZYVyLJZSLQZO1ghq3iZ6ERZTOHWWHw4WFvseuZJjsQVfi1RUFb4iEKxfjVPJeTujJjJYQxEFwI+RnB3G8y9D2CvNiOXLIbE6oMp9dZK8NIrR/ZwNVS2dYjynIzt9GCkIMpEFAEmZ5f6Pn42Yf77UDDGrV7ntjiLp7y3y+DajOArUYfJD8cYItRBPkX6LqkCt2ME1jIUSzsee70KLDm5bmhnorpfCx6DD5Fo8za0Qo1S6ux1E8f5RM/Zb6GFhWriMAjF9hJYWFh4RbdvIW546XoLCw502UtgYWFhIRD/BVVZbDG9OTe7AAAAAElFTkSuQmCC"/>
  <p:tag name="MMPROD_UIDATA" val="&lt;database version=&quot;7.0&quot;&gt;&lt;object type=&quot;1&quot; unique_id=&quot;10001&quot;&gt;&lt;property id=&quot;20141&quot; value=&quot;CSIS 202::Chapter 8&quot;/&gt;&lt;property id=&quot;20144&quot; value=&quot;1&quot;/&gt;&lt;property id=&quot;20146&quot; value=&quot;0&quot;/&gt;&lt;property id=&quot;20147&quot; value=&quot;0&quot;/&gt;&lt;property id=&quot;20148&quot; value=&quot;5&quot;/&gt;&lt;property id=&quot;20180&quot; value=&quot;0&quot;/&gt;&lt;property id=&quot;20181&quot; value=&quot;0&quot;/&gt;&lt;property id=&quot;20182&quot; value=&quot;0&quot;/&gt;&lt;property id=&quot;20183&quot; value=&quot;1&quot;/&gt;&lt;property id=&quot;20184&quot; value=&quot;7&quot;/&gt;&lt;property id=&quot;20224&quot; value=&quot;\\bb1\bill\My Documents\My Adobe Presentations\ch08&quot;/&gt;&lt;property id=&quot;20250&quot; value=&quot;0&quot;/&gt;&lt;property id=&quot;20251&quot; value=&quot;0&quot;/&gt;&lt;property id=&quot;20259&quot; value=&quot;0&quot;/&gt;&lt;object type=&quot;8&quot; unique_id=&quot;10002&quot;&gt;&lt;/object&gt;&lt;object type=&quot;2&quot; unique_id=&quot;10003&quot;&gt;&lt;object type=&quot;3&quot; unique_id=&quot;10004&quot;&gt;&lt;property id=&quot;20148&quot; value=&quot;5&quot;/&gt;&lt;property id=&quot;20300&quot; value=&quot;Slide 1 - &amp;quot;Chapter 8&amp;quot;&quot;/&gt;&lt;property id=&quot;20303&quot; value=&quot;Bill Bennett&quot;/&gt;&lt;property id=&quot;20307&quot; value=&quot;260&quot;/&gt;&lt;property id=&quot;20309&quot; value=&quot;10310&quot;/&gt;&lt;/object&gt;&lt;object type=&quot;3&quot; unique_id=&quot;10005&quot;&gt;&lt;property id=&quot;20148&quot; value=&quot;5&quot;/&gt;&lt;property id=&quot;20300&quot; value=&quot;Slide 2 - &amp;quot;Classful IP Addressing&amp;quot;&quot;/&gt;&lt;property id=&quot;20303&quot; value=&quot;Bill Bennett&quot;/&gt;&lt;property id=&quot;20307&quot; value=&quot;257&quot;/&gt;&lt;property id=&quot;20309&quot; value=&quot;10310&quot;/&gt;&lt;/object&gt;&lt;object type=&quot;3&quot; unique_id=&quot;10006&quot;&gt;&lt;property id=&quot;20148&quot; value=&quot;5&quot;/&gt;&lt;property id=&quot;20300&quot; value=&quot;Slide 3 - &amp;quot;Classful IP Addressing&amp;quot;&quot;/&gt;&lt;property id=&quot;20303&quot; value=&quot;Bill Bennett&quot;/&gt;&lt;property id=&quot;20307&quot; value=&quot;285&quot;/&gt;&lt;property id=&quot;20309&quot; value=&quot;10310&quot;/&gt;&lt;/object&gt;&lt;object type=&quot;3&quot; unique_id=&quot;10007&quot;&gt;&lt;property id=&quot;20148&quot; value=&quot;5&quot;/&gt;&lt;property id=&quot;20300&quot; value=&quot;Slide 4 - &amp;quot;Subnetting&amp;quot;&quot;/&gt;&lt;property id=&quot;20303&quot; value=&quot;Bill Bennett&quot;/&gt;&lt;property id=&quot;20307&quot; value=&quot;284&quot;/&gt;&lt;property id=&quot;20309&quot; value=&quot;10310&quot;/&gt;&lt;/object&gt;&lt;object type=&quot;3&quot; unique_id=&quot;10008&quot;&gt;&lt;property id=&quot;20148&quot; value=&quot;5&quot;/&gt;&lt;property id=&quot;20300&quot; value=&quot;Slide 5 - &amp;quot;Subnetting&amp;quot;&quot;/&gt;&lt;property id=&quot;20303&quot; value=&quot;Bill Bennett&quot;/&gt;&lt;property id=&quot;20307&quot; value=&quot;286&quot;/&gt;&lt;property id=&quot;20309&quot; value=&quot;10310&quot;/&gt;&lt;/object&gt;&lt;object type=&quot;3&quot; unique_id=&quot;10009&quot;&gt;&lt;property id=&quot;20148&quot; value=&quot;5&quot;/&gt;&lt;property id=&quot;20300&quot; value=&quot;Slide 6 - &amp;quot;RFC 950&amp;quot;&quot;/&gt;&lt;property id=&quot;20303&quot; value=&quot;Bill Bennett&quot;/&gt;&lt;property id=&quot;20307&quot; value=&quot;287&quot;/&gt;&lt;property id=&quot;20309&quot; value=&quot;10310&quot;/&gt;&lt;/object&gt;&lt;object type=&quot;3&quot; unique_id=&quot;10010&quot;&gt;&lt;property id=&quot;20148&quot; value=&quot;5&quot;/&gt;&lt;property id=&quot;20300&quot; value=&quot;Slide 7 - &amp;quot;Extended Network Prefix&amp;quot;&quot;/&gt;&lt;property id=&quot;20303&quot; value=&quot;Bill Bennett&quot;/&gt;&lt;property id=&quot;20307&quot; value=&quot;283&quot;/&gt;&lt;property id=&quot;20309&quot; value=&quot;10310&quot;/&gt;&lt;/object&gt;&lt;object type=&quot;3&quot; unique_id=&quot;10011&quot;&gt;&lt;property id=&quot;20148&quot; value=&quot;5&quot;/&gt;&lt;property id=&quot;20300&quot; value=&quot;Slide 8 - &amp;quot;Subnet Masks &amp;quot;&quot;/&gt;&lt;property id=&quot;20303&quot; value=&quot;Bill Bennett&quot;/&gt;&lt;property id=&quot;20307&quot; value=&quot;282&quot;/&gt;&lt;property id=&quot;20309&quot; value=&quot;10310&quot;/&gt;&lt;/object&gt;&lt;object type=&quot;3&quot; unique_id=&quot;10012&quot;&gt;&lt;property id=&quot;20148&quot; value=&quot;5&quot;/&gt;&lt;property id=&quot;20300&quot; value=&quot;Slide 9 - &amp;quot; &amp;#x0D;&amp;#x0A;Limitations of Classful Addressing and Fixed-Length Subnet Masks &amp;quot;&quot;/&gt;&lt;property id=&quot;20303&quot; value=&quot;Bill Bennett&quot;/&gt;&lt;property id=&quot;20307&quot; value=&quot;288&quot;/&gt;&lt;property id=&quot;20309&quot; value=&quot;10310&quot;/&gt;&lt;/object&gt;&lt;object type=&quot;3&quot; unique_id=&quot;10013&quot;&gt;&lt;property id=&quot;20148&quot; value=&quot;5&quot;/&gt;&lt;property id=&quot;20300&quot; value=&quot;Slide 10 - &amp;quot;Limitations of Classful Addressing and Fixed-Length Subnet Masks &amp;quot;&quot;/&gt;&lt;property id=&quot;20303&quot; value=&quot;Bill Bennett&quot;/&gt;&lt;property id=&quot;20307&quot; value=&quot;289&quot;/&gt;&lt;property id=&quot;20309&quot; value=&quot;10310&quot;/&gt;&lt;/object&gt;&lt;object type=&quot;3&quot; unique_id=&quot;10014&quot;&gt;&lt;property id=&quot;20148&quot; value=&quot;5&quot;/&gt;&lt;property id=&quot;20300&quot; value=&quot;Slide 11 - &amp;quot;Classless Addressing and Variable-Length Subnet Masks&amp;quot;&quot;/&gt;&lt;property id=&quot;20303&quot; value=&quot;Bill Bennett&quot;/&gt;&lt;property id=&quot;20307&quot; value=&quot;261&quot;/&gt;&lt;property id=&quot;20309&quot; value=&quot;10310&quot;/&gt;&lt;/object&gt;&lt;object type=&quot;3&quot; unique_id=&quot;10015&quot;&gt;&lt;property id=&quot;20148&quot; value=&quot;5&quot;/&gt;&lt;property id=&quot;20300&quot; value=&quot;Slide 12 - &amp;quot;Variable-Length Subnet Masks – RFC 1009 &amp;quot;&quot;/&gt;&lt;property id=&quot;20303&quot; value=&quot;Bill Bennett&quot;/&gt;&lt;property id=&quot;20307&quot; value=&quot;290&quot;/&gt;&lt;property id=&quot;20309&quot; value=&quot;10310&quot;/&gt;&lt;/object&gt;&lt;object type=&quot;3&quot; unique_id=&quot;10016&quot;&gt;&lt;property id=&quot;20148&quot; value=&quot;5&quot;/&gt;&lt;property id=&quot;20300&quot; value=&quot;Slide 13 - &amp;quot;Implementing VLSM&amp;quot;&quot;/&gt;&lt;property id=&quot;20303&quot; value=&quot;Bill Bennett&quot;/&gt;&lt;property id=&quot;20307&quot; value=&quot;291&quot;/&gt;&lt;property id=&quot;20309&quot; value=&quot;10310&quot;/&gt;&lt;/object&gt;&lt;object type=&quot;3&quot; unique_id=&quot;10017&quot;&gt;&lt;property id=&quot;20148&quot; value=&quot;5&quot;/&gt;&lt;property id=&quot;20300&quot; value=&quot;Slide 14 - &amp;quot;Route Aggregation with VLSM&amp;quot;&quot;/&gt;&lt;property id=&quot;20303&quot; value=&quot;Bill Bennett&quot;/&gt;&lt;property id=&quot;20307&quot; value=&quot;262&quot;/&gt;&lt;property id=&quot;20309&quot; value=&quot;10310&quot;/&gt;&lt;/object&gt;&lt;object type=&quot;3&quot; unique_id=&quot;10018&quot;&gt;&lt;property id=&quot;20148&quot; value=&quot;5&quot;/&gt;&lt;property id=&quot;20300&quot; value=&quot;Slide 15 - &amp;quot;Classless Inter-Domain Routing&amp;quot;&quot;/&gt;&lt;property id=&quot;20303&quot; value=&quot;Bill Bennett&quot;/&gt;&lt;property id=&quot;20307&quot; value=&quot;292&quot;/&gt;&lt;property id=&quot;20309&quot; value=&quot;10310&quot;/&gt;&lt;/object&gt;&lt;object type=&quot;3&quot; unique_id=&quot;10019&quot;&gt;&lt;property id=&quot;20148&quot; value=&quot;5&quot;/&gt;&lt;property id=&quot;20300&quot; value=&quot;Slide 16 - &amp;quot;Implementing CIDR&amp;quot;&quot;/&gt;&lt;property id=&quot;20303&quot; value=&quot;Bill Bennett&quot;/&gt;&lt;property id=&quot;20307&quot; value=&quot;293&quot;/&gt;&lt;property id=&quot;20309&quot; value=&quot;10310&quot;/&gt;&lt;/object&gt;&lt;object type=&quot;3&quot; unique_id=&quot;10020&quot;&gt;&lt;property id=&quot;20148&quot; value=&quot;5&quot;/&gt;&lt;property id=&quot;20300&quot; value=&quot;Slide 17 - &amp;quot;Implementing CIDR&amp;quot;&quot;/&gt;&lt;property id=&quot;20303&quot; value=&quot;Bill Bennett&quot;/&gt;&lt;property id=&quot;20307&quot; value=&quot;294&quot;/&gt;&lt;property id=&quot;20309&quot; value=&quot;10310&quot;/&gt;&lt;/object&gt;&lt;object type=&quot;3&quot; unique_id=&quot;10021&quot;&gt;&lt;property id=&quot;20148&quot; value=&quot;5&quot;/&gt;&lt;property id=&quot;20300&quot; value=&quot;Slide 18 - &amp;quot;CIDR Block Capacity&amp;quot;&quot;/&gt;&lt;property id=&quot;20303&quot; value=&quot;Bill Bennett&quot;/&gt;&lt;property id=&quot;20307&quot; value=&quot;295&quot;/&gt;&lt;property id=&quot;20309&quot; value=&quot;10310&quot;/&gt;&lt;/object&gt;&lt;object type=&quot;3&quot; unique_id=&quot;10022&quot;&gt;&lt;property id=&quot;20148&quot; value=&quot;5&quot;/&gt;&lt;property id=&quot;20300&quot; value=&quot;Slide 19 - &amp;quot;IpV6 Packet&amp;quot;&quot;/&gt;&lt;property id=&quot;20303&quot; value=&quot;Bill Bennett&quot;/&gt;&lt;property id=&quot;20307&quot; value=&quot;263&quot;/&gt;&lt;property id=&quot;20309&quot; value=&quot;10310&quot;/&gt;&lt;/object&gt;&lt;object type=&quot;3&quot; unique_id=&quot;10023&quot;&gt;&lt;property id=&quot;20148&quot; value=&quot;5&quot;/&gt;&lt;property id=&quot;20300&quot; value=&quot;Slide 20 - &amp;quot;IPv6&amp;quot;&quot;/&gt;&lt;property id=&quot;20303&quot; value=&quot;Bill Bennett&quot;/&gt;&lt;property id=&quot;20307&quot; value=&quot;296&quot;/&gt;&lt;property id=&quot;20309&quot; value=&quot;10310&quot;/&gt;&lt;/object&gt;&lt;object type=&quot;3&quot; unique_id=&quot;10024&quot;&gt;&lt;property id=&quot;20148&quot; value=&quot;5&quot;/&gt;&lt;property id=&quot;20300&quot; value=&quot;Slide 21 - &amp;quot;Structure of the Internet&amp;quot;&quot;/&gt;&lt;property id=&quot;20303&quot; value=&quot;Bill Bennett&quot;/&gt;&lt;property id=&quot;20307&quot; value=&quot;264&quot;/&gt;&lt;property id=&quot;20309&quot; value=&quot;10310&quot;/&gt;&lt;/object&gt;&lt;object type=&quot;3&quot; unique_id=&quot;10025&quot;&gt;&lt;property id=&quot;20148&quot; value=&quot;5&quot;/&gt;&lt;property id=&quot;20300&quot; value=&quot;Slide 22 - &amp;quot;Carrier Network Geography&amp;quot;&quot;/&gt;&lt;property id=&quot;20303&quot; value=&quot;Bill Bennett&quot;/&gt;&lt;property id=&quot;20307&quot; value=&quot;265&quot;/&gt;&lt;property id=&quot;20309&quot; value=&quot;10310&quot;/&gt;&lt;/object&gt;&lt;object type=&quot;3&quot; unique_id=&quot;10026&quot;&gt;&lt;property id=&quot;20148&quot; value=&quot;5&quot;/&gt;&lt;property id=&quot;20300&quot; value=&quot;Slide 23 - &amp;quot;IP Routing&amp;quot;&quot;/&gt;&lt;property id=&quot;20303&quot; value=&quot;Bill Bennett&quot;/&gt;&lt;property id=&quot;20307&quot; value=&quot;266&quot;/&gt;&lt;property id=&quot;20309&quot; value=&quot;10310&quot;/&gt;&lt;/object&gt;&lt;object type=&quot;3&quot; unique_id=&quot;10027&quot;&gt;&lt;property id=&quot;20148&quot; value=&quot;5&quot;/&gt;&lt;property id=&quot;20300&quot; value=&quot;Slide 24 - &amp;quot;IP Routing&amp;quot;&quot;/&gt;&lt;property id=&quot;20303&quot; value=&quot;Bill Bennett&quot;/&gt;&lt;property id=&quot;20307&quot; value=&quot;297&quot;/&gt;&lt;property id=&quot;20309&quot; value=&quot;10310&quot;/&gt;&lt;/object&gt;&lt;object type=&quot;3&quot; unique_id=&quot;10028&quot;&gt;&lt;property id=&quot;20148&quot; value=&quot;5&quot;/&gt;&lt;property id=&quot;20300&quot; value=&quot;Slide 25 - &amp;quot;Dynamic vs. Static Routing&amp;quot;&quot;/&gt;&lt;property id=&quot;20303&quot; value=&quot;Bill Bennett&quot;/&gt;&lt;property id=&quot;20307&quot; value=&quot;298&quot;/&gt;&lt;property id=&quot;20309&quot; value=&quot;10310&quot;/&gt;&lt;/object&gt;&lt;object type=&quot;3&quot; unique_id=&quot;10029&quot;&gt;&lt;property id=&quot;20148&quot; value=&quot;5&quot;/&gt;&lt;property id=&quot;20300&quot; value=&quot;Slide 26 - &amp;quot;RIP Protocol Layout&amp;quot;&quot;/&gt;&lt;property id=&quot;20303&quot; value=&quot;Bill Bennett&quot;/&gt;&lt;property id=&quot;20307&quot; value=&quot;267&quot;/&gt;&lt;property id=&quot;20309&quot; value=&quot;10310&quot;/&gt;&lt;/object&gt;&lt;object type=&quot;3&quot; unique_id=&quot;10030&quot;&gt;&lt;property id=&quot;20148&quot; value=&quot;5&quot;/&gt;&lt;property id=&quot;20300&quot; value=&quot;Slide 27 - &amp;quot;OSPF Protocol&amp;quot;&quot;/&gt;&lt;property id=&quot;20303&quot; value=&quot;Bill Bennett&quot;/&gt;&lt;property id=&quot;20307&quot; value=&quot;269&quot;/&gt;&lt;property id=&quot;20309&quot; value=&quot;10310&quot;/&gt;&lt;/object&gt;&lt;object type=&quot;3&quot; unique_id=&quot;10031&quot;&gt;&lt;property id=&quot;20148&quot; value=&quot;5&quot;/&gt;&lt;property id=&quot;20300&quot; value=&quot;Slide 28 - &amp;quot;Open Shortest Path First - OSPF&amp;quot;&quot;/&gt;&lt;property id=&quot;20303&quot; value=&quot;Bill Bennett&quot;/&gt;&lt;property id=&quot;20307&quot; value=&quot;268&quot;/&gt;&lt;property id=&quot;20309&quot; value=&quot;10310&quot;/&gt;&lt;/object&gt;&lt;object type=&quot;3&quot; unique_id=&quot;10032&quot;&gt;&lt;property id=&quot;20148&quot; value=&quot;5&quot;/&gt;&lt;property id=&quot;20300&quot; value=&quot;Slide 29 - &amp;quot;Border Gateway Protocol&amp;quot;&quot;/&gt;&lt;property id=&quot;20303&quot; value=&quot;Bill Bennett&quot;/&gt;&lt;property id=&quot;20307&quot; value=&quot;270&quot;/&gt;&lt;property id=&quot;20309&quot; value=&quot;10310&quot;/&gt;&lt;/object&gt;&lt;object type=&quot;3&quot; unique_id=&quot;10033&quot;&gt;&lt;property id=&quot;20148&quot; value=&quot;5&quot;/&gt;&lt;property id=&quot;20300&quot; value=&quot;Slide 30 - &amp;quot;BGP4 Protocol Layout&amp;quot;&quot;/&gt;&lt;property id=&quot;20303&quot; value=&quot;Bill Bennett&quot;/&gt;&lt;property id=&quot;20307&quot; value=&quot;271&quot;/&gt;&lt;property id=&quot;20309&quot; value=&quot;10310&quot;/&gt;&lt;/object&gt;&lt;object type=&quot;3&quot; unique_id=&quot;10034&quot;&gt;&lt;property id=&quot;20148&quot; value=&quot;5&quot;/&gt;&lt;property id=&quot;20300&quot; value=&quot;Slide 31 - &amp;quot;Border Gateway Protocol&amp;quot;&quot;/&gt;&lt;property id=&quot;20303&quot; value=&quot;Bill Bennett&quot;/&gt;&lt;property id=&quot;20307&quot; value=&quot;299&quot;/&gt;&lt;property id=&quot;20309&quot; value=&quot;10310&quot;/&gt;&lt;/object&gt;&lt;object type=&quot;3&quot; unique_id=&quot;10035&quot;&gt;&lt;property id=&quot;20148&quot; value=&quot;5&quot;/&gt;&lt;property id=&quot;20300&quot; value=&quot;Slide 32 - &amp;quot;LAN Switch&amp;quot;&quot;/&gt;&lt;property id=&quot;20303&quot; value=&quot;Bill Bennett&quot;/&gt;&lt;property id=&quot;20307&quot; value=&quot;279&quot;/&gt;&lt;property id=&quot;20309&quot; value=&quot;10310&quot;/&gt;&lt;/object&gt;&lt;object type=&quot;3&quot; unique_id=&quot;10036&quot;&gt;&lt;property id=&quot;20148&quot; value=&quot;5&quot;/&gt;&lt;property id=&quot;20300&quot; value=&quot;Slide 33 - &amp;quot;Single Switch Virtual LAN&amp;quot;&quot;/&gt;&lt;property id=&quot;20303&quot; value=&quot;Bill Bennett&quot;/&gt;&lt;property id=&quot;20307&quot; value=&quot;280&quot;/&gt;&lt;property id=&quot;20309&quot; value=&quot;10310&quot;/&gt;&lt;/object&gt;&lt;object type=&quot;3&quot; unique_id=&quot;10037&quot;&gt;&lt;property id=&quot;20148&quot; value=&quot;5&quot;/&gt;&lt;property id=&quot;20300&quot; value=&quot;Slide 34 - &amp;quot;Multiple Switch Virtual LAN&amp;quot;&quot;/&gt;&lt;property id=&quot;20303&quot; value=&quot;Bill Bennett&quot;/&gt;&lt;property id=&quot;20307&quot; value=&quot;281&quot;/&gt;&lt;property id=&quot;20309&quot; value=&quot;10310&quot;/&gt;&lt;/object&gt;&lt;object type=&quot;3&quot; unique_id=&quot;10038&quot;&gt;&lt;property id=&quot;20148&quot; value=&quot;5&quot;/&gt;&lt;property id=&quot;20300&quot; value=&quot;Slide 35 - &amp;quot;Layer Two VLAN Routing&amp;quot;&quot;/&gt;&lt;property id=&quot;20303&quot; value=&quot;Bill Bennett&quot;/&gt;&lt;property id=&quot;20307&quot; value=&quot;275&quot;/&gt;&lt;property id=&quot;20309&quot; value=&quot;10310&quot;/&gt;&lt;/object&gt;&lt;object type=&quot;3&quot; unique_id=&quot;10039&quot;&gt;&lt;property id=&quot;20148&quot; value=&quot;5&quot;/&gt;&lt;property id=&quot;20300&quot; value=&quot;Slide 36 - &amp;quot;Layer Three VLAN Routing&amp;quot;&quot;/&gt;&lt;property id=&quot;20303&quot; value=&quot;Bill Bennett&quot;/&gt;&lt;property id=&quot;20307&quot; value=&quot;274&quot;/&gt;&lt;property id=&quot;20309&quot; value=&quot;10310&quot;/&gt;&lt;/object&gt;&lt;/object&gt;&lt;object type=&quot;10&quot; unique_id=&quot;10306&quot;&gt;&lt;object type=&quot;11&quot; unique_id=&quot;10307&quot;&gt;&lt;property id=&quot;20180&quot; value=&quot;0&quot;/&gt;&lt;property id=&quot;20181&quot; value=&quot;0&quot;/&gt;&lt;property id=&quot;20182&quot; value=&quot;0&quot;/&gt;&lt;property id=&quot;20183&quot; value=&quot;1&quot;/&gt;&lt;/object&gt;&lt;object type=&quot;12&quot; unique_id=&quot;10309&quot;&gt;&lt;/object&gt;&lt;/object&gt;&lt;object type=&quot;4&quot; unique_id=&quot;10308&quot;&gt;&lt;object type=&quot;5&quot; unique_id=&quot;10310&quot;&gt;&lt;property id=&quot;20149&quot; value=&quot;Bill Bennett&quot;/&gt;&lt;property id=&quot;20150&quot; value=&quot;Associate Professor, Mt. San Jacinto College&quot;/&gt;&lt;property id=&quot;20151&quot; value=&quot;bill_bennett.jpg&quot;/&gt;&lt;property id=&quot;20153&quot; value=&quot;BBennett@msjc.edu&quot;/&gt;&lt;property id=&quot;20155&quot; value=&quot;Bill Has over 20 years of experience in Information Technology including industry certifications from Microsoft, Cisco, and CIW. He began teaching in 1994 for New Horizons Computer Learning Centers, was General Manager for the College of Information Technology in 1999, and  has been a full-time instructor at MSJC since 2001. Bill has also taught classes for the University of California, Riverside Extension program.&amp;#x0D;&amp;#x0A;&quot;/&gt;&lt;property id=&quot;20159&quot; value=&quot;MSJCnewBlock.png&quot;/&gt;&lt;/object&gt;&lt;/object&gt;&lt;/object&gt;&lt;/database&gt;"/>
  <p:tag name="MMPROD_TAG_VCONFIG" val="PD94bWwgdmVyc2lvbj0iMS4wIiBlbmNvZGluZz0iVVRGLTgiPz4NCjxjb25maWd1cmF0aW9uPg0KCTxicmFuZGluZz4NCgkJPHVpZm9udCBuYW1lPSJGT05UX05PVEVTX1RFWFQiIHZhbHVlPSJWZXJkYW5hLDksZmFsc2UsZmFsc2UsZmFsc2UiLz4NCgk8L2JyYW5kaW5nPg0KCTxjb2xvcnM+DQoJCTx1aWNvbG9yIG5hbWU9InByaW1hcnkiIHZhbHVlPSIweDAwODAwMCIvPg0KCQk8dWljb2xvciBuYW1lPSJnbG93IiB2YWx1ZT0iMHgzNUQzMzQiLz4NCgkJPHVpY29sb3IgbmFtZT0idGV4dCIgdmFsdWU9IjB4RkZGRkZGIi8+DQoJCTx1aWNvbG9yIG5hbWU9ImxpZ2h0IiB2YWx1ZT0iMHg0RTVENjAiLz4NCgkJPHVpY29sb3IgbmFtZT0ic2hhZG93IiB2YWx1ZT0iMHgwMDAwMDAiLz4NCgkJPHVpY29sb3IgbmFtZT0iYmFja2dyb3VuZCIgdmFsdWU9IjB4NzI3OTcxIi8+DQoJPC9jb2xvcnM+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ZmFsc2UiLz4NCgkJPHVpc2hvdyBuYW1lPSJ2aWV3Y2hhbmdlIiB2YWx1ZT0idHJ1ZSIvPg0KCQk8dWlzaG93IG5hbWU9ImFsd2F5c1NjcnVuY2giIHZhbHVlPSJmYWxzZSIvPg0KCQk8dWlzaG93IG5hbWU9ImluaXRpYWxkaXNwbGF5bW9kZWlzbm9ybWFsIiB2YWx1ZT0idHJ1ZSIvPg0KCQk8dWlyZXBsYWNlIG5hbWU9ImxvZ28iIHZhbHVlPSIiLz4NCgkJPHVpcmVwbGFjZSBuYW1lPSJiZ2ltYWdlIiB2YWx1ZT0iIi8+DQoJCTx1aXJlcGxhY2UgbmFtZT0iaW5pdGlhbHRhYiIgdmFsdWU9Im91dGxpbmUiLz4NCgk8L2xheW91dD4NCgk8bGFuZ3VhZ2UgaWQ9ImVu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saWRlICVuIi8+DQoJCTwhLS0gc3Vic3RpdHV0aW9uOiAlbiA9PSBzbGlkZSBudW1iZXIgLS0+DQoJCTwhLS0gc3Vic3RpdHV0aW9uOiAldCA9PSB0b3RhbCBzbGlkZSBjb3VudCAtLT4NCgkJPHVpdGV4dCBuYW1lPSJTQ1JVQkJBUlNUQVRVU19TTElERUlORk8iIHZhbHVlPSJTbGlkZSAlbiAvICV0IHwgIi8+DQoJCTx1aXRleHQgbmFtZT0iU0NSVUJCQVJTVEFUVVNfU1RPUFBFRCIgdmFsdWU9IlN0b3BwZWQiLz4NCgkJPHVpdGV4dCBuYW1lPSJTQ1JVQkJBUlNUQVRVU19QTEFZSU5HIiB2YWx1ZT0iUGxheWluZyIvPg0KCQk8dWl0ZXh0IG5hbWU9IlNDUlVCQkFSU1RBVFVTX05PQVVESU8iIHZhbHVlPSJObyBBdWRpbyIvPg0KCQk8dWl0ZXh0IG5hbWU9IlNDUlVCQkFSU1RBVFVTX1ZJRFBMQVlJTkciIHZhbHVlPSJWaWRlbyBQbGF5aW5nIi8+DQoJCTx1aXRleHQgbmFtZT0iU0NSVUJCQVJTVEFUVVNfTE9BRElORyIgdmFsdWU9IkxvYWRpbmciLz4NCgkJPHVpdGV4dCBuYW1lPSJTQ1JVQkJBUlNUQVRVU19CVUZGRVJJTkciIHZhbHVlPSJCdWZmZXJpbmciLz4NCgkJPHVpdGV4dCBuYW1lPSJTQ1JVQkJBUlNUQVRVU19RVUVTVElPTiIgdmFsdWU9IkFuc3dlciBRdWVzdGlvbiIvPg0KCQk8dWl0ZXh0IG5hbWU9IlNDUlVCQkFSU1RBVFVTX1JFVklFV1FVSVoiIHZhbHVlPSJSZXZpZXdpbmcgUXVpeiIvPg0KCQk8IS0tIHN1YnN0aXR1dGlvbjogJW0gPT0gbWludXRlcyByZW1haW5pbmcgLS0+DQoJCTwhLS0gc3Vic3RpdHV0aW9uOiAlcyA9PSBzZWNvbmRzIHJlbWFpbmluZyAtLT4NCgkJPHVpdGV4dCBuYW1lPSJFTEFQU0VEIiB2YWx1ZT0iJW0gTWludXRlcyAlcyBTZWNvbmRzIFJlbWFpbmluZyIvPg0KCQk8dWl0ZXh0IG5hbWU9Ik5PVEZPVU5EIiB2YWx1ZT0iTm90aGluZyBGb3VuZCIvPg0KCQk8dWl0ZXh0IG5hbWU9IkFUVEFDSE1FTlRTIiB2YWx1ZT0iQXR0YWNobWVudH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WN0Ii8+DQoJCTx1aXRleHQgbmFtZT0iVEFCX1FVSVoiIHZhbHVlPSJRdWl6Ii8+DQoJCTx1aXRleHQgbmFtZT0iVEFCX09VVExJTkUiIHZhbHVlPSJPdXRsaW5lIi8+DQoJCTx1aXRleHQgbmFtZT0iVEFCX1RIVU1CIiB2YWx1ZT0iVGh1bWIiLz4NCgkJPHVpdGV4dCBuYW1lPSJUQUJfTk9URVMiIHZhbHVlPSJOb3RlcyIvPg0KCQk8dWl0ZXh0IG5hbWU9IlRBQl9TRUFSQ0giIHZhbHVlPSJTZWFyY2giLz4NCgkJPHVpdGV4dCBuYW1lPSJTTElERV9IRUFESU5HIiB2YWx1ZT0iU2xpZGUgVGl0bGUiLz4NCgkJPHVpdGV4dCBuYW1lPSJEVVJBVElPTl9IRUFESU5HIiB2YWx1ZT0iRHVyYXRpb24iLz4NCgkJPHVpdGV4dCBuYW1lPSJTRUFSQ0hfSEVBRElORyIgdmFsdWU9IlNlYXJjaCBmb3IgdGV4dDoiLz4NCgkJPHVpdGV4dCBuYW1lPSJUSFVNQl9IRUFESU5HIiB2YWx1ZT0iU2xpZGUiLz4NCgkJPHVpdGV4dCBuYW1lPSJUSFVNQl9JTkZPIiB2YWx1ZT0iU2xpZGUgVGl0bGUvRHVyYXRpb24iLz4NCgkJPHVpdGV4dCBuYW1lPSJBVFRBQ0hOQU1FX0hFQURJTkciIHZhbHVlPSJGaWxlIE5hbWUiLz4NCgkJPHVpdGV4dCBuYW1lPSJBVFRBQ0hTSVpFX0hFQURJTkciIHZhbHVlPSJTaXplIi8+DQoJCTx1aXRleHQgbmFtZT0iU0xJREVfTk9URVMiIHZhbHVlPSJTbGlkZSBOb3RlcyIvPg0KCQk8IS0tcXVpeiBwb2QgYW5kIG1lc3NhZ2UgYm94IHRleHRzLS0+DQoJCTx1aXRleHQgbmFtZT0iUVVJWlBPRF9RVUlaX0FUVEVNUFQiIHZhbHVlPSJRdWl6IEF0dGVtcHQ6Ii8+DQoJCTx1aXRleHQgbmFtZT0iUVVJWlBPRF9RVUlaX0FUVEVNUFRfVkFMVUUiIHZhbHVlPSIlbiBvZiAldCIvPg0KCQk8dWl0ZXh0IG5hbWU9IlFVSVpQT0RfUVVJWl9TQ09SRSIgdmFsdWU9IlNjb3JlZDoiLz4NCgkJPHVpdGV4dCBuYW1lPSJRVUlaUE9EX1FVSVpfUEFTU1NDT1JFIiB2YWx1ZT0iUGFzc2luZyBTY29yZToiLz4NCgkJPHVpdGV4dCBuYW1lPSJRVUlaUE9EX1FVSVpfTUFYU0NPUkUiIHZhbHVlPSJNYXggU2NvcmU6Ii8+DQoJCTx1aXRleHQgbmFtZT0iUVVJWlBPRF9RVUVTQVRNUFRfU1RSIiB2YWx1ZT0iQXR0ZW1wdDogJW4gb2YgJXQiLz4NCgkJPHVpdGV4dCBuYW1lPSJRVUlaUE9EX1FVRVNUWVBFX1NUUiIgdmFsdWU9IlR5cGU6ICVzIi8+DQoJCTx1aXRleHQgbmFtZT0iUVVJWlBPRF9RVUVTVFlQRV9HUkQiIHZhbHVlPSJHcmFkZWQiLz4NCgkJPHVpdGV4dCBuYW1lPSJRVUlaUE9EX1FVRVNUWVBFX1NWWSIgdmFsdWU9IlN1cnZleSIvPg0KCQk8dWl0ZXh0IG5hbWU9IlFVSVpQT0RfUVVJWkFUTVBUX0lORiIgdmFsdWU9IkluZmluaXRlIi8+DQoJCTx1aXRleHQgbmFtZT0iUVVJWlBPRF9RVUVTQVRNUFRfSU5GIiB2YWx1ZT0iSW5maW5pdGUiLz4NCgkJPHVpdGV4dCBuYW1lPSJXQVJOSU5HTVNHX1lFU1NUUklORyIgdmFsdWU9IlllcyIvPg0KCQk8dWl0ZXh0IG5hbWU9IldBUk5JTkdNU0dfTk9TVFJJTkciIHZhbHVlPSJObyIvPg0KCQk8dWl0ZXh0IG5hbWU9IldBUk5JTkdNU0dfVElUTEVTVFJJTkciIHZhbHVlPSJRdWl6IE5hdmlnYXRpb24gV2FybmluZyIvPg0KCQk8dWl0ZXh0IG5hbWU9IldBUk5JTkdNU0dfTVNHU1RSSU5HIiB2YWx1ZT0iVGhlcmUgYXJlIHVuLWF0dGVtcHRlZCBxdWVzdGlvbnMgaW4gdGhpcyBRdWl6LiYjeEE7JiN4QTtDbGlja2luZyBZZXMgd2lsbCB0YWtlIHlvdSBvdXQgb2YgdGhlIFF1aXouIENsaWNrIE5vIHRvIGNvbnRpbnVlIHRoZSBRdWl6LiIvPg0KCQk8dWl0ZXh0IG5hbWU9IklORk9STUFUSU9OX0gyNjRfRkxBU0hQTEFZRVIiIHZhbHVlPSJUaGUgY3VycmVudCB2ZXJzaW9uIG9mIEZsYXNoIFBsYXllciBpbnN0YWxsZWQgb24geW91ciBtYWNoaW5lIGRvZXMgbm90IHN1cHBvcnQgdGhpcyB2aWRlby4gQ2xpY2sgb24gdGhlIHZpZGVvIGFyZWEgdG8gZG93bmxvYWQgdGhlIGxhdGVzdC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lNob3cgc2lkZWJhciB0byBwYXJ0aWNpcGFudHMiLz4NCgkJPHVpdGV4dCBuYW1lPSJNVVRFIiB2YWx1ZT0iTXV0ZSIvPg0KCQk8dWl0ZXh0IG5hbWU9IkRPQ1dSQVBfVElUTEUiIHZhbHVlPSJQcmVzZW50ZXIgRmlsZSBBdHRhY2htZW50Ii8+DQoJCTx1aXRleHQgbmFtZT0iRE9DV1JBUF9NU0ciIHZhbHVlPSJTYXZlIHRvIE15IENvbXB1dGVyIi8+DQoJCTx1aXRleHQgbmFtZT0iRE9DV1JBUF9QUk9NUFQiIHZhbHVlPSJDbGljayB0byBEb3dubG9hZCIvPg0KCTwvbGFuZ3VhZ2U+DQoJPGxhbmd1YWdlIGlkPSJkZS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Gb2xpZSAlbiIvPg0KCQk8IS0tIHN1YnN0aXR1dGlvbjogJW4gPT0gc2xpZGUgbnVtYmVyIC0tPg0KCQk8IS0tIHN1YnN0aXR1dGlvbjogJXQgPT0gdG90YWwgc2xpZGUgY291bnQgLS0+DQoJCTx1aXRleHQgbmFtZT0iU0NSVUJCQVJTVEFUVVNfU0xJREVJTkZPIiB2YWx1ZT0iRm9saWUgJW4gLyAldCB8ICIvPg0KCQk8dWl0ZXh0IG5hbWU9IlNDUlVCQkFSU1RBVFVTX1NUT1BQRUQiIHZhbHVlPSJCZWVuZGV0Ii8+DQoJCTx1aXRleHQgbmFtZT0iU0NSVUJCQVJTVEFUVVNfUExBWUlORyIgdmFsdWU9IldpZWRlcmdhYmUiLz4NCgkJPHVpdGV4dCBuYW1lPSJTQ1JVQkJBUlNUQVRVU19OT0FVRElPIiB2YWx1ZT0iS2VpbiBBdWRpbyIvPg0KCQk8dWl0ZXh0IG5hbWU9IlNDUlVCQkFSU1RBVFVTX1ZJRFBMQVlJTkciIHZhbHVlPSJWaWRlbyB3aXJkIGFiZ2VzcGllbHQiLz4NCgkJPHVpdGV4dCBuYW1lPSJTQ1JVQkJBUlNUQVRVU19MT0FESU5HIiB2YWx1ZT0iTGFkZW4iLz4NCgkJPHVpdGV4dCBuYW1lPSJTQ1JVQkJBUlNUQVRVU19CVUZGRVJJTkciIHZhbHVlPSJQdWZmZXJuIi8+DQoJCTx1aXRleHQgbmFtZT0iU0NSVUJCQVJTVEFUVVNfUVVFU1RJT04iIHZhbHVlPSJGcmFnZSBiZWFudHdvcnRlbiIvPg0KCQk8dWl0ZXh0IG5hbWU9IlNDUlVCQkFSU1RBVFVTX1JFVklFV1FVSVoiIHZhbHVlPSJOb2NobWFscyBkdXJjaHNlaGVuIi8+DQoJCTwhLS0gc3Vic3RpdHV0aW9uOiAlbSA9PSBtaW51dGVzIHJlbWFpbmluZyAtLT4NCgkJPCEtLSBzdWJzdGl0dXRpb246ICVzID09IHNlY29uZHMgcmVtYWluaW5nIC0tPg0KCQk8dWl0ZXh0IG5hbWU9IkVMQVBTRUQiIHZhbHVlPSJSZXN0ZGF1ZXI6ICVtIE1pbnV0ZW4gJXMgU2VrdW5kZW4iLz4NCgkJPHVpdGV4dCBuYW1lPSJOT1RGT1VORCIgdmFsdWU9Ik5pY2h0cyBnZWZ1bmRlbiIvPg0KCQk8dWl0ZXh0IG5hbWU9IkFUVEFDSE1FTlRTIiB2YWx1ZT0iQW5sYWdlbiIvPg0KCQk8IS0tIHN1YnN0aXR1dGlvbjogJXAgPT0gY3VycmVudCBzcGVha2VyJ3MgdGl0bGUgLS0+DQoJCTx1aXRleHQgbmFtZT0iQklPV0lOX1RJVExFIiB2YWx1ZT0iU3ByZWNoZXI6ICVwIi8+DQoJCTx1aXRleHQgbmFtZT0iQklPQlROX1RJVExFIiB2YWx1ZT0iU3ByZWNoZXIiLz4NCgkJPHVpdGV4dCBuYW1lPSJESVZJREVSQlROX1RJVExFIiB2YWx1ZT0ifCIvPg0KCQk8dWl0ZXh0IG5hbWU9IkNPTlRBQ1RCVE5fVElUTEUiIHZhbHVlPSJLb250YWt0Ii8+DQoJCTx1aXRleHQgbmFtZT0iVEFCX1FVSVoiIHZhbHVlPSJRdWl6Ii8+DQoJCTx1aXRleHQgbmFtZT0iVEFCX09VVExJTkUiIHZhbHVlPSJTdHJ1a3R1ciIvPg0KCQk8dWl0ZXh0IG5hbWU9IlRBQl9USFVNQiIgdmFsdWU9Ik1pbmlhdHVyIi8+DQoJCTx1aXRleHQgbmFtZT0iVEFCX05PVEVTIiB2YWx1ZT0iTm90aXplbiIvPg0KCQk8dWl0ZXh0IG5hbWU9IlRBQl9TRUFSQ0giIHZhbHVlPSJTdWNoZW4iLz4NCgkJPHVpdGV4dCBuYW1lPSJTTElERV9IRUFESU5HIiB2YWx1ZT0iRm9saWVudGl0ZWwiLz4NCgkJPHVpdGV4dCBuYW1lPSJEVVJBVElPTl9IRUFESU5HIiB2YWx1ZT0iRGF1ZXIiLz4NCgkJPHVpdGV4dCBuYW1lPSJTRUFSQ0hfSEVBRElORyIgdmFsdWU9IlRleHQgc3VjaGVuOiIvPg0KCQk8dWl0ZXh0IG5hbWU9IlRIVU1CX0hFQURJTkciIHZhbHVlPSJGb2xpZSIvPg0KCQk8dWl0ZXh0IG5hbWU9IlRIVU1CX0lORk8iIHZhbHVlPSJGb2xpZW50aXRlbC9EYXVlciIvPg0KCQk8dWl0ZXh0IG5hbWU9IkFUVEFDSE5BTUVfSEVBRElORyIgdmFsdWU9IkRhdGVpbmFtZSIvPg0KCQk8dWl0ZXh0IG5hbWU9IkFUVEFDSFNJWkVfSEVBRElORyIgdmFsdWU9Ikdyw7bDn2UiLz4NCgkJPHVpdGV4dCBuYW1lPSJTTElERV9OT1RFUyIgdmFsdWU9IkZvbGllbm5vdGl6ZW4iLz4NCgkJPCEtLXF1aXogcG9kIGFuZCBtZXNzYWdlIGJveCB0ZXh0cy0tPg0KCQk8dWl0ZXh0IG5hbWU9IlFVSVpQT0RfUVVJWl9BVFRFTVBUIiB2YWx1ZT0iUXVpenZlcnN1Y2g6Ii8+DQoJCTx1aXRleHQgbmFtZT0iUVVJWlBPRF9RVUlaX0FUVEVNUFRfVkFMVUUiIHZhbHVlPSIlbiB2b24gJXQiLz4NCgkJPHVpdGV4dCBuYW1lPSJRVUlaUE9EX1FVSVpfU0NPUkUiIHZhbHVlPSJFcnJlaWNodDoiLz4NCgkJPHVpdGV4dCBuYW1lPSJRVUlaUE9EX1FVSVpfUEFTU1NDT1JFIiB2YWx1ZT0iTWluZGVzdHB1bmt0emFobDoiLz4NCgkJPHVpdGV4dCBuYW1lPSJRVUlaUE9EX1FVSVpfTUFYU0NPUkUiIHZhbHVlPSJNYXhpbWFsZSBQdW5rdHphaGw6Ii8+DQoJCTx1aXRleHQgbmFtZT0iUVVJWlBPRF9RVUVTQVRNUFRfU1RSIiB2YWx1ZT0iVmVyc3VjaDogJW4gdm9uICV0Ii8+DQoJCTx1aXRleHQgbmFtZT0iUVVJWlBPRF9RVUVTVFlQRV9TVFIiIHZhbHVlPSJUeXA6ICVzIi8+DQoJCTx1aXRleHQgbmFtZT0iUVVJWlBPRF9RVUVTVFlQRV9HUkQiIHZhbHVlPSJCZXdlcnRldCIvPg0KCQk8dWl0ZXh0IG5hbWU9IlFVSVpQT0RfUVVFU1RZUEVfU1ZZIiB2YWx1ZT0iVW1mcmFnZSIvPg0KCQk8dWl0ZXh0IG5hbWU9IlFVSVpQT0RfUVVJWkFUTVBUX0lORiIgdmFsdWU9IlVuZW5kbGljaCIvPg0KCQk8dWl0ZXh0IG5hbWU9IlFVSVpQT0RfUVVFU0FUTVBUX0lORiIgdmFsdWU9IlVuZW5kbGljaCIvPg0KCQk8dWl0ZXh0IG5hbWU9IldBUk5JTkdNU0dfWUVTU1RSSU5HIiB2YWx1ZT0iSmEiLz4NCgkJPHVpdGV4dCBuYW1lPSJXQVJOSU5HTVNHX05PU1RSSU5HIiB2YWx1ZT0iTmVpbiIvPg0KCQk8dWl0ZXh0IG5hbWU9IldBUk5JTkdNU0dfVElUTEVTVFJJTkciIHZhbHVlPSJRdWl6bmF2aWdhdGlvbnN3YXJudW5nIi8+DQoJCTx1aXRleHQgbmFtZT0iV0FSTklOR01TR19NU0dTVFJJTkciIHZhbHVlPSJJbiBkaWVzZW0gUXVpeiBnaWJ0IGVzIHVuYmVhbnR3b3J0ZXRlIEZyYWdlbi4mI3hBOyYjeEE7V2VubiBTaWUgYXVmICZxdW90O0phJnF1b3Q7IGtsaWNrZW4sIHdpcmQgZGFzIFF1aXogYmVlbmRldC4gS2xpY2tlbiBTaWUgYXVmICZxdW90O05laW4mcXVvdDssIHVtIG1pdCBkZW0gUXVpeiBmb3J0enVmYWhyZW4uIi8+DQoJCTx1aXRleHQgbmFtZT0iSU5GT1JNQVRJT05fSDI2NF9GTEFTSFBMQVlFUiIgdmFsdWU9IkRhcyBWaWRlbyB3aXJkIHZvbiBkZXIgbW9tZW50YW4gYXVmIGRpZXNlbSBDb21wdXRlciBpbnN0YWxsaWVydGVuIFZlcnNpb24gdm9uIEZsYXNoIFBsYXllciBuaWNodCB1bnRlcnN0w7x0enQuIEtsaWNrZW4gU2llIGF1ZiBkZW4gVmlkZW9iZXJlaWNoLCB1bSBkaWUgYWt0dWVsbGUgVmVyc2lvbiB2b24gRmxhc2ggUGxheWVyIGhlcnVudGVyenVs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RGVuIFRlaWxuZWhtZXJuIGRpZSBTZWl0ZW5sZWlzdGUgYW56ZWlnZW4iLz4NCgkJPHVpdGV4dCBuYW1lPSJNVVRFIiB2YWx1ZT0iVG9uIGF1cyIvPg0KCQk8dWl0ZXh0IG5hbWU9IkRPQ1dSQVBfVElUTEUiIHZhbHVlPSJQcmVzZW50ZXItQW5oYW5nIi8+DQoJCTx1aXRleHQgbmFtZT0iRE9DV1JBUF9NU0ciIHZhbHVlPSJBdWYgbWVpbmVtIEFyYmVpdHNwbGF0eiBzcGVpY2hlcm4iLz4NCgkJPHVpdGV4dCBuYW1lPSJET0NXUkFQX1BST01QVCIgdmFsdWU9Ilp1bSBIZXJ1bnRlcmxhZGVuIGtsaWNrZW4iLz4NCgk8L2xhbmd1YWdlPg0KCTxsYW5ndWFnZSBpZD0iZn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UgJW4iLz4NCgkJPCEtLSBzdWJzdGl0dXRpb246ICVuID09IHNsaWRlIG51bWJlciAtLT4NCgkJPCEtLSBzdWJzdGl0dXRpb246ICV0ID09IHRvdGFsIHNsaWRlIGNvdW50IC0tPg0KCQk8dWl0ZXh0IG5hbWU9IlNDUlVCQkFSU1RBVFVTX1NMSURFSU5GTyIgdmFsdWU9IkRpYXBvc2l0aXZlICVuIC8gJXQgfCAiLz4NCgkJPHVpdGV4dCBuYW1lPSJTQ1JVQkJBUlNUQVRVU19TVE9QUEVEIiB2YWx1ZT0iQXJyw6p0w6llIi8+DQoJCTx1aXRleHQgbmFtZT0iU0NSVUJCQVJTVEFUVVNfUExBWUlORyIgdmFsdWU9IkxlY3R1cmUiLz4NCgkJPHVpdGV4dCBuYW1lPSJTQ1JVQkJBUlNUQVRVU19OT0FVRElPIiB2YWx1ZT0iUGFzIGRlIHNvbiIvPg0KCQk8dWl0ZXh0IG5hbWU9IlNDUlVCQkFSU1RBVFVTX1ZJRFBMQVlJTkciIHZhbHVlPSJMZWN0dXJlIHZpZMOpbyBlbiBjb3VycyIvPg0KCQk8dWl0ZXh0IG5hbWU9IlNDUlVCQkFSU1RBVFVTX0xPQURJTkciIHZhbHVlPSJDaGFyZ2VtZW50IGVuIGNvdXJzIi8+DQoJCTx1aXRleHQgbmFtZT0iU0NSVUJCQVJTVEFUVVNfQlVGRkVSSU5HIiB2YWx1ZT0iTWlzZSBlbiBtw6ltb2lyZSIvPg0KCQk8dWl0ZXh0IG5hbWU9IlNDUlVCQkFSU1RBVFVTX1FVRVNUSU9OIiB2YWx1ZT0iUsOpcG9uZHJlIMOgIGxhIHF1ZXN0aW9uIi8+DQoJCTx1aXRleHQgbmFtZT0iU0NSVUJCQVJTVEFUVVNfUkVWSUVXUVVJWiIgdmFsdWU9IlLDqXZpc2lvbiBkdSBxdWVzdGlvbm5haXJlIi8+DQoJCTwhLS0gc3Vic3RpdHV0aW9uOiAlbSA9PSBtaW51dGVzIHJlbWFpbmluZyAtLT4NCgkJPCEtLSBzdWJzdGl0dXRpb246ICVzID09IHNlY29uZHMgcmVtYWluaW5nIC0tPg0KCQk8dWl0ZXh0IG5hbWU9IkVMQVBTRUQiIHZhbHVlPSIlbSBtaW51dGVzICVzIHNlY29uZGVzIHJlc3RhbnRlcyIvPg0KCQk8dWl0ZXh0IG5hbWU9Ik5PVEZPVU5EIiB2YWx1ZT0iUmllbiB0cm91dsOpIi8+DQoJCTx1aXRleHQgbmFtZT0iQVRUQUNITUVOVFMiIHZhbHVlPSJQacOoY2VzIGpvaW50ZXMiLz4NCgkJPCEtLSBzdWJzdGl0dXRpb246ICVwID09IGN1cnJlbnQgc3BlYWtlcidzIHRpdGxlIC0tPg0KCQk8dWl0ZXh0IG5hbWU9IkJJT1dJTl9USVRMRSIgdmFsdWU9IkJpbyA6ICVwIi8+DQoJCTx1aXRleHQgbmFtZT0iQklPQlROX1RJVExFIiB2YWx1ZT0iQmlvIDoiLz4NCgkJPHVpdGV4dCBuYW1lPSJESVZJREVSQlROX1RJVExFIiB2YWx1ZT0ifCIvPg0KCQk8dWl0ZXh0IG5hbWU9IkNPTlRBQ1RCVE5fVElUTEUiIHZhbHVlPSJDb250YWN0Ii8+DQoJCTx1aXRleHQgbmFtZT0iVEFCX1FVSVoiIHZhbHVlPSJRdWl6Ii8+DQoJCTx1aXRleHQgbmFtZT0iVEFCX09VVExJTkUiIHZhbHVlPSJQbGFuIi8+DQoJCTx1aXRleHQgbmFtZT0iVEFCX1RIVU1CIiB2YWx1ZT0iRGlhcG9zIi8+DQoJCTx1aXRleHQgbmFtZT0iVEFCX05PVEVTIiB2YWx1ZT0iTm90ZXMiLz4NCgkJPHVpdGV4dCBuYW1lPSJUQUJfU0VBUkNIIiB2YWx1ZT0iUmVjaGVyY2hlIi8+DQoJCTx1aXRleHQgbmFtZT0iU0xJREVfSEVBRElORyIgdmFsdWU9IlRpdHJlIGRlIGxhIGRpYXBvc2l0aXZlIi8+DQoJCTx1aXRleHQgbmFtZT0iRFVSQVRJT05fSEVBRElORyIgdmFsdWU9IkR1csOpZSIvPg0KCQk8dWl0ZXh0IG5hbWU9IlNFQVJDSF9IRUFESU5HIiB2YWx1ZT0iUmVjaGVyY2hlIGRlIHRleHRlIDoiLz4NCgkJPHVpdGV4dCBuYW1lPSJUSFVNQl9IRUFESU5HIiB2YWx1ZT0iRGlhcG9zaXRpdmUiLz4NCgkJPHVpdGV4dCBuYW1lPSJUSFVNQl9JTkZPIiB2YWx1ZT0iVGl0cmUvZHVyw6llIi8+DQoJCTx1aXRleHQgbmFtZT0iQVRUQUNITkFNRV9IRUFESU5HIiB2YWx1ZT0iTm9tIGRlIGZpY2hpZXIiLz4NCgkJPHVpdGV4dCBuYW1lPSJBVFRBQ0hTSVpFX0hFQURJTkciIHZhbHVlPSJUYWlsbGUiLz4NCgkJPHVpdGV4dCBuYW1lPSJTTElERV9OT1RFUyIgdmFsdWU9IkNvbW1lbnRhaXJlcyBkZXMgZGlhcG9zaXRpdmVzIi8+DQoJCTwhLS1xdWl6IHBvZCBhbmQgbWVzc2FnZSBib3ggdGV4dHMtLT4NCgkJPHVpdGV4dCBuYW1lPSJRVUlaUE9EX1FVSVpfQVRURU1QVCIgdmFsdWU9IlRlbnRhdGl2ZSBkZSBxdWVzdGlvbm5haXJlIDoiLz4NCgkJPHVpdGV4dCBuYW1lPSJRVUlaUE9EX1FVSVpfQVRURU1QVF9WQUxVRSIgdmFsdWU9IiVuIHN1ciAldCIvPg0KCQk8dWl0ZXh0IG5hbWU9IlFVSVpQT0RfUVVJWl9TQ09SRSIgdmFsdWU9Ik5vdGUgb2J0ZW51ZSA6Ii8+DQoJCTx1aXRleHQgbmFtZT0iUVVJWlBPRF9RVUlaX1BBU1NTQ09SRSIgdmFsdWU9Ik5vdGUgZCdhZG1pc3NpYmlsaXTDqcKgOiIvPg0KCQk8dWl0ZXh0IG5hbWU9IlFVSVpQT0RfUVVJWl9NQVhTQ09SRSIgdmFsdWU9Ik5vdGUgbWF4aW1hbGUgOiIvPg0KCQk8dWl0ZXh0IG5hbWU9IlFVSVpQT0RfUVVFU0FUTVBUX1NUUiIgdmFsdWU9IlRlbnRhdGl2ZSA6ICVuIHN1ciAldCIvPg0KCQk8dWl0ZXh0IG5hbWU9IlFVSVpQT0RfUVVFU1RZUEVfU1RSIiB2YWx1ZT0iVHlwZTogJXMiLz4NCgkJPHVpdGV4dCBuYW1lPSJRVUlaUE9EX1FVRVNUWVBFX0dSRCIgdmFsdWU9Ik5vdMOpIi8+DQoJCTx1aXRleHQgbmFtZT0iUVVJWlBPRF9RVUVTVFlQRV9TVlkiIHZhbHVlPSJFbnF1w6p0ZSIvPg0KCQk8dWl0ZXh0IG5hbWU9IlFVSVpQT0RfUVVJWkFUTVBUX0lORiIgdmFsdWU9IklsbGltaXTDqSIvPg0KCQk8dWl0ZXh0IG5hbWU9IlFVSVpQT0RfUVVFU0FUTVBUX0lORiIgdmFsdWU9IklsbGltaXTDqSIvPg0KCQk8dWl0ZXh0IG5hbWU9IldBUk5JTkdNU0dfWUVTU1RSSU5HIiB2YWx1ZT0iT3VpIi8+DQoJCTx1aXRleHQgbmFtZT0iV0FSTklOR01TR19OT1NUUklORyIgdmFsdWU9Ik5vbiIvPg0KCQk8dWl0ZXh0IG5hbWU9IldBUk5JTkdNU0dfVElUTEVTVFJJTkciIHZhbHVlPSJBdmVydGlzc2VtZW50IGRlIG5hdmlnYXRpb24gZHUgcXVlc3Rpb25uYWlyZSIvPg0KCQk8dWl0ZXh0IG5hbWU9IldBUk5JTkdNU0dfTVNHU1RSSU5HIiB2YWx1ZT0iVm91cyBuJ2F2ZXogcGFzIHLDqXBvbmR1IMOgIGNlcnRhaW5lcyBxdWVzdGlvbnMgZGUgY2UgcXVlc3Rpb25uYWlyZS4mI3hBOyYjeEE7U2kgdm91cyBjbGlxdWV6IHN1ciBPdWksIHZvdXMgcXVpdHRlcmV6IGxlIHF1ZXN0aW9ubmFpcmUuIENsaXF1ZXogc3VyIE5vbiBwb3VyIGNvbnRpbnVlciBsZSBxdWVzdGlvbm5haXJlLiIvPg0KCQk8dWl0ZXh0IG5hbWU9IklORk9STUFUSU9OX0gyNjRfRkxBU0hQTEFZRVIiIHZhbHVlPSJMYSB2ZXJzaW9uIGRlIEZsYXNoIFBsYXllciBhY3R1ZWxsZW1lbnQgaW5zdGFsbMOpZSBzdXIgdm90cmUgbWFjaGluZSBuZSBwcmVuZCBwYXMgZW4gY2hhcmdlIGNlIHR5cGUgZGUgdmlkw6lvLiBDbGlxdWV6IHN1ciBsYSB6b25lIHZpZMOpbyBwb3VyIHTDqWzDqWNoYXJnZXIgbGEgZGVybmnDqHJlIHZlcnNpb24gZGU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Nb250cmVyIGwnZW5jYWRyw6kgYXV4IHBhcnRpY2lwYW50cyIvPg0KCQk8dWl0ZXh0IG5hbWU9Ik1VVEUiIHZhbHVlPSJNdWV0Ii8+DQoJCTx1aXRleHQgbmFtZT0iRE9DV1JBUF9USVRMRSIgdmFsdWU9IlBpw6hjZSBqb2ludGUgUHJlc2VudGVyIi8+DQoJCTx1aXRleHQgbmFtZT0iRE9DV1JBUF9NU0ciIHZhbHVlPSJFbnJlZ2lzdHJlciBzdXIgbW9uIG9yZGluYXRldXIiLz4NCgkJPHVpdGV4dCBuYW1lPSJET0NXUkFQX1BST01QVCIgdmFsdWU9IkNsaXF1ZXIgcG91ciB0w6lsw6ljaGFyZ2VyIi8+DQoJPC9sYW5ndWFnZT4NCgk8bGFuZ3VhZ2UgaWQ9Imph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A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jgrnjg6njgqTjg4kgOiAlbiIvPg0KCQk8IS0tIHN1YnN0aXR1dGlvbjogJW4gPT0gc2xpZGUgbnVtYmVyIC0tPg0KCQk8IS0tIHN1YnN0aXR1dGlvbjogJXQgPT0gdG90YWwgc2xpZGUgY291bnQgLS0+DQoJCTx1aXRleHQgbmFtZT0iU0NSVUJCQVJTVEFUVVNfU0xJREVJTkZPIiB2YWx1ZT0i44K544Op44Kk44OJIDogJW4gLyAldCB8ICIvPg0KCQk8dWl0ZXh0IG5hbWU9IlNDUlVCQkFSU1RBVFVTX1NUT1BQRUQiIHZhbHVlPSLlgZzmraIiLz4NCgkJPHVpdGV4dCBuYW1lPSJTQ1JVQkJBUlNUQVRVU19QTEFZSU5HIiB2YWx1ZT0i5YaN55Sf5LitIi8+DQoJCTx1aXRleHQgbmFtZT0iU0NSVUJCQVJTVEFUVVNfTk9BVURJTyIgdmFsdWU9Iumfs+WjsOOBquOBlyIvPg0KCQk8dWl0ZXh0IG5hbWU9IlNDUlVCQkFSU1RBVFVTX1ZJRFBMQVlJTkciIHZhbHVlPSLjg5Pjg4fjgqrlho3nlJ/kuK0iLz4NCgkJPHVpdGV4dCBuYW1lPSJTQ1JVQkJBUlNUQVRVU19MT0FESU5HIiB2YWx1ZT0i44Ot44O844OJ5LitIi8+DQoJCTx1aXRleHQgbmFtZT0iU0NSVUJCQVJTVEFUVVNfQlVGRkVSSU5HIiB2YWx1ZT0i44OQ44OD44OV44Kh5LitIi8+DQoJCTx1aXRleHQgbmFtZT0iU0NSVUJCQVJTVEFUVVNfUVVFU1RJT04iIHZhbHVlPSLos6rllY/jgavnrZTjgYjjgabkuIvjgZXjgYQiLz4NCgkJPHVpdGV4dCBuYW1lPSJTQ1JVQkJBUlNUQVRVU19SRVZJRVdRVUlaIiB2YWx1ZT0i44Kv44Kk44K644KS44Os44OT44Ol44O844GX44Gm44GE44G+44GZIi8+DQoJCTwhLS0gc3Vic3RpdHV0aW9uOiAlbSA9PSBtaW51dGVzIHJlbWFpbmluZyAtLT4NCgkJPCEtLSBzdWJzdGl0dXRpb246ICVzID09IHNlY29uZHMgcmVtYWluaW5nIC0tPg0KCQk8dWl0ZXh0IG5hbWU9IkVMQVBTRUQiIHZhbHVlPSLmrovjgoogOiAlbSDliIYgJXMg56eSIi8+DQoJCTx1aXRleHQgbmFtZT0iTk9URk9VTkQiIHZhbHVlPSLkvZXjgoLopovjgaTjgYvjgorjgb7jgZvjgpMiLz4NCgkJPHVpdGV4dCBuYW1lPSJBVFRBQ0hNRU5UUyIgdmFsdWU9Iua3u+S7mCIvPg0KCQk8IS0tIHN1YnN0aXR1dGlvbjogJXAgPT0gY3VycmVudCBzcGVha2VyJ3MgdGl0bGUgLS0+DQoJCTx1aXRleHQgbmFtZT0iQklPV0lOX1RJVExFIiB2YWx1ZT0i57WM5q20IDogJXAiLz4NCgkJPHVpdGV4dCBuYW1lPSJCSU9CVE5fVElUTEUiIHZhbHVlPSLntYzmrbQiLz4NCgkJPHVpdGV4dCBuYW1lPSJESVZJREVSQlROX1RJVExFIiB2YWx1ZT0ifCIvPg0KCQk8dWl0ZXh0IG5hbWU9IkNPTlRBQ1RCVE5fVElUTEUiIHZhbHVlPSLjgYrllY/jgYTlkIjjgo/jgZsiLz4NCgkJPHVpdGV4dCBuYW1lPSJUQUJfUVVJWiIgdmFsdWU9IuOCr+OCpOOCuiIvPg0KCQk8dWl0ZXh0IG5hbWU9IlRBQl9PVVRMSU5FIiB2YWx1ZT0i44Ki44Km44OI44Op44Kk44OzIi8+DQoJCTx1aXRleHQgbmFtZT0iVEFCX1RIVU1CIiB2YWx1ZT0i44K144Og44ON44O844OrIi8+DQoJCTx1aXRleHQgbmFtZT0iVEFCX05PVEVTIiB2YWx1ZT0i44OO44O844OIIi8+DQoJCTx1aXRleHQgbmFtZT0iVEFCX1NFQVJDSCIgdmFsdWU9IuaknOe0oiIvPg0KCQk8dWl0ZXh0IG5hbWU9IlNMSURFX0hFQURJTkciIHZhbHVlPSLjgrnjg6njgqTjg4njgr/jgqTjg4jjg6siLz4NCgkJPHVpdGV4dCBuYW1lPSJEVVJBVElPTl9IRUFESU5HIiB2YWx1ZT0i6ZW344GVIi8+DQoJCTx1aXRleHQgbmFtZT0iU0VBUkNIX0hFQURJTkciIHZhbHVlPSLmpJzntKLjgZnjgovjg4bjgq3jgrnjg4ggOiAiLz4NCgkJPHVpdGV4dCBuYW1lPSJUSFVNQl9IRUFESU5HIiB2YWx1ZT0i44K544Op44Kk44OJIi8+DQoJCTx1aXRleHQgbmFtZT0iVEhVTUJfSU5GTyIgdmFsdWU9IuOCueODqeOCpOODieOCv+OCpOODiOODqyAvIOmVt+OBlSIvPg0KCQk8dWl0ZXh0IG5hbWU9IkFUVEFDSE5BTUVfSEVBRElORyIgdmFsdWU9IuODleOCoeOCpOODq+WQjSIvPg0KCQk8dWl0ZXh0IG5hbWU9IkFUVEFDSFNJWkVfSEVBRElORyIgdmFsdWU9IuOCteOCpOOCuiIvPg0KCQk8dWl0ZXh0IG5hbWU9IlNMSURFX05PVEVTIiB2YWx1ZT0i44K544Op44Kk44OJ44OO44O844OIIi8+DQoJCTwhLS1xdWl6IHBvZCBhbmQgbWVzc2FnZSBib3ggdGV4dHMtLT4NCgkJPHVpdGV4dCBuYW1lPSJRVUlaUE9EX1FVSVpfQVRURU1QVCIgdmFsdWU9IuOCr+OCpOOCuuippuihjOWbnuaVsCA6ICIvPg0KCQk8dWl0ZXh0IG5hbWU9IlFVSVpQT0RfUVVJWl9BVFRFTVBUX1ZBTFVFIiB2YWx1ZT0iJW4gLyAldCIvPg0KCQk8dWl0ZXh0IG5hbWU9IlFVSVpQT0RfUVVJWl9TQ09SRSIgdmFsdWU9IuOCueOCs+OCoiA6ICIvPg0KCQk8dWl0ZXh0IG5hbWU9IlFVSVpQT0RfUVVJWl9QQVNTU0NPUkUiIHZhbHVlPSLlkIjmoLzngrkgOiIvPg0KCQk8dWl0ZXh0IG5hbWU9IlFVSVpQT0RfUVVJWl9NQVhTQ09SRSIgdmFsdWU9IuacgOmrmOW+l+eCuSA6ICIvPg0KCQk8dWl0ZXh0IG5hbWU9IlFVSVpQT0RfUVVFU0FUTVBUX1NUUiIgdmFsdWU9IuippuihjOWbnuaVsCA6ICVuIC8gJXQiLz4NCgkJPHVpdGV4dCBuYW1lPSJRVUlaUE9EX1FVRVNUWVBFX1NUUiIgdmFsdWU9IuOCv+OCpOODlyA6ICVzIi8+DQoJCTx1aXRleHQgbmFtZT0iUVVJWlBPRF9RVUVTVFlQRV9HUkQiIHZhbHVlPSLoqZXkvqEiLz4NCgkJPHVpdGV4dCBuYW1lPSJRVUlaUE9EX1FVRVNUWVBFX1NWWSIgdmFsdWU9IuOCouODs+OCseODvOODiCIvPg0KCQk8dWl0ZXh0IG5hbWU9IlFVSVpQT0RfUVVJWkFUTVBUX0lORiIgdmFsdWU9IueEoeWItumZkCIvPg0KCQk8dWl0ZXh0IG5hbWU9IlFVSVpQT0RfUVVFU0FUTVBUX0lORiIgdmFsdWU9IueEoeWItumZkCIvPg0KCQk8dWl0ZXh0IG5hbWU9IldBUk5JTkdNU0dfWUVTU1RSSU5HIiB2YWx1ZT0i44Gv44GEIi8+DQoJCTx1aXRleHQgbmFtZT0iV0FSTklOR01TR19OT1NUUklORyIgdmFsdWU9IuOBhOOBhOOBiCIvPg0KCQk8dWl0ZXh0IG5hbWU9IldBUk5JTkdNU0dfVElUTEVTVFJJTkciIHZhbHVlPSLjgq/jgqTjgrrjga7jg4rjg5PjgrLjg7zjgrfjg6fjg7PjgavplqLjgZnjgovorablkYoiLz4NCgkJPHVpdGV4dCBuYW1lPSJXQVJOSU5HTVNHX01TR1NUUklORyIgdmFsdWU9IuOBk+OBruOCr+OCpOOCuuOBq+OBr+OAgeOBvuOBoOino+etlOOBl+OBpuOBhOOBquOBhOizquWVj+OBjOOBguOCiuOBvuOBmeOAgiYjeEE7JiN4QTsg44Kv44Kk44K644KS57WC5LqG44GZ44KL44Gr44Gv44CB44CM44Gv44GE44CN44KS44Kv44Oq44OD44Kv44GX44G+44GZ44CC44Kv44Kk44K644KS57aa6KGM44GZ44KL44Gr44Gv44CB44CM44GE44GE44GI44CN44KS44Kv44Oq44OD44Kv44GX44G+44GZ44CCIi8+DQoJCTx1aXRleHQgbmFtZT0iSU5GT1JNQVRJT05fSDI2NF9GTEFTSFBMQVlFUiIgdmFsdWU9IuOBiuS9v+OBhOOBruOCs+ODs+ODlOODpeODvOOCv+OBq+ePvuWcqOOCpOODs+OCueODiOODvOODq+OBleOCjOOBpuOBhOOCiyBGbGFzaCBQbGF5ZXIg44Gu44OQ44O844K444On44Oz44Gv44CB44GT44Gu44OT44OH44Kq44KS44K144Od44O844OI44GX44Gm44GE44G+44Gb44KT44CC5pyA5paw44GuIEZsYXNoIFBsYXllciDjgpLjg4Djgqbjg7Pjg63jg7zjg4njgZnjgovjgavjga/jgIHjg5Pjg4fjgqrpoJjln5/jgpLjgq/jg6rjg4Pjgq/jgZfjgabjgY/jgaDjgZXjgYT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44K144Kk44OJ44OQ44O844KS5Y+C5Yqg6ICF44Gr6KaL44Gb44KLIi8+DQoJCTx1aXRleHQgbmFtZT0iTVVURSIgdmFsdWU9IuODn+ODpeODvOODiCIvPg0KCQk8dWl0ZXh0IG5hbWU9IkRPQ1dSQVBfVElUTEUiIHZhbHVlPSJQcmVzZW50ZXIg5re75LuY44OV44Kh44Kk44OrIi8+DQoJCTx1aXRleHQgbmFtZT0iRE9DV1JBUF9NU0ciIHZhbHVlPSLjg57jgqTjgrPjg7Pjg5Tjg6Xjg7zjgr/jgavkv53lrZgiLz4NCgkJPHVpdGV4dCBuYW1lPSJET0NXUkFQX1BST01QVCIgdmFsdWU9IuOCr+ODquODg+OCr+OBl+OBpuODgOOCpuODs+ODreODvOODiSIvPg0KCTwvbGFuZ3VhZ2U+DQoJPGxhbmd1YWdlIGlkPSJrbyI+DQoJCTwhLS0gZm9ybWF0IGZvciB1aWZvbnQgdmFsdWUgaXMgImZvbnQsc2l6ZSxpc2JvbGQsaXNpdGFsaWMsaXNzaGFkb3dlZCIgLS0+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DQoJCTx1aWZvbnQgbmFtZT0iRk9OVF9FTEFQU0VEVElNRSIgdmFsdWU9IlZlcmRhbmEsMTEsdHJ1ZSxmYWxzZSxmYWxzZSIvPg0KCQk8dWlmb250IG5hbWU9IkZPTlRfVVRJTFNNRU5VIiB2YWx1ZT0iVmVyZGFuYSw5LHRydWUsZmFsc2UsZmFsc2UiLz4NCgkJPHVpZm9udCBuYW1lPSJGT05UX1RBQlMiIHZhbHVlPSJWZXJkYW5hLDExLGZhbHNlLGZhbHNlLGZhbHNlIi8+DQoJCTx1aWZvbnQgbmFtZT0iRk9OVF9QUkVTRU5UQVRJT05OQU1FIiB2YWx1ZT0iVmVyZGFuYSwxNSxmYWxzZSxmYWxzZSx0cnVlIi8+DQoJCTx1aWZvbnQgbmFtZT0iRk9OVF9QUkVTRU5URVJOQU1FIiB2YWx1ZT0iVmVyZGFuYSwxNSx0cnVlLGZhbHNlLHRydWUiLz4NCgkJPHVpZm9udCBuYW1lPSJGT05UX1BSRVNFTlRFUlRJVExFIiB2YWx1ZT0iVmVyZGFuYSwxMSxmYWxzZSxmYWxzZSx0cnVlIi8+DQoJCTx1aWZvbnQgbmFtZT0iRk9OVF9CSU9CVE4iIHZhbHVlPSJWZXJkYW5hLDEx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MTEsZmFsc2UsZmFsc2UsdHJ1ZSIvPg0KCQk8dWlmb250IG5hbWU9IkZPTlRfQklPV0lOIiB2YWx1ZT0iVmVyZGFuYSwxMSxmYWxzZSxmYWxzZSxmYWxzZSIvPg0KCQk8dWlmb250IG5hbWU9IkZPTlRfTElTVEhFQURJTkciIHZhbHVlPSJWZXJkYW5hLDExLGZhbHNlLGZhbHNlLGZhbHNlIi8+DQoJCTx1aWZvbnQgbmFtZT0iRk9OVF9XSU5USVRMRSIgdmFsdWU9IlZlcmRhbmEsMTE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7Iqs65287J2065OcICVuIi8+DQoJCTwhLS0gc3Vic3RpdHV0aW9uOiAlbiA9PSBzbGlkZSBudW1iZXIgLS0+DQoJCTwhLS0gc3Vic3RpdHV0aW9uOiAldCA9PSB0b3RhbCBzbGlkZSBjb3VudCAtLT4NCgkJPHVpdGV4dCBuYW1lPSJTQ1JVQkJBUlNUQVRVU19TTElERUlORk8iIHZhbHVlPSLsiqzrnbzsnbTrk5wgJW4gLyAldCB8ICIvPg0KCQk8dWl0ZXh0IG5hbWU9IlNDUlVCQkFSU1RBVFVTX1NUT1BQRUQiIHZhbHVlPSLspJHsp4DrkKgiLz4NCgkJPHVpdGV4dCBuYW1lPSJTQ1JVQkJBUlNUQVRVU19QTEFZSU5HIiB2YWx1ZT0i7J6s7IOdIi8+DQoJCTx1aXRleHQgbmFtZT0iU0NSVUJCQVJTVEFUVVNfTk9BVURJTyIgdmFsdWU9IuyYpOuUlOyYpCDsl4bsnYwiLz4NCgkJPHVpdGV4dCBuYW1lPSJTQ1JVQkJBUlNUQVRVU19WSURQTEFZSU5HIiB2YWx1ZT0i67mE65SU7JikIOyerOyDnSDspJEiLz4NCgkJPHVpdGV4dCBuYW1lPSJTQ1JVQkJBUlNUQVRVU19MT0FESU5HIiB2YWx1ZT0i66Gc65SpIi8+DQoJCTx1aXRleHQgbmFtZT0iU0NSVUJCQVJTVEFUVVNfQlVGRkVSSU5HIiB2YWx1ZT0i67KE7Y2866eBIi8+DQoJCTx1aXRleHQgbmFtZT0iU0NSVUJCQVJTVEFUVVNfUVVFU1RJT04iIHZhbHVlPSLsp4jrrLjsl5Ag64u17ZWY6riwIi8+DQoJCTx1aXRleHQgbmFtZT0iU0NSVUJCQVJTVEFUVVNfUkVWSUVXUVVJWiIgdmFsdWU9IuyniOusuCDri6Tsi5zrs7TquLAiLz4NCgkJPCEtLSBzdWJzdGl0dXRpb246ICVtID09IG1pbnV0ZXMgcmVtYWluaW5nIC0tPg0KCQk8IS0tIHN1YnN0aXR1dGlvbjogJXMgPT0gc2Vjb25kcyByZW1haW5pbmcgLS0+DQoJCTx1aXRleHQgbmFtZT0iRUxBUFNFRCIgdmFsdWU9IiVt67aEICVz7LSIIOuCqOydjCIvPg0KCQk8dWl0ZXh0IG5hbWU9Ik5PVEZPVU5EIiB2YWx1ZT0i7JeG7J2MIi8+DQoJCTx1aXRleHQgbmFtZT0iQVRUQUNITUVOVFMiIHZhbHVlPSLssqjrtoAg7YyM7J28Ii8+DQoJCTwhLS0gc3Vic3RpdHV0aW9uOiAlcCA9PSBjdXJyZW50IHNwZWFrZXIncyB0aXRsZSAtLT4NCgkJPHVpdGV4dCBuYW1lPSJCSU9XSU5fVElUTEUiIHZhbHVlPSLqsr3roKUg7IaM6rCcOiAlcCIvPg0KCQk8dWl0ZXh0IG5hbWU9IkJJT0JUTl9USVRMRSIgdmFsdWU9IuqyveugpSDshozqsJwiLz4NCgkJPHVpdGV4dCBuYW1lPSJESVZJREVSQlROX1RJVExFIiB2YWx1ZT0ifCIvPg0KCQk8dWl0ZXh0IG5hbWU9IkNPTlRBQ1RCVE5fVElUTEUiIHZhbHVlPSLsl7Drnb3sspgiLz4NCgkJPHVpdGV4dCBuYW1lPSJUQUJfUVVJWiIgdmFsdWU9Iu2AtOymiCIvPg0KCQk8dWl0ZXh0IG5hbWU9IlRBQl9PVVRMSU5FIiB2YWx1ZT0i6rCc7JqUIi8+DQoJCTx1aXRleHQgbmFtZT0iVEFCX1RIVU1CIiB2YWx1ZT0i7LaV7IaM7YyQIi8+DQoJCTx1aXRleHQgbmFtZT0iVEFCX05PVEVTIiB2YWx1ZT0i64W47Yq4Ii8+DQoJCTx1aXRleHQgbmFtZT0iVEFCX1NFQVJDSCIgdmFsdWU9IuqygOyDiSIvPg0KCQk8dWl0ZXh0IG5hbWU9IlNMSURFX0hFQURJTkciIHZhbHVlPSLsiqzrnbzsnbTrk5wg7KCc66qpIi8+DQoJCTx1aXRleHQgbmFtZT0iRFVSQVRJT05fSEVBRElORyIgdmFsdWU9IuyerOyDneyLnOqwhCIvPg0KCQk8dWl0ZXh0IG5hbWU9IlNFQVJDSF9IRUFESU5HIiB2YWx1ZT0i7YWN7Iqk7Yq4IOqygOyDiToiLz4NCgkJPHVpdGV4dCBuYW1lPSJUSFVNQl9IRUFESU5HIiB2YWx1ZT0i7Iqs65287J2065OcIi8+DQoJCTx1aXRleHQgbmFtZT0iVEhVTUJfSU5GTyIgdmFsdWU9IuygnOuqqS/snqzsg53si5zqsIQiLz4NCgkJPHVpdGV4dCBuYW1lPSJBVFRBQ0hOQU1FX0hFQURJTkciIHZhbHVlPSLtjIzsnbwg7J2066aEIi8+DQoJCTx1aXRleHQgbmFtZT0iQVRUQUNIU0laRV9IRUFESU5HIiB2YWx1ZT0i7YGs6riwIi8+DQoJCTx1aXRleHQgbmFtZT0iU0xJREVfTk9URVMiIHZhbHVlPSLsiqzrnbzsnbTrk5wg64W47Yq4Ii8+DQoJCTwhLS1xdWl6IHBvZCBhbmQgbWVzc2FnZSBib3ggdGV4dHMtLT4NCgkJPHVpdGV4dCBuYW1lPSJRVUlaUE9EX1FVSVpfQVRURU1QVCIgdmFsdWU9Iu2AtOymiCDsi5zrj4Qg7Zqf7IiYOiIvPg0KCQk8dWl0ZXh0IG5hbWU9IlFVSVpQT0RfUVVJWl9BVFRFTVBUX1ZBTFVFIiB2YWx1ZT0iJW4vJXQiLz4NCgkJPHVpdGV4dCBuYW1lPSJRVUlaUE9EX1FVSVpfU0NPUkUiIHZhbHVlPSLrk53soJA6Ii8+DQoJCTx1aXRleHQgbmFtZT0iUVVJWlBPRF9RVUlaX1BBU1NTQ09SRSIgdmFsdWU9Iu2GteqzvCDsoJDsiJg6Ii8+DQoJCTx1aXRleHQgbmFtZT0iUVVJWlBPRF9RVUlaX01BWFNDT1JFIiB2YWx1ZT0i7LWc6rOgIOygkOyImDoiLz4NCgkJPHVpdGV4dCBuYW1lPSJRVUlaUE9EX1FVRVNBVE1QVF9TVFIiIHZhbHVlPSLsi5zrj4Qg7Zqf7IiYOiAlbi8ldCIvPg0KCQk8dWl0ZXh0IG5hbWU9IlFVSVpQT0RfUVVFU1RZUEVfU1RSIiB2YWx1ZT0i7Jyg7ZiVOiAlcyIvPg0KCQk8dWl0ZXh0IG5hbWU9IlFVSVpQT0RfUVVFU1RZUEVfR1JEIiB2YWx1ZT0i7KCQ7IiYIOunpOq4sOq4sCDsmYTro4wiLz4NCgkJPHVpdGV4dCBuYW1lPSJRVUlaUE9EX1FVRVNUWVBFX1NWWSIgdmFsdWU9IuyEpOusuCDsobDsgqwiLz4NCgkJPHVpdGV4dCBuYW1lPSJRVUlaUE9EX1FVSVpBVE1QVF9JTkYiIHZhbHVlPSLrrLTtlZwiLz4NCgkJPHVpdGV4dCBuYW1lPSJRVUlaUE9EX1FVRVNBVE1QVF9JTkYiIHZhbHVlPSLrrLTtlZwiLz4NCgkJPHVpdGV4dCBuYW1lPSJXQVJOSU5HTVNHX1lFU1NUUklORyIgdmFsdWU9IuyYiCIvPg0KCQk8dWl0ZXh0IG5hbWU9IldBUk5JTkdNU0dfTk9TVFJJTkciIHZhbHVlPSLslYTri4jsmKQiLz4NCgkJPHVpdGV4dCBuYW1lPSJXQVJOSU5HTVNHX1RJVExFU1RSSU5HIiB2YWx1ZT0i7YC07KaIIOuCtOu5hOqyjOydtOyFmCDqsr3qs6AiLz4NCgkJPHVpdGV4dCBuYW1lPSJXQVJOSU5HTVNHX01TR1NUUklORyIgdmFsdWU9IuydtCDtgLTspojsl5DshJwg7Iuc64+E7ZWY7KeAIOyViuydgCDsp4jrrLjsnbQg7J6I7Iq164uI64ukLiYjeEE7JiN4QTvtgLTspojrpbwg7KKF66OM7ZWY66Ck66m0IFvsmIhd66W8IO2BtOumre2VmOqzoCwg7YC07KaI66W8IOqzhOyGje2VmOugpOuptCBb7JWE64uI7JikXeulvCDtgbTrpq3tlZjsi63si5zsmKQuIi8+DQoJCTx1aXRleHQgbmFtZT0iSU5GT1JNQVRJT05fSDI2NF9GTEFTSFBMQVlFUiIgdmFsdWU9IuyLnOyKpO2FnOyXkCDshKTsuZjrkJjslrQg7J6I64qUIO2YhOyerCDrsoTsoITsnZggRmxhc2ggUGxheWVy64qUIOydtCDruYTrlJTsmKTrpbwg7KeA7JuQ7ZWY7KeAIOyViuyKteuLiOuLpC4g7LWc7IugIEZsYXNoIFBsYXllcuulvCDri6TsmrTroZzrk5ztlZjroKTrqbQg67mE65SU7JikIOyYgeyXreydhCDtgbTrpq3tlZjsi63si5zsmKQ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ywuOyXrOyekOyXkOqyjCDshLjroZwg66eJ64yAIOuztOydtOq4sCIvPg0KCQk8dWl0ZXh0IG5hbWU9Ik1VVEUiIHZhbHVlPSLsnYzshozqsbAiLz4NCgkJPHVpdGV4dCBuYW1lPSJET0NXUkFQX1RJVExFIiB2YWx1ZT0iUHJlc2VudGVyIO2MjOydvCDssqjrtoAiLz4NCgkJPHVpdGV4dCBuYW1lPSJET0NXUkFQX01TRyIgdmFsdWU9IuuCtCDsu7Ttk6jthLDsl5Ag7KCA7J6lIi8+DQoJCTx1aXRleHQgbmFtZT0iRE9DV1JBUF9QUk9NUFQiIHZhbHVlPSLtgbTrpq3tlZjsl6wg64uk7Jq066Gc65OcIi8+DQoJPC9sYW5ndWFnZT4NCgk8bGFuZ3VhZ2UgaWQ9ImVz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RldGVuaWRhIi8+DQoJCTx1aXRleHQgbmFtZT0iU0NSVUJCQVJTVEFUVVNfUExBWUlORyIgdmFsdWU9IlJlcHJvZHVjaWVuZG8iLz4NCgkJPHVpdGV4dCBuYW1lPSJTQ1JVQkJBUlNUQVRVU19OT0FVRElPIiB2YWx1ZT0iU2luIHNvbmlkbyIvPg0KCQk8dWl0ZXh0IG5hbWU9IlNDUlVCQkFSU1RBVFVTX1ZJRFBMQVlJTkciIHZhbHVlPSJWw61kZW8gZW4gcmVwcm9kLiIvPg0KCQk8dWl0ZXh0IG5hbWU9IlNDUlVCQkFSU1RBVFVTX0xPQURJTkciIHZhbHVlPSJDYXJnYW5kbyIvPg0KCQk8dWl0ZXh0IG5hbWU9IlNDUlVCQkFSU1RBVFVTX0JVRkZFUklORyIgdmFsdWU9IkFsbWFjZW5hbmRvIGVuIGLDumZlciIvPg0KCQk8dWl0ZXh0IG5hbWU9IlNDUlVCQkFSU1RBVFVTX1FVRVNUSU9OIiB2YWx1ZT0iQ29udGVzdGFyIHByZWd1bnRhIi8+DQoJCTx1aXRleHQgbmFtZT0iU0NSVUJCQVJTVEFUVVNfUkVWSUVXUVVJWiIgdmFsdWU9IlJldmlzYW5kbyBwcnVlYmEiLz4NCgkJPCEtLSBzdWJzdGl0dXRpb246ICVtID09IG1pbnV0ZXMgcmVtYWluaW5nIC0tPg0KCQk8IS0tIHN1YnN0aXR1dGlvbjogJXMgPT0gc2Vjb25kcyByZW1haW5pbmcgLS0+DQoJCTx1aXRleHQgbmFtZT0iRUxBUFNFRCIgdmFsdWU9IiVtIG1pbnV0b3MgJXMgc2VndW5kb3MgcmVzdGFudGVzIi8+DQoJCTx1aXRleHQgbmFtZT0iTk9URk9VTkQiIHZhbHVlPSJObyBzZSBoYSBlbmNvbnRyYWRvIG5hZGEiLz4NCgkJPHVpdGV4dCBuYW1lPSJBVFRBQ0hNRU5UUyIgdmFsdWU9IkFyY2hpdm9zIGFkanVudG9zIi8+DQoJCTwhLS0gc3Vic3RpdHV0aW9uOiAlcCA9PSBjdXJyZW50IHNwZWFrZXIncyB0aXRsZSAtLT4NCgkJPHVpdGV4dCBuYW1lPSJCSU9XSU5fVElUTEUiIHZhbHVlPSJCaW9ncmFmw61hOiAlcCIvPg0KCQk8dWl0ZXh0IG5hbWU9IkJJT0JUTl9USVRMRSIgdmFsdWU9IkJpb2dyYWbDrWEiLz4NCgkJPHVpdGV4dCBuYW1lPSJESVZJREVSQlROX1RJVExFIiB2YWx1ZT0ifCIvPg0KCQk8dWl0ZXh0IG5hbWU9IkNPTlRBQ1RCVE5fVElUTEUiIHZhbHVlPSJDb250YWN0byIvPg0KCQk8dWl0ZXh0IG5hbWU9IlRBQl9RVUlaIiB2YWx1ZT0iUHJ1ZWJhIi8+DQoJCTx1aXRleHQgbmFtZT0iVEFCX09VVExJTkUiIHZhbHVlPSJDb250b3JubyIvPg0KCQk8dWl0ZXh0IG5hbWU9IlRBQl9USFVNQiIgdmFsdWU9Ik1pbmlhdC4iLz4NCgkJPHVpdGV4dCBuYW1lPSJUQUJfTk9URVMiIHZhbHVlPSJOb3RhcyIvPg0KCQk8dWl0ZXh0IG5hbWU9IlRBQl9TRUFSQ0giIHZhbHVlPSJCdXNjYXIiLz4NCgkJPHVpdGV4dCBuYW1lPSJTTElERV9IRUFESU5HIiB2YWx1ZT0iVMOtdHVsbyBkZSBkaWFwb3NpdGl2YSIvPg0KCQk8dWl0ZXh0IG5hbWU9IkRVUkFUSU9OX0hFQURJTkciIHZhbHVlPSJEdXJhYy4iLz4NCgkJPHVpdGV4dCBuYW1lPSJTRUFSQ0hfSEVBRElORyIgdmFsdWU9IkJ1c2NhciB0ZXh0bzoiLz4NCgkJPHVpdGV4dCBuYW1lPSJUSFVNQl9IRUFESU5HIiB2YWx1ZT0iRGlhcG9zaXRpdmEiLz4NCgkJPHVpdGV4dCBuYW1lPSJUSFVNQl9JTkZPIiB2YWx1ZT0iRHVyLi9Uw610LiBkaWFwLiIvPg0KCQk8dWl0ZXh0IG5hbWU9IkFUVEFDSE5BTUVfSEVBRElORyIgdmFsdWU9Ik5vbWJyZSBkZSBhcmNoaXZvIi8+DQoJCTx1aXRleHQgbmFtZT0iQVRUQUNIU0laRV9IRUFESU5HIiB2YWx1ZT0iVGFtYcOxbyIvPg0KCQk8dWl0ZXh0IG5hbWU9IlNMSURFX05PVEVTIiB2YWx1ZT0iTm90YXMgZGUgZGlhcG9zaXRpdmEiLz4NCgkJPCEtLXF1aXogcG9kIGFuZCBtZXNzYWdlIGJveCB0ZXh0cy0tPg0KCQk8dWl0ZXh0IG5hbWU9IlFVSVpQT0RfUVVJWl9BVFRFTVBUIiB2YWx1ZT0iSW50ZW50byBkZSBwcnVlYmE6Ii8+DQoJCTx1aXRleHQgbmFtZT0iUVVJWlBPRF9RVUlaX0FUVEVNUFRfVkFMVUUiIHZhbHVlPSIlbiBkZSAldCIvPg0KCQk8dWl0ZXh0IG5hbWU9IlFVSVpQT0RfUVVJWl9TQ09SRSIgdmFsdWU9IlB1bnR1YWNpw7NuOiIvPg0KCQk8dWl0ZXh0IG5hbWU9IlFVSVpQT0RfUVVJWl9QQVNTU0NPUkUiIHZhbHVlPSJQdW50dWFjacOzbiBwYXJhIGFwcm9iYXI6Ii8+DQoJCTx1aXRleHQgbmFtZT0iUVVJWlBPRF9RVUlaX01BWFNDT1JFIiB2YWx1ZT0iUHVudHVhY2nDs24gbcOheGltYToiLz4NCgkJPHVpdGV4dCBuYW1lPSJRVUlaUE9EX1FVRVNBVE1QVF9TVFIiIHZhbHVlPSJJbnRlbnRvczogJW4gZGUgJXQiLz4NCgkJPHVpdGV4dCBuYW1lPSJRVUlaUE9EX1FVRVNUWVBFX1NUUiIgdmFsdWU9IlRpcG86ICVzIi8+DQoJCTx1aXRleHQgbmFtZT0iUVVJWlBPRF9RVUVTVFlQRV9HUkQiIHZhbHVlPSJDb24gcHVudHVhY2nDs24iLz4NCgkJPHVpdGV4dCBuYW1lPSJRVUlaUE9EX1FVRVNUWVBFX1NWWSIgdmFsdWU9IkVuY3Vlc3RhIi8+DQoJCTx1aXRleHQgbmFtZT0iUVVJWlBPRF9RVUlaQVRNUFRfSU5GIiB2YWx1ZT0iSW5maW5pdG8iLz4NCgkJPHVpdGV4dCBuYW1lPSJRVUlaUE9EX1FVRVNBVE1QVF9JTkYiIHZhbHVlPSJJbmZpbml0byIvPg0KCQk8dWl0ZXh0IG5hbWU9IldBUk5JTkdNU0dfWUVTU1RSSU5HIiB2YWx1ZT0iU8OtIi8+DQoJCTx1aXRleHQgbmFtZT0iV0FSTklOR01TR19OT1NUUklORyIgdmFsdWU9Ik5vIi8+DQoJCTx1aXRleHQgbmFtZT0iV0FSTklOR01TR19USVRMRVNUUklORyIgdmFsdWU9IkF2aXNvIGRlIG5hdmVnYWNpw7NuIGRlIHBydWViYSIvPg0KCQk8dWl0ZXh0IG5hbWU9IldBUk5JTkdNU0dfTVNHU1RSSU5HIiB2YWx1ZT0iSGF5IHByZWd1bnRhcyBzaW4gaW50ZW50b3MgZW4gZXN0YSBwcnVlYmEuJiN4QTsmI3hBO1BhcmEgc2FsaXIgZGUgbGEgcHJ1ZWJhLCBoYWdhIGNsaWMgZW4gU8OtLiBQYXJhIGNvbnRpbnVhciwgaGFnYSBjbGljIGVuIE5vLiIvPg0KCQk8dWl0ZXh0IG5hbWU9IklORk9STUFUSU9OX0gyNjRfRkxBU0hQTEFZRVIiIHZhbHVlPSJMYSB2ZXJzacOzbiBhY3R1YWwgZGUgRmxhc2ggUGxheWVyIGluc3RhbGFkYSBlbiBlbCBvcmRlbmFkb3Igbm8gZXMgY29tcGF0aWJsZSBjb24gZXN0ZSB2w61kZW8uIEhhZ2EgY2xpYyBlbiBlbCDDoXJlYSBkZSB2w61kZW8gcGFyYSBkZXNjYXJnYXIgbGEgw7psdGltYSB2ZXJzacOzbiBkZSBGbGFzaCBQbGF5ZXIuIi8+DQoJCTwhLS0gc3Vic3RpdHV0aW9uOiAlcCA9PSBwcmVzZW50YXRpb24gdGl0bGUgLS0+DQoJCTwhLS0gc3Vic3RpdHV0aW9uOiAlcyA9PSBzbGlkZSB0aXRsZSAtLT4NCgkJPCEtLSBzdWJzdGl0dXRpb246ICVuID09IHNsaWRlIG51bWJlciAtLT4NCgkJPHVpdGV4dCBuYW1lPSJCT09LTUFSSyIgdmFsdWU9IkFkb2JlIFByZXNlbnRlcjogJXAiLz4NCgkJPCEtLSBzdWJzdGl0dXRpb246ICVwID09IHByZXNlbnRhdGlvbiB0aXRsZSAtLT4NCgkJPCEtLSBzdWJzdGl0dXRpb246ICVzID09IHNsaWRlIHRpdGxlIC0tPg0KCQk8IS0tIHN1YnN0aXR1dGlvbjogJW4gPT0gc2xpZGUgbnVtYmVyIC0tPg0KCQk8dWl0ZXh0IG5hbWU9IkJPT0tNQVJLU0xJREUiIHZhbHVlPSJBZG9iZSBQcmVzZW50ZXI6ICVwICVzIi8+DQoJCTx1aXRleHQgbmFtZT0iU0hPV1NJREVCQVIiIHZhbHVlPSJNb3N0cmFyIGJhcnJhIGxhdGVyYWwgYSBsb3MgcGFydGljaXBhbnRlcyIvPg0KCQk8dWl0ZXh0IG5hbWU9Ik1VVEUiIHZhbHVlPSJTaWxlbmNpYXIiLz4NCgkJPHVpdGV4dCBuYW1lPSJET0NXUkFQX1RJVExFIiB2YWx1ZT0iQXJjaGl2byBhZGp1bnRvIGRlIFByZXNlbnRlciIvPg0KCQk8dWl0ZXh0IG5hbWU9IkRPQ1dSQVBfTVNHIiB2YWx1ZT0iR3VhcmRhciBlbiBNaSBQQyIvPg0KCQk8dWl0ZXh0IG5hbWU9IkRPQ1dSQVBfUFJPTVBUIiB2YWx1ZT0iSGFnYSBjbGljIGVuIERlc2NhcmdhciIvPg0KCTwvbGFuZ3VhZ2U+DQoJPGxhbmd1YWdlIGlkPSJwd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TbGlkZSAlbiIvPg0KCQk8IS0tIHN1YnN0aXR1dGlvbjogJW4gPT0gc2xpZGUgbnVtYmVyIC0tPg0KCQk8IS0tIHN1YnN0aXR1dGlvbjogJXQgPT0gdG90YWwgc2xpZGUgY291bnQgLS0+DQoJCTx1aXRleHQgbmFtZT0iU0NSVUJCQVJTVEFUVVNfU0xJREVJTkZPIiB2YWx1ZT0iU2xpZGUgJW4gLyAldCB8ICIvPg0KCQk8dWl0ZXh0IG5hbWU9IlNDUlVCQkFSU1RBVFVTX1NUT1BQRUQiIHZhbHVlPSJQYXJhZG8iLz4NCgkJPHVpdGV4dCBuYW1lPSJTQ1JVQkJBUlNUQVRVU19QTEFZSU5HIiB2YWx1ZT0iUmVwcm9kdXppbmRvIi8+DQoJCTx1aXRleHQgbmFtZT0iU0NSVUJCQVJTVEFUVVNfTk9BVURJTyIgdmFsdWU9IlNlbSDDoXVkaW8iLz4NCgkJPHVpdGV4dCBuYW1lPSJTQ1JVQkJBUlNUQVRVU19WSURQTEFZSU5HIiB2YWx1ZT0iVsOtZGVvIGVtIHJlcHJvZHXDp8OjbyIvPg0KCQk8dWl0ZXh0IG5hbWU9IlNDUlVCQkFSU1RBVFVTX0xPQURJTkciIHZhbHVlPSJDYXJyZWdhbmRvIi8+DQoJCTx1aXRleHQgbmFtZT0iU0NSVUJCQVJTVEFUVVNfQlVGRkVSSU5HIiB2YWx1ZT0iQXJtYXplbmFuZG8gZW0gYnVmZmVyIi8+DQoJCTx1aXRleHQgbmFtZT0iU0NSVUJCQVJTVEFUVVNfUVVFU1RJT04iIHZhbHVlPSJSZXNwb25kZXIgcGVyZ3VudGEiLz4NCgkJPHVpdGV4dCBuYW1lPSJTQ1JVQkJBUlNUQVRVU19SRVZJRVdRVUlaIiB2YWx1ZT0iUmV2aXNhbmRvIHF1ZXN0aW9uw6FyaW8iLz4NCgkJPCEtLSBzdWJzdGl0dXRpb246ICVtID09IG1pbnV0ZXMgcmVtYWluaW5nIC0tPg0KCQk8IS0tIHN1YnN0aXR1dGlvbjogJXMgPT0gc2Vjb25kcyByZW1haW5pbmcgLS0+DQoJCTx1aXRleHQgbmFtZT0iRUxBUFNFRCIgdmFsdWU9IiVtIG1pbnV0b3MgJXMgc2VndW5kb3MgcmVzdGFudGVzIi8+DQoJCTx1aXRleHQgbmFtZT0iTk9URk9VTkQiIHZhbHVlPSJOYWRhIGVuY29udHJhZG8iLz4NCgkJPHVpdGV4dCBuYW1lPSJBVFRBQ0hNRU5UUyIgdmFsdWU9IkFuZXhv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dG8iLz4NCgkJPHVpdGV4dCBuYW1lPSJUQUJfUVVJWiIgdmFsdWU9IlF1ZXN0LiIvPg0KCQk8dWl0ZXh0IG5hbWU9IlRBQl9PVVRMSU5FIiB2YWx1ZT0iRXNxdWVtYSIvPg0KCQk8dWl0ZXh0IG5hbWU9IlRBQl9USFVNQiIgdmFsdWU9Ik1pbmkiLz4NCgkJPHVpdGV4dCBuYW1lPSJUQUJfTk9URVMiIHZhbHVlPSJOb3RhcyIvPg0KCQk8dWl0ZXh0IG5hbWU9IlRBQl9TRUFSQ0giIHZhbHVlPSJCdXNjYSIvPg0KCQk8dWl0ZXh0IG5hbWU9IlNMSURFX0hFQURJTkciIHZhbHVlPSJUw610dWxvIGRvIHNsaWRlIi8+DQoJCTx1aXRleHQgbmFtZT0iRFVSQVRJT05fSEVBRElORyIgdmFsdWU9IkR1cmHDp8OjbyIvPg0KCQk8dWl0ZXh0IG5hbWU9IlNFQVJDSF9IRUFESU5HIiB2YWx1ZT0iUHJvY3VyYXIgdGV4dG86Ii8+DQoJCTx1aXRleHQgbmFtZT0iVEhVTUJfSEVBRElORyIgdmFsdWU9IlNsaWRlIi8+DQoJCTx1aXRleHQgbmFtZT0iVEhVTUJfSU5GTyIgdmFsdWU9IlTDrXR1bG8vRHVyYcOnw6NvIGRvIHNsaWRlIi8+DQoJCTx1aXRleHQgbmFtZT0iQVRUQUNITkFNRV9IRUFESU5HIiB2YWx1ZT0iTm9tZSBkbyBhcnF1aXZvIi8+DQoJCTx1aXRleHQgbmFtZT0iQVRUQUNIU0laRV9IRUFESU5HIiB2YWx1ZT0iVGFtYW5obyIvPg0KCQk8dWl0ZXh0IG5hbWU9IlNMSURFX05PVEVTIiB2YWx1ZT0iQW5vdGHDp8O1ZXMgZG8gc2xpZGUiLz4NCgkJPCEtLXF1aXogcG9kIGFuZCBtZXNzYWdlIGJveCB0ZXh0cy0tPg0KCQk8dWl0ZXh0IG5hbWU9IlFVSVpQT0RfUVVJWl9BVFRFTVBUIiB2YWx1ZT0iVGVudGF0aXZhIG5vIHF1ZXN0aW9uw6FyaW86Ii8+DQoJCTx1aXRleHQgbmFtZT0iUVVJWlBPRF9RVUlaX0FUVEVNUFRfVkFMVUUiIHZhbHVlPSIlbiBkZSAldCIvPg0KCQk8dWl0ZXh0IG5hbWU9IlFVSVpQT0RfUVVJWl9TQ09SRSIgdmFsdWU9IlBvbnR1YcOnw6NvOiIvPg0KCQk8dWl0ZXh0IG5hbWU9IlFVSVpQT0RfUVVJWl9QQVNTU0NPUkUiIHZhbHVlPSJQb250dWHDp8OjbyBkZSBhcHJvdmHDp8OjbzoiLz4NCgkJPHVpdGV4dCBuYW1lPSJRVUlaUE9EX1FVSVpfTUFYU0NPUkUiIHZhbHVlPSJQb250dWHDp8OjbyBtw6F4aW1hOiIvPg0KCQk8dWl0ZXh0IG5hbWU9IlFVSVpQT0RfUVVFU0FUTVBUX1NUUiIgdmFsdWU9IlRlbnRhdGl2YTogJW4gZGUgJXQiLz4NCgkJPHVpdGV4dCBuYW1lPSJRVUlaUE9EX1FVRVNUWVBFX1NUUiIgdmFsdWU9IlRpcG86ICVzIi8+DQoJCTx1aXRleHQgbmFtZT0iUVVJWlBPRF9RVUVTVFlQRV9HUkQiIHZhbHVlPSJDbGFzc2lmaWNhdMOzcmlhIi8+DQoJCTx1aXRleHQgbmFtZT0iUVVJWlBPRF9RVUVTVFlQRV9TVlkiIHZhbHVlPSJQZXNxdWlzYSIvPg0KCQk8dWl0ZXh0IG5hbWU9IlFVSVpQT0RfUVVJWkFUTVBUX0lORiIgdmFsdWU9IkluZmluaXRvIi8+DQoJCTx1aXRleHQgbmFtZT0iUVVJWlBPRF9RVUVTQVRNUFRfSU5GIiB2YWx1ZT0iSW5maW5pdG8iLz4NCgkJPHVpdGV4dCBuYW1lPSJXQVJOSU5HTVNHX1lFU1NUUklORyIgdmFsdWU9IlNpbSIvPg0KCQk8dWl0ZXh0IG5hbWU9IldBUk5JTkdNU0dfTk9TVFJJTkciIHZhbHVlPSJOw6NvIi8+DQoJCTx1aXRleHQgbmFtZT0iV0FSTklOR01TR19USVRMRVNUUklORyIgdmFsdWU9IkFsZXJ0YSBkZSBuYXZlZ2HDp8OjbyBkbyBxdWVzdGlvbsOhcmlvIi8+DQoJCTx1aXRleHQgbmFtZT0iV0FSTklOR01TR19NU0dTVFJJTkciIHZhbHVlPSJFeGlzdGVtIHBlcmd1bnRhcyBxdWUgbsOjbyBmb3JhbSByZXNwb25kaWRhcyBuZXN0ZSBxdWVzdGlvbsOhcmlvLiYjeEE7JiN4QTtDbGlxdWUgZW0gU2ltIHBhcmEgc2FpciBkbyBxdWVzdGlvbsOhcmlvIG91IGVtIE7Do28gc2UgcXVpc2VyIGNvbnRpbnVhci4iLz4NCgkJPHVpdGV4dCBuYW1lPSJJTkZPUk1BVElPTl9IMjY0X0ZMQVNIUExBWUVSIiB2YWx1ZT0iQSB2ZXJzw6NvIGF0dWFsIGRvIEZsYXNoIFBsYXllciBpbnN0YWxhZGEgbm8gY29tcHV0YWRvciBuw6NvIG9mZXJlY2Ugc3Vwb3J0ZSBhIGVzc2UgdsOtZGVvLiBDbGlxdWUgbmEgw6FyZWEgZG8gdsOtZGVvIHBhcmEgYmFpeGFyIGEgdmVyc8OjbyBtYWlzIHJlY2VudGUgZG8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Nb3N0cmFyIGJhcnJhIGxhdGVyYWwgYW8gcGFydGljaXBhbnRlcyIvPg0KCQk8dWl0ZXh0IG5hbWU9Ik1VVEUiIHZhbHVlPSJNdWRvIi8+DQoJCTx1aXRleHQgbmFtZT0iRE9DV1JBUF9USVRMRSIgdmFsdWU9IkFuZXhvIGRlIGFycXVpdm8gZG8gUHJlc2VudGVyIi8+DQoJCTx1aXRleHQgbmFtZT0iRE9DV1JBUF9NU0ciIHZhbHVlPSJTYWx2YXIgZW0gTWV1IGNvbXB1dGFkb3IiLz4NCgkJPHVpdGV4dCBuYW1lPSJET0NXUkFQX1BST01QVCIgdmFsdWU9IkNsaXF1ZSBwYXJhIGJhaXhhciIvPg0KCTwvbGFuZ3VhZ2U+DQoJPGxhbmd1YWdlIGlkPSJpd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YSAlbiIvPg0KCQk8IS0tIHN1YnN0aXR1dGlvbjogJW4gPT0gc2xpZGUgbnVtYmVyIC0tPg0KCQk8IS0tIHN1YnN0aXR1dGlvbjogJXQgPT0gdG90YWwgc2xpZGUgY291bnQgLS0+DQoJCTx1aXRleHQgbmFtZT0iU0NSVUJCQVJTVEFUVVNfU0xJREVJTkZPIiB2YWx1ZT0iRGlhcG9zaXRpdmEgJW4gLyAldCB8ICIvPg0KCQk8dWl0ZXh0IG5hbWU9IlNDUlVCQkFSU1RBVFVTX1NUT1BQRUQiIHZhbHVlPSJJbnRlcnJvdHRvIi8+DQoJCTx1aXRleHQgbmFtZT0iU0NSVUJCQVJTVEFUVVNfUExBWUlORyIgdmFsdWU9IlJpcHJvZHV6aW9uZSIvPg0KCQk8dWl0ZXh0IG5hbWU9IlNDUlVCQkFSU1RBVFVTX05PQVVESU8iIHZhbHVlPSJBdWRpbyBpbmF0dC4iLz4NCgkJPHVpdGV4dCBuYW1lPSJTQ1JVQkJBUlNUQVRVU19WSURQTEFZSU5HIiB2YWx1ZT0iVmlkZW8gaW4gcmlwcm9kdXppb25lIi8+DQoJCTx1aXRleHQgbmFtZT0iU0NSVUJCQVJTVEFUVVNfTE9BRElORyIgdmFsdWU9IkNhcmljYW1lbnRvIi8+DQoJCTx1aXRleHQgbmFtZT0iU0NSVUJCQVJTVEFUVVNfQlVGRkVSSU5HIiB2YWx1ZT0iQnVmZmVyaW5nIi8+DQoJCTx1aXRleHQgbmFtZT0iU0NSVUJCQVJTVEFUVVNfUVVFU1RJT04iIHZhbHVlPSJSaXNwb25kaSBhIGRvbWFuZGEiLz4NCgkJPHVpdGV4dCBuYW1lPSJTQ1JVQkJBUlNUQVRVU19SRVZJRVdRVUlaIiB2YWx1ZT0iUmV2aXNpb25lIGRlbCBxdWl6Ii8+DQoJCTwhLS0gc3Vic3RpdHV0aW9uOiAlbSA9PSBtaW51dGVzIHJlbWFpbmluZyAtLT4NCgkJPCEtLSBzdWJzdGl0dXRpb246ICVzID09IHNlY29uZHMgcmVtYWluaW5nIC0tPg0KCQk8dWl0ZXh0IG5hbWU9IkVMQVBTRUQiIHZhbHVlPSIlbSBNaW51dGkgJXMgU2Vjb25kaSByaW1hbmVudGkiLz4NCgkJPHVpdGV4dCBuYW1lPSJOT1RGT1VORCIgdmFsdWU9Ik5lc3N1biBlbGVtZW50byB0cm92YXRvIi8+DQoJCTx1aXRleHQgbmFtZT0iQVRUQUNITUVOVFMiIHZhbHVlPSJBbGxlZ2F0aS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QuIi8+DQoJCTx1aXRleHQgbmFtZT0iVEFCX1FVSVoiIHZhbHVlPSJRdWl6Ii8+DQoJCTx1aXRleHQgbmFtZT0iVEFCX09VVExJTkUiIHZhbHVlPSJTdHJ1dHR1cmEiLz4NCgkJPHVpdGV4dCBuYW1lPSJUQUJfVEhVTUIiIHZhbHVlPSJNaW5pYXR1cmUiLz4NCgkJPHVpdGV4dCBuYW1lPSJUQUJfTk9URVMiIHZhbHVlPSJOb3RlIi8+DQoJCTx1aXRleHQgbmFtZT0iVEFCX1NFQVJDSCIgdmFsdWU9IkNlcmNhIi8+DQoJCTx1aXRleHQgbmFtZT0iU0xJREVfSEVBRElORyIgdmFsdWU9IlRpdG9sbyBkaWFwb3NpdGl2YSIvPg0KCQk8dWl0ZXh0IG5hbWU9IkRVUkFUSU9OX0hFQURJTkciIHZhbHVlPSJEdXJhdGEiLz4NCgkJPHVpdGV4dCBuYW1lPSJTRUFSQ0hfSEVBRElORyIgdmFsdWU9IkNlcmNhIHRlc3RvOiIvPg0KCQk8dWl0ZXh0IG5hbWU9IlRIVU1CX0hFQURJTkciIHZhbHVlPSJEaWFwb3NpdGl2YSIvPg0KCQk8dWl0ZXh0IG5hbWU9IlRIVU1CX0lORk8iIHZhbHVlPSJUaXRvbG8vVGVtcG8iLz4NCgkJPHVpdGV4dCBuYW1lPSJBVFRBQ0hOQU1FX0hFQURJTkciIHZhbHVlPSJOb21lIGZpbGUiLz4NCgkJPHVpdGV4dCBuYW1lPSJBVFRBQ0hTSVpFX0hFQURJTkciIHZhbHVlPSJEaW1lbnNpb25lIi8+DQoJCTx1aXRleHQgbmFtZT0iU0xJREVfTk9URVMiIHZhbHVlPSJOb3RlIGRpYXBvc2l0aXZhIi8+DQoJCTwhLS1xdWl6IHBvZCBhbmQgbWVzc2FnZSBib3ggdGV4dHMtLT4NCgkJPHVpdGV4dCBuYW1lPSJRVUlaUE9EX1FVSVpfQVRURU1QVCIgdmFsdWU9IlRlbnRhdGl2byBxdWl6OiIvPg0KCQk8dWl0ZXh0IG5hbWU9IlFVSVpQT0RfUVVJWl9BVFRFTVBUX1ZBTFVFIiB2YWx1ZT0iJW4gZGkgJXQiLz4NCgkJPHVpdGV4dCBuYW1lPSJRVUlaUE9EX1FVSVpfU0NPUkUiIHZhbHVlPSJQdW50ZWdnaW86Ii8+DQoJCTx1aXRleHQgbmFtZT0iUVVJWlBPRF9RVUlaX1BBU1NTQ09SRSIgdmFsdWU9IlB1bnRlZ2dpbyBtaW5pbW86Ii8+DQoJCTx1aXRleHQgbmFtZT0iUVVJWlBPRF9RVUlaX01BWFNDT1JFIiB2YWx1ZT0iUHVudGVnZ2lvIG1hc3NpbW86Ii8+DQoJCTx1aXRleHQgbmFtZT0iUVVJWlBPRF9RVUVTQVRNUFRfU1RSIiB2YWx1ZT0iVGVudGF0aXZvOiAlbiBkaSAldCIvPg0KCQk8dWl0ZXh0IG5hbWU9IlFVSVpQT0RfUVVFU1RZUEVfU1RSIiB2YWx1ZT0iVGlwbzogJXMiLz4NCgkJPHVpdGV4dCBuYW1lPSJRVUlaUE9EX1FVRVNUWVBFX0dSRCIgdmFsdWU9IkNvbiB2YWx1dGF6aW9uZSIvPg0KCQk8dWl0ZXh0IG5hbWU9IlFVSVpQT0RfUVVFU1RZUEVfU1ZZIiB2YWx1ZT0iSW5kYWdpbmUiLz4NCgkJPHVpdGV4dCBuYW1lPSJRVUlaUE9EX1FVSVpBVE1QVF9JTkYiIHZhbHVlPSJJbmZpbml0aSIvPg0KCQk8dWl0ZXh0IG5hbWU9IlFVSVpQT0RfUVVFU0FUTVBUX0lORiIgdmFsdWU9IkluZmluaXRpIi8+DQoJCTx1aXRleHQgbmFtZT0iV0FSTklOR01TR19ZRVNTVFJJTkciIHZhbHVlPSJTw6wiLz4NCgkJPHVpdGV4dCBuYW1lPSJXQVJOSU5HTVNHX05PU1RSSU5HIiB2YWx1ZT0iTm8iLz4NCgkJPHVpdGV4dCBuYW1lPSJXQVJOSU5HTVNHX1RJVExFU1RSSU5HIiB2YWx1ZT0iQXZ2ZXJ0ZW56YSBuYXZpZ2F6aW9uZSBxdWl6Ii8+DQoJCTx1aXRleHQgbmFtZT0iV0FSTklOR01TR19NU0dTVFJJTkciIHZhbHVlPSJPY2NvcnJlIGFuY29yYSByaXNwb25kZXJlIGFkIGFsY3VuZSBkb21hbmRlIGRlbCBxdWl6LiYjeEE7JiN4QTtTZSBmYXRlIGNsaWMgc3UgU8OsLCB1c2NpcmV0ZSBkYWwgcXVpei4gRmF0ZSBjbGljIHN1IE5vIHBlciBjb250aW51YXJlIGlsIHF1aXouIi8+DQoJCTx1aXRleHQgbmFtZT0iSU5GT1JNQVRJT05fSDI2NF9GTEFTSFBMQVlFUiIgdmFsdWU9IkxhIHZlcnNpb25lIGRpIEZsYXNoIFBsYXllciBhdHR1YWxtZW50ZSBpbnN0YWxsYXRhIG5vbiBzdXBwb3J0YSBxdWVzdG8gdmlkZW8uIEZhdGUgY2xpYyBzdWxsJ2FyZWEgZGVsIHZpZGVvIHBlciBzY2FyaWNhcmUgbCd1bHRpbWEgdmVyc2lvbmUgZGk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Nb3N0cmEgYmFycmEgbGF0ZXJhbGUgYWkgcGFydGVjaXBhbnRpIi8+DQoJCTx1aXRleHQgbmFtZT0iTVVURSIgdmFsdWU9IkRpc2F0dGl2YSBhdWRpbyIvPg0KCQk8dWl0ZXh0IG5hbWU9IkRPQ1dSQVBfVElUTEUiIHZhbHVlPSJBbGxlZ2F0byBmaWxlIFByZXNlbnRlciIvPg0KCQk8dWl0ZXh0IG5hbWU9IkRPQ1dSQVBfTVNHIiB2YWx1ZT0iU2FsdmEgaW4gUmlzb3JzZSBkZWwgY29tcHV0ZXIiLz4NCgkJPHVpdGV4dCBuYW1lPSJET0NXUkFQX1BST01QVCIgdmFsdWU9IkNsaWMgcGVyIHNjYXJpY2FyZSIvPg0KCTwvbGFuZ3VhZ2U+DQoJPGxhbmd1YWdlIGlkPSJub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EgJW4iLz4NCgkJPCEtLSBzdWJzdGl0dXRpb246ICVuID09IHNsaWRlIG51bWJlciAtLT4NCgkJPCEtLSBzdWJzdGl0dXRpb246ICV0ID09IHRvdGFsIHNsaWRlIGNvdW50IC0tPg0KCQk8dWl0ZXh0IG5hbWU9IlNDUlVCQkFSU1RBVFVTX1NMSURFSU5GTyIgdmFsdWU9IkRpYSAlbiAvICV0IHwgIi8+DQoJCTx1aXRleHQgbmFtZT0iU0NSVUJCQVJTVEFUVVNfU1RPUFBFRCIgdmFsdWU9Ikdlc3RvcHQiLz4NCgkJPHVpdGV4dCBuYW1lPSJTQ1JVQkJBUlNUQVRVU19QTEFZSU5HIiB2YWx1ZT0iQWZzcGVsZW4iLz4NCgkJPHVpdGV4dCBuYW1lPSJTQ1JVQkJBUlNUQVRVU19OT0FVRElPIiB2YWx1ZT0iR2VlbiBhdWRpbyIvPg0KCQk8dWl0ZXh0IG5hbWU9IlNDUlVCQkFSU1RBVFVTX1ZJRFBMQVlJTkciIHZhbHVlPSJWaWRlbyBhZnNwZWxlbiIvPg0KCQk8dWl0ZXh0IG5hbWU9IlNDUlVCQkFSU1RBVFVTX0xPQURJTkciIHZhbHVlPSJMYWRlbiIvPg0KCQk8dWl0ZXh0IG5hbWU9IlNDUlVCQkFSU1RBVFVTX0JVRkZFUklORyIgdmFsdWU9IkJ1ZmZlcmVuIi8+DQoJCTx1aXRleHQgbmFtZT0iU0NSVUJCQVJTVEFUVVNfUVVFU1RJT04iIHZhbHVlPSJWcmFhZyBtZXQgYW50d29vcmQiLz4NCgkJPHVpdGV4dCBuYW1lPSJTQ1JVQkJBUlNUQVRVU19SRVZJRVdRVUlaIiB2YWx1ZT0iUXVpeiBjb250cm9sZXJlbiIvPg0KCQk8IS0tIHN1YnN0aXR1dGlvbjogJW0gPT0gbWludXRlcyByZW1haW5pbmcgLS0+DQoJCTwhLS0gc3Vic3RpdHV0aW9uOiAlcyA9PSBzZWNvbmRzIHJlbWFpbmluZyAtLT4NCgkJPHVpdGV4dCBuYW1lPSJFTEFQU0VEIiB2YWx1ZT0iRXIgcmVzdGVyZW4gJW0gbWludXRlbiAlcyBzZWNvbmRlbiIvPg0KCQk8dWl0ZXh0IG5hbWU9Ik5PVEZPVU5EIiB2YWx1ZT0iTmlldHMgZ2V2b25kZW4iLz4NCgkJPHVpdGV4dCBuYW1lPSJBVFRBQ0hNRU5UUyIgdmFsdWU9IkJpamxhZ2VuIi8+DQoJCTwhLS0gc3Vic3RpdHV0aW9uOiAlcCA9PSBjdXJyZW50IHNwZWFrZXIncyB0aXRsZSAtLT4NCgkJPHVpdGV4dCBuYW1lPSJCSU9XSU5fVElUTEUiIHZhbHVlPSJCaW9ncmFmaWU6ICVwIi8+DQoJCTx1aXRleHQgbmFtZT0iQklPQlROX1RJVExFIiB2YWx1ZT0iQmlvZ3JhZmllIi8+DQoJCTx1aXRleHQgbmFtZT0iRElWSURFUkJUTl9USVRMRSIgdmFsdWU9InwiLz4NCgkJPHVpdGV4dCBuYW1lPSJDT05UQUNUQlROX1RJVExFIiB2YWx1ZT0iQ29udGFjdCIvPg0KCQk8dWl0ZXh0IG5hbWU9IlRBQl9RVUlaIiB2YWx1ZT0iUXVpeiIvPg0KCQk8dWl0ZXh0IG5hbWU9IlRBQl9PVVRMSU5FIiB2YWx1ZT0iT3ZlcnppY2h0Ii8+DQoJCTx1aXRleHQgbmFtZT0iVEFCX1RIVU1CIiB2YWx1ZT0iTWluaWF0dXVyIi8+DQoJCTx1aXRleHQgbmFtZT0iVEFCX05PVEVTIiB2YWx1ZT0iTm90aXRpZXMiLz4NCgkJPHVpdGV4dCBuYW1lPSJUQUJfU0VBUkNIIiB2YWx1ZT0iWm9la2VuIi8+DQoJCTx1aXRleHQgbmFtZT0iU0xJREVfSEVBRElORyIgdmFsdWU9IlRpdGVsIHZhbiBkaWEiLz4NCgkJPHVpdGV4dCBuYW1lPSJEVVJBVElPTl9IRUFESU5HIiB2YWx1ZT0iRHV1ciIvPg0KCQk8dWl0ZXh0IG5hbWU9IlNFQVJDSF9IRUFESU5HIiB2YWx1ZT0iWm9la2VuIG5hYXIgdGVrc3Q6Ii8+DQoJCTx1aXRleHQgbmFtZT0iVEhVTUJfSEVBRElORyIgdmFsdWU9IkRpYSIvPg0KCQk8dWl0ZXh0IG5hbWU9IlRIVU1CX0lORk8iIHZhbHVlPSJUaXRlbC9kdXVyIHZhbiBkaWEiLz4NCgkJPHVpdGV4dCBuYW1lPSJBVFRBQ0hOQU1FX0hFQURJTkciIHZhbHVlPSJCZXN0YW5kc25hYW0iLz4NCgkJPHVpdGV4dCBuYW1lPSJBVFRBQ0hTSVpFX0hFQURJTkciIHZhbHVlPSJHcm9vdHRlIi8+DQoJCTx1aXRleHQgbmFtZT0iU0xJREVfTk9URVMiIHZhbHVlPSJEaWFub3RpdGllcyIvPg0KCQk8IS0tcXVpeiBwb2QgYW5kIG1lc3NhZ2UgYm94IHRleHRzLS0+DQoJCTx1aXRleHQgbmFtZT0iUVVJWlBPRF9RVUlaX0FUVEVNUFQiIHZhbHVlPSJRdWl6cG9naW5nOiIvPg0KCQk8dWl0ZXh0IG5hbWU9IlFVSVpQT0RfUVVJWl9BVFRFTVBUX1ZBTFVFIiB2YWx1ZT0iJW4gdmFuICV0Ii8+DQoJCTx1aXRleHQgbmFtZT0iUVVJWlBPRF9RVUlaX1NDT1JFIiB2YWx1ZT0iQmVoYWFsZGUgc2NvcmU6Ii8+DQoJCTx1aXRleHQgbmFtZT0iUVVJWlBPRF9RVUlaX1BBU1NTQ09SRSIgdmFsdWU9IlZvbGRvZW5kZSBzY29yZToiLz4NCgkJPHVpdGV4dCBuYW1lPSJRVUlaUE9EX1FVSVpfTUFYU0NPUkUiIHZhbHVlPSJNYXhpbWFhbCBoYWFsYmFyZSBzY29yZToiLz4NCgkJPHVpdGV4dCBuYW1lPSJRVUlaUE9EX1FVRVNBVE1QVF9TVFIiIHZhbHVlPSJQb2dpbmc6ICVuIHZhbiAldCIvPg0KCQk8dWl0ZXh0IG5hbWU9IlFVSVpQT0RfUVVFU1RZUEVfU1RSIiB2YWx1ZT0iVHlwZTogJXMiLz4NCgkJPHVpdGV4dCBuYW1lPSJRVUlaUE9EX1FVRVNUWVBFX0dSRCIgdmFsdWU9IlRlbHQgdm9vciBzY29yZSIvPg0KCQk8dWl0ZXh0IG5hbWU9IlFVSVpQT0RfUVVFU1RZUEVfU1ZZIiB2YWx1ZT0iRW5xdcOqdGUiLz4NCgkJPHVpdGV4dCBuYW1lPSJRVUlaUE9EX1FVSVpBVE1QVF9JTkYiIHZhbHVlPSJPbmJlcGVya3QiLz4NCgkJPHVpdGV4dCBuYW1lPSJRVUlaUE9EX1FVRVNBVE1QVF9JTkYiIHZhbHVlPSJPbmJlcGVya3QiLz4NCgkJPHVpdGV4dCBuYW1lPSJXQVJOSU5HTVNHX1lFU1NUUklORyIgdmFsdWU9IkphIi8+DQoJCTx1aXRleHQgbmFtZT0iV0FSTklOR01TR19OT1NUUklORyIgdmFsdWU9Ik5lZSIvPg0KCQk8dWl0ZXh0IG5hbWU9IldBUk5JTkdNU0dfVElUTEVTVFJJTkciIHZhbHVlPSJXYWFyc2NodXdpbmcgbWV0IGJldHJla2tpbmcgdG90IHF1aXpuYXZpZ2F0aWUiLz4NCgkJPHVpdGV4dCBuYW1lPSJXQVJOSU5HTVNHX01TR1NUUklORyIgdmFsdWU9IlUgaGVidCBuaWV0IGFsbGUgdnJhZ2VuIGluIGRlemUgcXVpeiBiZWFudHdvb3JkLiYjeEE7JiN4QTtLbGlrIG9wIEphIG9tIGRlIHF1aXogYWYgdGUgc2x1aXRlbi4gS2xpayBvcCBOZWUgb20gZGUgcXVpeiB2b29ydCB0ZSB6ZXR0ZW4uIi8+DQoJCTx1aXRleHQgbmFtZT0iSU5GT1JNQVRJT05fSDI2NF9GTEFTSFBMQVlFUiIgdmFsdWU9IkRlemUgdmlkZW8gd29yZHQgbmlldCBvbmRlcnN0ZXVuZCBkb29yIGRlIHZlcnNpZSB2YW4gRmxhc2ggUGxheWVyIGRpZSBtb21lbnRlZWwgb3AgdXcgY29tcHV0ZXIgaXMgZ2XDr25zdGFsbGVlcmQuIEtsaWsgaW4gZGUgdmlkZW8gb20gZGUgbmlldXdzdGUgRmxhc2ggUGxheWVyIHRlIGRvd25sb2FkZW4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lppanBhbmVlbCBhYW4gZGVlbG5lbWVycyB3ZWVyZ2V2ZW4iLz4NCgkJPHVpdGV4dCBuYW1lPSJNVVRFIiB2YWx1ZT0iRGVtcGVuIi8+DQoJCTx1aXRleHQgbmFtZT0iRE9DV1JBUF9USVRMRSIgdmFsdWU9IlByZXNlbnRlci1iZXN0YW5kc2JpamxhZ2UiLz4NCgkJPHVpdGV4dCBuYW1lPSJET0NXUkFQX01TRyIgdmFsdWU9Ik9wc2xhYW4gaW4gRGV6ZSBjb21wdXRlciIvPg0KCQk8dWl0ZXh0IG5hbWU9IkRPQ1dSQVBfUFJPTVBUIiB2YWx1ZT0iS2xpayBvbSB0ZSBkb3dubG9hZGVuIi8+DQoJPC9sYW5ndWFnZT4NCgk8bGFuZ3VhZ2UgaWQ9ImNuIj4NCgkJPCEtLSBmb3JtYXQgZm9yIHVpZm9udCB2YWx1ZSBpcyAiZm9udCxzaXplLGlzYm9sZCxpc2l0YWxpYyxpc3NoYWRvd2VkIiAtLT4NCgkJPHVpZm9udCBuYW1lPSJGT05UX1FVSVpaSU5HIiB2YWx1ZT0i5a6L5L2TLTE4MDMwLDEwLGZhbHNlLGZhbHNlLGZhbHNlIi8+DQoJCTx1aWZvbnQgbmFtZT0iRk9OVF9TQ1JVQlNUQVRVUyIgdmFsdWU9IuWui+S9ky0xODAzMCwxMCx0cnVlLGZhbHNlLHRydWUiLz4NCgkJPHVpZm9udCBuYW1lPSJGT05UX1NDUlVCVElNRSIgdmFsdWU9IuWui+S9ky0xODAzMCwxMCxmYWxzZSxmYWxzZSx0cnVlIi8+DQoJCTx1aWZvbnQgbmFtZT0iRk9OVF9FTEFQU0VEVElNRSIgdmFsdWU9IuWui+S9ky0xODAzMCwxMCx0cnVlLGZhbHNlLHRydWUiLz4NCgkJPHVpZm9udCBuYW1lPSJGT05UX1VUSUxTTUVOVSIgdmFsdWU9IuWui+S9ky0xODAzMCwxMCx0cnVlLGZhbHNlLGZhbHNlIi8+DQoJCTx1aWZvbnQgbmFtZT0iRk9OVF9UQUJTIiB2YWx1ZT0i5a6L5L2TLTE4MDMwLDE0LHRydWUsZmFsc2UsdHJ1ZSIvPg0KCQk8dWlmb250IG5hbWU9IkZPTlRfUFJFU0VOVEFUSU9OTkFNRSIgdmFsdWU9IuWui+S9ky0xODAzMCwxNCxmYWxzZSxmYWxzZSx0cnVlIi8+DQoJCTx1aWZvbnQgbmFtZT0iRk9OVF9QUkVTRU5URVJOQU1FIiB2YWx1ZT0i5a6L5L2TLTE4MDMwLDE0LHRydWUsZmFsc2UsdHJ1ZSIvPg0KCQk8dWlmb250IG5hbWU9IkZPTlRfUFJFU0VOVEVSVElUTEUiIHZhbHVlPSLlrovkvZMtMTgwMzAsMTMsZmFsc2UsZmFsc2UsdHJ1ZSIvPg0KCQk8dWlmb250IG5hbWU9IkZPTlRfQklPQlROIiB2YWx1ZT0i5a6L5L2TLTE4MDMwLDEwLGZhbHNlLGZhbHNlLHRydWUiLz4NCgkJPHVpZm9udCBuYW1lPSJGT05UX05PVEVTIiB2YWx1ZT0i5a6L5L2TLTE4MDMwLDEyLGZhbHNlLGZhbHNlLGZhbHNlIi8+DQoJCTx1aWZvbnQgbmFtZT0iRk9OVF9PVVRMSU5FIiB2YWx1ZT0i5a6L5L2TLTE4MDMwLDEyLGZhbHNlLGZhbHNlLHRydWUiLz4NCgkJPHVpZm9udCBuYW1lPSJGT05UX1NFQVJDSCIgdmFsdWU9IuWui+S9ky0xODAzMCwxMixmYWxzZSxmYWxzZSx0cnVlIi8+DQoJCTx1aWZvbnQgbmFtZT0iRk9OVF9USFVNQiIgdmFsdWU9IuWui+S9ky0xODAzMCwxMCxmYWxzZSxmYWxzZSx0cnVlIi8+DQoJCTx1aWZvbnQgbmFtZT0iRk9OVF9CSU9XSU4iIHZhbHVlPSLlrovkvZMtMTgwMzAsMTIsZmFsc2UsZmFsc2UsZmFsc2UiLz4NCgkJPHVpZm9udCBuYW1lPSJGT05UX0xJU1RIRUFESU5HIiB2YWx1ZT0i5a6L5L2TLTE4MDMwLDEwLGZhbHNlLGZhbHNlLGZhbHNlIi8+DQoJCTx1aWZvbnQgbmFtZT0iRk9OVF9XSU5USVRMRSIgdmFsdWU9IuWui+S9ky0xODAzMCwxMCxmYWxzZSxmYWxzZSx0cnVlIi8+DQoJCTx1aWZvbnQgbmFtZT0iRk9OVF9BVFRBQ0hNRU5UUyIgdmFsdWU9IuWui+S9ky0xODAzMCwxMixmYWxzZSxmYWxzZSx0cnVlIi8+DQoJCTwhLS1xdWl6IHBvZCBhbmQgbWVzc2FnZSBib3ggdGV4dCBmb250cy0tPg0KCQk8dWlmb250IG5hbWU9IkZPTlRfTVNHQk9YX1dJTlRJVExFIiB2YWx1ZT0i5a6L5L2TLTE4MDMwLDEyLHRydWUsZmFsc2UsdHJ1ZSIvPg0KCQk8dWlmb250IG5hbWU9IkZPTlRfTVNHQk9YX01TRyIgdmFsdWU9IuWui+S9ky0xODAzMCwxMixmYWxzZSxmYWxzZSx0cnVlIi8+DQoJCTx1aWZvbnQgbmFtZT0iRk9OVF9NU0dCT1hfT1BUSU9OUyIgdmFsdWU9IuWui+S9ky0xODAzMCwxMCx0cnVlLGZhbHNlLHRydWUiLz4NCgkJPHVpZm9udCBuYW1lPSJGT05UX1FVSVpQT0RfUVVJWl9USVRMRSIgdmFsdWU9IuWui+S9ky0xODAzMCwxMix0cnVlLGZhbHNlLHRydWUiLz4NCgkJPHVpZm9udCBuYW1lPSJGT05UX1FVSVpQT0RfUVVJWl9BVFRFTVBUIiB2YWx1ZT0i5a6L5L2TLTE4MDMwLDEwLGZhbHNlLGZhbHNlLHRydWUiLz4NCgkJPHVpZm9udCBuYW1lPSJGT05UX1FVSVpQT0RfUVVJWl9BVFRFTVBUX1ZBTFVFIiB2YWx1ZT0i5a6L5L2TLTE4MDMwLDEwLHRydWUsZmFsc2UsdHJ1ZSIvPg0KCQk8dWlmb250IG5hbWU9IkZPTlRfUVVJWlBPRF9RVUVTVElPTl9TQ09SRSIgdmFsdWU9IuWui+S9ky0xODAzMCwxMCxmYWxzZSxmYWxzZSx0cnVlIi8+DQoJCTx1aWZvbnQgbmFtZT0iRk9OVF9RVUlaUE9EX1FVRVNUSU9OX1NDT1JFX1ZBTFVFIiB2YWx1ZT0i5a6L5L2TLTE4MDMwLDEwLHRydWUsZmFsc2UsdHJ1ZSIvPg0KCQk8dWlmb250IG5hbWU9IkZPTlRfUVVJWlBPRF9RVUVTVElPTl9BVFRFTVBUIiB2YWx1ZT0i5a6L5L2TLTE4MDMwLDEwLGZhbHNlLGZhbHNlLHRydWUiLz4NCgkJPHVpZm9udCBuYW1lPSJGT05UX1FVSVpQT0RfUVVFU1RJT05fQVRURU1QVF9WQUxVRSIgdmFsdWU9IuWui+S9ky0xODAzMCwxMCx0cnVlLGZhbHNlLHRydWUiLz4NCgkJPHVpZm9udCBuYW1lPSJGT05UX1FVSVpQT0RfUVVFU1RJT05fVEFHIiB2YWx1ZT0i5a6L5L2TLTE4MDMwLDEyLHRydWUsZmFsc2UsdHJ1ZSIvPg0KCQk8dWlmb250IG5hbWU9IkZPTlRfUVVJWlBPRF9RVUlaX1FVRVNUSU9OX0NPVU5UIiB2YWx1ZT0i5a6L5L2TLTE4MDMwLDEwLGZhbHNlLGZhbHNlLHRydWUiLz4NCgkJPHVpZm9udCBuYW1lPSJGT05UX1FVSVpQT0RfUVVJWl9RVUVTVElPTl9DT1VOVF9WQUxVRSIgdmFsdWU9IuWui+S9ky0xODAzMCwxMCx0cnVlLGZhbHNlLHRydWUiLz4NCgkJPHVpZm9udCBuYW1lPSJGT05UX1FVSVpQT0RfUVVJWl9RVUVTVElPTl9BVFRFTVBURUQiIHZhbHVlPSLlrovkvZMtMTgwMzAsMTAsZmFsc2UsZmFsc2UsdHJ1ZSIvPg0KCQk8dWlmb250IG5hbWU9IkZPTlRfUVVJWlBPRF9RVUlaX1FVRVNUSU9OX0FUVEVNUFRFRF9WQUxVRSIgdmFsdWU9IuWui+S9ky0xODAzMCwxMCx0cnVlLGZhbHNlLHRydWUiLz4NCgkJPHVpZm9udCBuYW1lPSJGT05UX1FVSVpQT0RfUVVJWl9TQ09SRV9UQUciIHZhbHVlPSLlrovkvZMtMTgwMzAsMTIsdHJ1ZSxmYWxzZSx0cnVlIi8+DQoJCTx1aWZvbnQgbmFtZT0iRk9OVF9RVUlaUE9EX1FVSVpfU0NPUkUiIHZhbHVlPSLlrovkvZMtMTgwMzAsMTAsZmFsc2UsZmFsc2UsdHJ1ZSIvPg0KCQk8dWlmb250IG5hbWU9IkZPTlRfUVVJWlBPRF9RVUlaX1NDT1JFX1ZBTFVFIiB2YWx1ZT0i5a6L5L2TLTE4MDMwLDEwLHRydWUsZmFsc2UsdHJ1ZSIvPg0KCQk8dWlmb250IG5hbWU9IkZPTlRfUVVJWlBPRF9RVUlaX01BWFNDT1JFIiB2YWx1ZT0i5a6L5L2TLTE4MDMwLDEwLGZhbHNlLGZhbHNlLHRydWUiLz4NCgkJPHVpZm9udCBuYW1lPSJGT05UX1FVSVpQT0RfUVVJWl9NQVhTQ09SRV9WQUxVRSIgdmFsdWU9IuWui+S9ky0xODAzMCwxMCx0cnVlLGZhbHNlLHRydWUiLz4NCgkJPHVpZm9udCBuYW1lPSJGT05UX1FVSVpQT0RfUVVJWl9QQVNTU0NPUkUiIHZhbHVlPSLlrovkvZMtMTgwMzAsMTAsZmFsc2UsZmFsc2UsdHJ1ZSIvPg0KCQk8dWlmb250IG5hbWU9IkZPTlRfUVVJWlBPRF9RVUlaX1BBU1NTQ09SRV9WQUxVRSIgdmFsdWU9IuWui+S9ky0xODAzMCwxMCx0cnVlLGZhbHNlLHRydWUiLz4NCgkJPCEtLSB1aXRleHQgLS0+DQoJCTwhLS0gc3Vic3RpdHV0aW9uOiAlbiA9PSBzbGlkZSBudW1iZXIgLS0+DQoJCTx1aXRleHQgbmFtZT0iVU5OQU1FRFNMSURFVElUTEUiIHZhbHVlPSLlubvnga/niYcgJW4iLz4NCgkJPCEtLSBzdWJzdGl0dXRpb246ICVuID09IHNsaWRlIG51bWJlciAtLT4NCgkJPCEtLSBzdWJzdGl0dXRpb246ICV0ID09IHRvdGFsIHNsaWRlIGNvdW50IC0tPg0KCQk8dWl0ZXh0IG5hbWU9IlNDUlVCQkFSU1RBVFVTX1NMSURFSU5GTyIgdmFsdWU9IuW5u+eBr+eJhyAlbiAvICV0IHwgIi8+DQoJCTx1aXRleHQgbmFtZT0iU0NSVUJCQVJTVEFUVVNfU1RPUFBFRCIgdmFsdWU9IuW3suWBnOatoiIvPg0KCQk8dWl0ZXh0IG5hbWU9IlNDUlVCQkFSU1RBVFVTX1BMQVlJTkciIHZhbHVlPSLmraPlnKjmkq3mlL4iLz4NCgkJPHVpdGV4dCBuYW1lPSJTQ1JVQkJBUlNUQVRVU19OT0FVRElPIiB2YWx1ZT0i5peg6Z+z6aKRIi8+DQoJCTx1aXRleHQgbmFtZT0iU0NSVUJCQVJTVEFUVVNfVklEUExBWUlORyIgdmFsdWU9IuinhumikeaSreaUviIvPg0KCQk8dWl0ZXh0IG5hbWU9IlNDUlVCQkFSU1RBVFVTX0xPQURJTkciIHZhbHVlPSLmraPlnKjovb3lhaUiLz4NCgkJPHVpdGV4dCBuYW1lPSJTQ1JVQkJBUlNUQVRVU19CVUZGRVJJTkciIHZhbHVlPSLmraPlnKjov5vooYznvJPlhrLlpITnkIYiLz4NCgkJPHVpdGV4dCBuYW1lPSJTQ1JVQkJBUlNUQVRVU19RVUVTVElPTiIgdmFsdWU9IuWbnuetlOmXrumimCIvPg0KCQk8dWl0ZXh0IG5hbWU9IlNDUlVCQkFSU1RBVFVTX1JFVklFV1FVSVoiIHZhbHVlPSLmraPlnKjlrqHpmIXmtYvpqowiLz4NCgkJPCEtLSBzdWJzdGl0dXRpb246ICVtID09IG1pbnV0ZXMgcmVtYWluaW5nIC0tPg0KCQk8IS0tIHN1YnN0aXR1dGlvbjogJXMgPT0gc2Vjb25kcyByZW1haW5pbmcgLS0+DQoJCTx1aXRleHQgbmFtZT0iRUxBUFNFRCIgdmFsdWU9IuWJqeS9mSAlbSDliIbpkp8gJXMg56eSIi8+DQoJCTx1aXRleHQgbmFtZT0iTk9URk9VTkQiIHZhbHVlPSLmnKrmib7liLDku7vkvZXlhoXlrrkiLz4NCgkJPHVpdGV4dCBuYW1lPSJBVFRBQ0hNRU5UUyIgdmFsdWU9IumZhOS7tiIvPg0KCQk8IS0tIHN1YnN0aXR1dGlvbjogJXAgPT0gY3VycmVudCBzcGVha2VyJ3MgdGl0bGUgLS0+DQoJCTx1aXRleHQgbmFtZT0iQklPV0lOX1RJVExFIiB2YWx1ZT0i5Liq5Lq6566A5LuLOiAlcCIvPg0KCQk8dWl0ZXh0IG5hbWU9IkJJT0JUTl9USVRMRSIgdmFsdWU9IuS4quS6uueugOS7iyIvPg0KCQk8dWl0ZXh0IG5hbWU9IkRJVklERVJCVE5fVElUTEUiIHZhbHVlPSJ8Ii8+DQoJCTx1aXRleHQgbmFtZT0iQ09OVEFDVEJUTl9USVRMRSIgdmFsdWU9IuiBlOezu+aWueW8jyIvPg0KCQk8dWl0ZXh0IG5hbWU9IlRBQl9RVUlaIiB2YWx1ZT0i5rWL6aqMIi8+DQoJCTx1aXRleHQgbmFtZT0iVEFCX09VVExJTkUiIHZhbHVlPSLlpKfnurIiLz4NCgkJPHVpdGV4dCBuYW1lPSJUQUJfVEhVTUIiIHZhbHVlPSLnvKnnlaXlm74iLz4NCgkJPHVpdGV4dCBuYW1lPSJUQUJfTk9URVMiIHZhbHVlPSLlpIfms6giLz4NCgkJPHVpdGV4dCBuYW1lPSJUQUJfU0VBUkNIIiB2YWx1ZT0i5pCc57SiIi8+DQoJCTx1aXRleHQgbmFtZT0iU0xJREVfSEVBRElORyIgdmFsdWU9IuW5u+eBr+eJh+agh+mimCIvPg0KCQk8dWl0ZXh0IG5hbWU9IkRVUkFUSU9OX0hFQURJTkciIHZhbHVlPSLmjIHnu63ml7bpl7QiLz4NCgkJPHVpdGV4dCBuYW1lPSJTRUFSQ0hfSEVBRElORyIgdmFsdWU9IuaQnOe0ouaWh+acrDoiLz4NCgkJPHVpdGV4dCBuYW1lPSJUSFVNQl9IRUFESU5HIiB2YWx1ZT0i5bm754Gv54mHIi8+DQoJCTx1aXRleHQgbmFtZT0iVEhVTUJfSU5GTyIgdmFsdWU9IuW5u+eBr+eJh+agh+mimC/mjIHnu63ml7bpl7QiLz4NCgkJPHVpdGV4dCBuYW1lPSJBVFRBQ0hOQU1FX0hFQURJTkciIHZhbHVlPSLmlofku7blkI0iLz4NCgkJPHVpdGV4dCBuYW1lPSJBVFRBQ0hTSVpFX0hFQURJTkciIHZhbHVlPSLlpKflsI8iLz4NCgkJPHVpdGV4dCBuYW1lPSJTTElERV9OT1RFUyIgdmFsdWU9IuW5u+eBr+eJh+Wkh+azqCIvPg0KCQk8IS0tcXVpeiBwb2QgYW5kIG1lc3NhZ2UgYm94IHRleHRzLS0+DQoJCTx1aXRleHQgbmFtZT0iUVVJWlBPRF9RVUlaX0FUVEVNUFQiIHZhbHVlPSLmtYvpqozlsJ3or5XmrKHmlbA6Ii8+DQoJCTx1aXRleHQgbmFtZT0iUVVJWlBPRF9RVUlaX0FUVEVNUFRfVkFMVUUiIHZhbHVlPSLnrKwgJW4g5qyh77yM5YWxICV0IOasoSIvPg0KCQk8dWl0ZXh0IG5hbWU9IlFVSVpQT0RfUVVJWl9TQ09SRSIgdmFsdWU9IuW+l+WIhjoiLz4NCgkJPHVpdGV4dCBuYW1lPSJRVUlaUE9EX1FVSVpfUEFTU1NDT1JFIiB2YWx1ZT0i5Y+K5qC85YiG5pWwOiIvPg0KCQk8dWl0ZXh0IG5hbWU9IlFVSVpQT0RfUVVJWl9NQVhTQ09SRSIgdmFsdWU9IuacgOmrmOWIhuaVsDoiLz4NCgkJPHVpdGV4dCBuYW1lPSJRVUlaUE9EX1FVRVNBVE1QVF9TVFIiIHZhbHVlPSLlsJ3or5XmrKHmlbA6IOesrCAlbiDmrKHvvIzlhbEgJXQg5qyhIi8+DQoJCTx1aXRleHQgbmFtZT0iUVVJWlBPRF9RVUVTVFlQRV9TVFIiIHZhbHVlPSLnsbvlnos6ICVzIi8+DQoJCTx1aXRleHQgbmFtZT0iUVVJWlBPRF9RVUVTVFlQRV9HUkQiIHZhbHVlPSLor4TnuqciLz4NCgkJPHVpdGV4dCBuYW1lPSJRVUlaUE9EX1FVRVNUWVBFX1NWWSIgdmFsdWU9Iuiwg+afpSIvPg0KCQk8dWl0ZXh0IG5hbWU9IlFVSVpQT0RfUVVJWkFUTVBUX0lORiIgdmFsdWU9IuaXoOmZkCIvPg0KCQk8dWl0ZXh0IG5hbWU9IlFVSVpQT0RfUVVFU0FUTVBUX0lORiIgdmFsdWU9IuaXoOmZkCIvPg0KCQk8dWl0ZXh0IG5hbWU9IldBUk5JTkdNU0dfWUVTU1RSSU5HIiB2YWx1ZT0i5pivIi8+DQoJCTx1aXRleHQgbmFtZT0iV0FSTklOR01TR19OT1NUUklORyIgdmFsdWU9IuWQpiIvPg0KCQk8dWl0ZXh0IG5hbWU9IldBUk5JTkdNU0dfVElUTEVTVFJJTkciIHZhbHVlPSLmtYvpqozlr7zoiKrorablkYoiLz4NCgkJPHVpdGV4dCBuYW1lPSJXQVJOSU5HTVNHX01TR1NUUklORyIgdmFsdWU9IuatpOa1i+mqjOS4reacieacquWwneivleS9nOetlOeahOmXrumimOOAgiYjeEE7JiN4QTvljZXlh7vigJzmmK/igJ3pgIDlh7rmraTmtYvpqozjgILljZXlh7vigJzlkKbigJ3nu6fnu63mtYvpqozjgIIiLz4NCgkJPHVpdGV4dCBuYW1lPSJJTkZPUk1BVElPTl9IMjY0X0ZMQVNIUExBWUVSIiB2YWx1ZT0i5b2T5YmN5a6J6KOF5Zyo5oKo55qE6K6h566X5py65LiK55qEIEZsYXNoIFBsYXllciDniYjmnKzkuI3mlK/mjIHor6Xop4bpopHjgILljZXlh7vop4bpopHljLrln5/kuIvovb3mnIDmlrDniYjmnKznmoQgRmxhc2ggUGxheWVy44CC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WQkeWPguWKoOiAheaYvuekuuaPkOimgeagjyIvPg0KCQk8dWl0ZXh0IG5hbWU9Ik1VVEUiIHZhbHVlPSLpnZnpn7MiLz4NCgkJPHVpdGV4dCBuYW1lPSJET0NXUkFQX1RJVExFIiB2YWx1ZT0iUHJlc2VudGVyIOaWh+S7tumZhOS7tiIvPg0KCQk8dWl0ZXh0IG5hbWU9IkRPQ1dSQVBfTVNHIiB2YWx1ZT0i5L+d5a2Y5Yiw5oiR55qE6K6h566X5py6Ii8+DQoJCTx1aXRleHQgbmFtZT0iRE9DV1JBUF9QUk9NUFQiIHZhbHVlPSLljZXlh7vku6XkuIvovb0iLz4NCgk8L2xhbmd1YWdlPg0KCTxsYW5ndWFnZSBpZD0idH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heXQgJW4iLz4NCgkJPCEtLSBzdWJzdGl0dXRpb246ICVuID09IHNsaWRlIG51bWJlciAtLT4NCgkJPCEtLSBzdWJzdGl0dXRpb246ICV0ID09IHRvdGFsIHNsaWRlIGNvdW50IC0tPg0KCQk8dWl0ZXh0IG5hbWU9IlNDUlVCQkFSU1RBVFVTX1NMSURFSU5GTyIgdmFsdWU9IlNsYXl0ICVuIC8gJXQgfCAiLz4NCgkJPHVpdGV4dCBuYW1lPSJTQ1JVQkJBUlNUQVRVU19TVE9QUEVEIiB2YWx1ZT0iRHVyZHVydWxkdSIvPg0KCQk8dWl0ZXh0IG5hbWU9IlNDUlVCQkFSU1RBVFVTX1BMQVlJTkciIHZhbHVlPSJPeW5hdMSxbMSxeW9yIi8+DQoJCTx1aXRleHQgbmFtZT0iU0NSVUJCQVJTVEFUVVNfTk9BVURJTyIgdmFsdWU9IlNlcyBZb2siLz4NCgkJPHVpdGV4dCBuYW1lPSJTQ1JVQkJBUlNUQVRVU19WSURQTEFZSU5HIiB2YWx1ZT0iVmlkZW8gT3luYXTEsWzEsXlvciIvPg0KCQk8dWl0ZXh0IG5hbWU9IlNDUlVCQkFSU1RBVFVTX0xPQURJTkciIHZhbHVlPSJZw7xrbGVuaXlvciIvPg0KCQk8dWl0ZXh0IG5hbWU9IlNDUlVCQkFSU1RBVFVTX0JVRkZFUklORyIgdmFsdWU9IkFyYWJlbGxlxJ9lIEFsxLFuxLF5b3IiLz4NCgkJPHVpdGV4dCBuYW1lPSJTQ1JVQkJBUlNUQVRVU19RVUVTVElPTiIgdmFsdWU9IlNvcnV5dSBZYW7EsXRsYSIvPg0KCQk8dWl0ZXh0IG5hbWU9IlNDUlVCQkFSU1RBVFVTX1JFVklFV1FVSVoiIHZhbHVlPSJTxLFuYXYgxLBuY2VsZW5peW9yIi8+DQoJCTwhLS0gc3Vic3RpdHV0aW9uOiAlbSA9PSBtaW51dGVzIHJlbWFpbmluZyAtLT4NCgkJPCEtLSBzdWJzdGl0dXRpb246ICVzID09IHNlY29uZHMgcmVtYWluaW5nIC0tPg0KCQk8dWl0ZXh0IG5hbWU9IkVMQVBTRUQiIHZhbHVlPSIlbSBEYWtpa2EgJXMgU2FuaXllIEthbGTEsSIvPg0KCQk8dWl0ZXh0IG5hbWU9Ik5PVEZPVU5EIiB2YWx1ZT0iSGVyaGFuZ2kgQmlyIMWeZXkgQnVsdW5tYWTEsSIvPg0KCQk8dWl0ZXh0IG5hbWU9IkFUVEFDSE1FTlRTIiB2YWx1ZT0iRWtsZXI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LEsHJ0aWJhdCIvPg0KCQk8dWl0ZXh0IG5hbWU9IlRBQl9RVUlaIiB2YWx1ZT0iU8SxbmF2Ii8+DQoJCTx1aXRleHQgbmFtZT0iVEFCX09VVExJTkUiIHZhbHVlPSJBbmEgSGF0Ii8+DQoJCTx1aXRleHQgbmFtZT0iVEFCX1RIVU1CIiB2YWx1ZT0iUmVzaW0iLz4NCgkJPHVpdGV4dCBuYW1lPSJUQUJfTk9URVMiIHZhbHVlPSJOb3RsYXIiLz4NCgkJPHVpdGV4dCBuYW1lPSJUQUJfU0VBUkNIIiB2YWx1ZT0iQXJhIi8+DQoJCTx1aXRleHQgbmFtZT0iU0xJREVfSEVBRElORyIgdmFsdWU9IlNsYXl0IEJhxZ9sxLHEn8SxIi8+DQoJCTx1aXRleHQgbmFtZT0iRFVSQVRJT05fSEVBRElORyIgdmFsdWU9IlPDvHJlIi8+DQoJCTx1aXRleHQgbmFtZT0iU0VBUkNIX0hFQURJTkciIHZhbHVlPSJNZXRuaSBhcmE6Ii8+DQoJCTx1aXRleHQgbmFtZT0iVEhVTUJfSEVBRElORyIgdmFsdWU9IlNsYXl0Ii8+DQoJCTx1aXRleHQgbmFtZT0iVEhVTUJfSU5GTyIgdmFsdWU9IlNsYXl0IEJhxZ9sxLHEn8SxL1PDvHJlc2kiLz4NCgkJPHVpdGV4dCBuYW1lPSJBVFRBQ0hOQU1FX0hFQURJTkciIHZhbHVlPSJEb3N5YSBBZMSxIi8+DQoJCTx1aXRleHQgbmFtZT0iQVRUQUNIU0laRV9IRUFESU5HIiB2YWx1ZT0iQm95dXQiLz4NCgkJPHVpdGV4dCBuYW1lPSJTTElERV9OT1RFUyIgdmFsdWU9IlNsYXl0IE5vdGxhcsSxIi8+DQoJCTwhLS1xdWl6IHBvZCBhbmQgbWVzc2FnZSBib3ggdGV4dHMtLT4NCgkJPHVpdGV4dCBuYW1lPSJRVUlaUE9EX1FVSVpfQVRURU1QVCIgdmFsdWU9IlPEsW5hdiBEZW5lbWVzaToiLz4NCgkJPHVpdGV4dCBuYW1lPSJRVUlaUE9EX1FVSVpfQVRURU1QVF9WQUxVRSIgdmFsdWU9IiVuLyV0Ii8+DQoJCTx1aXRleHQgbmFtZT0iUVVJWlBPRF9RVUlaX1NDT1JFIiB2YWx1ZT0iUHVhbjoiLz4NCgkJPHVpdGV4dCBuYW1lPSJRVUlaUE9EX1FVSVpfUEFTU1NDT1JFIiB2YWx1ZT0iR2XDp21lIFB1YW7EsToiLz4NCgkJPHVpdGV4dCBuYW1lPSJRVUlaUE9EX1FVSVpfTUFYU0NPUkUiIHZhbHVlPSJNYWtzaW11bSBQdWFuOiIvPg0KCQk8dWl0ZXh0IG5hbWU9IlFVSVpQT0RfUVVFU0FUTVBUX1NUUiIgdmFsdWU9IkRlbmVtZTogJW4vJXQiLz4NCgkJPHVpdGV4dCBuYW1lPSJRVUlaUE9EX1FVRVNUWVBFX1NUUiIgdmFsdWU9IlTDvHI6ICVzIi8+DQoJCTx1aXRleHQgbmFtZT0iUVVJWlBPRF9RVUVTVFlQRV9HUkQiIHZhbHVlPSJCYXNhbWFrbMSxIi8+DQoJCTx1aXRleHQgbmFtZT0iUVVJWlBPRF9RVUVTVFlQRV9TVlkiIHZhbHVlPSJBbmtldCIvPg0KCQk8dWl0ZXh0IG5hbWU9IlFVSVpQT0RfUVVJWkFUTVBUX0lORiIgdmFsdWU9IlPEsW7EsXJzxLF6Ii8+DQoJCTx1aXRleHQgbmFtZT0iUVVJWlBPRF9RVUVTQVRNUFRfSU5GIiB2YWx1ZT0iU8SxbsSxcnPEsXoiLz4NCgkJPHVpdGV4dCBuYW1lPSJXQVJOSU5HTVNHX1lFU1NUUklORyIgdmFsdWU9IkV2ZXQiLz4NCgkJPHVpdGV4dCBuYW1lPSJXQVJOSU5HTVNHX05PU1RSSU5HIiB2YWx1ZT0iSGF5xLFyIi8+DQoJCTx1aXRleHQgbmFtZT0iV0FSTklOR01TR19USVRMRVNUUklORyIgdmFsdWU9IlPEsW5hdiBHZXppbm1lIFV5YXLEsXPEsSIvPg0KCQk8dWl0ZXh0IG5hbWU9IldBUk5JTkdNU0dfTVNHU1RSSU5HIiB2YWx1ZT0iQnUgU8SxbmF2ZGEgZGVuZW5tZW1pxZ8gc29ydWxhciB2YXIuJiN4QTsmI3hBO0V2ZXQgc2XDp2VuZcSfaW5pIHTEsWtsYXTEsXJzYW7EsXogU8SxbmF2ZGFuIMOnxLFrYWNha3PEsW7EsXouIFPEsW5hdmEgZGV2YW0gZXRtZWsgacOnaW4gSGF5xLFyIHNlw6dlbmXEn2luaSB0xLFrbGF0xLFuLiIvPg0KCQk8dWl0ZXh0IG5hbWU9IklORk9STUFUSU9OX0gyNjRfRkxBU0hQTEFZRVIiIHZhbHVlPSJCaWxnaXNheWFyxLFuxLF6YSB5w7xrbMO8IG9sYW4gZ2XDp2VybGkgRmxhc2ggUGxheWVyIHPDvHLDvG3DvCBidSB2aWRlb3l1IGRlc3Rla2xlbWl5b3IuIEVuIHNvbiBGbGFzaCBQbGF5ZXIgc8O8csO8bcO8bsO8IGluZGlybWVrIGnDp2luIHZpZGVvIGFsYW7EsW7EsSB0xLFrbGF0xLF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LYXTEsWzEsW1jxLFsYXJhIGtlbmFyIMOndWJ1xJ91bnUgZ8O2c3RlciIvPg0KCQk8dWl0ZXh0IG5hbWU9Ik1VVEUiIHZhbHVlPSJTZXNzaXoiLz4NCgkJPHVpdGV4dCBuYW1lPSJET0NXUkFQX1RJVExFIiB2YWx1ZT0iUHJlc2VudGVyIERvc3lhIEVraSIvPg0KCQk8dWl0ZXh0IG5hbWU9IkRPQ1dSQVBfTVNHIiB2YWx1ZT0iQmlsZ2lzYXlhcsSxbWEgS2F5ZGV0Ii8+DQoJCTx1aXRleHQgbmFtZT0iRE9DV1JBUF9QUk9NUFQiIHZhbHVlPSLEsG5kaXJtZWsgacOnaW4gVMSxa2xhdMSxbiIvPg0KCTwvbGFuZ3VhZ2U+DQoJPGxhbmd1YWdlIGlkPSJydS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QodC70LDQudC0ICVuIi8+DQoJCTwhLS0gc3Vic3RpdHV0aW9uOiAlbiA9PSBzbGlkZSBudW1iZXIgLS0+DQoJCTwhLS0gc3Vic3RpdHV0aW9uOiAldCA9PSB0b3RhbCBzbGlkZSBjb3VudCAtLT4NCgkJPHVpdGV4dCBuYW1lPSJTQ1JVQkJBUlNUQVRVU19TTElERUlORk8iIHZhbHVlPSLQodC70LDQudC0ICVuIC8gJXQgfCAiLz4NCgkJPHVpdGV4dCBuYW1lPSJTQ1JVQkJBUlNUQVRVU19TVE9QUEVEIiB2YWx1ZT0i0J7RgdGC0LDQvdC+0LLQu9C10L3QviIvPg0KCQk8dWl0ZXh0IG5hbWU9IlNDUlVCQkFSU1RBVFVTX1BMQVlJTkciIHZhbHVlPSLQktC+0YHQv9GA0L7QuNC30LLQtdC00LXQvdC40LUiLz4NCgkJPHVpdGV4dCBuYW1lPSJTQ1JVQkJBUlNUQVRVU19OT0FVRElPIiB2YWx1ZT0i0J3QtdGCINCw0YPQtNC40L4iLz4NCgkJPHVpdGV4dCBuYW1lPSJTQ1JVQkJBUlNUQVRVU19WSURQTEFZSU5HIiB2YWx1ZT0i0JLQvtGB0L/RgNC+0LjQt9Cy0LXQtNC10L3QuNC1INCy0LjQtNC10L4iLz4NCgkJPHVpdGV4dCBuYW1lPSJTQ1JVQkJBUlNUQVRVU19MT0FESU5HIiB2YWx1ZT0i0JfQsNCz0YDRg9C30LrQsCIvPg0KCQk8dWl0ZXh0IG5hbWU9IlNDUlVCQkFSU1RBVFVTX0JVRkZFUklORyIgdmFsdWU9ItCR0YPRhNC10YDQuNC30LDRhtC40Y8iLz4NCgkJPHVpdGV4dCBuYW1lPSJTQ1JVQkJBUlNUQVRVU19RVUVTVElPTiIgdmFsdWU9ItCe0YLQstC10YIg0L3QsCDQstC+0L/RgNC+0YEiLz4NCgkJPHVpdGV4dCBuYW1lPSJTQ1JVQkJBUlNUQVRVU19SRVZJRVdRVUlaIiB2YWx1ZT0i0J7QsdC30L7RgCDQvtC/0YDQvtGB0LAiLz4NCgkJPCEtLSBzdWJzdGl0dXRpb246ICVtID09IG1pbnV0ZXMgcmVtYWluaW5nIC0tPg0KCQk8IS0tIHN1YnN0aXR1dGlvbjogJXMgPT0gc2Vjb25kcyByZW1haW5pbmcgLS0+DQoJCTx1aXRleHQgbmFtZT0iRUxBUFNFRCIgdmFsdWU9ItCe0YHRgtCw0LvQvtGB0YwgJW0g0LzQuNC9LiAlcyDRgSIvPg0KCQk8dWl0ZXh0IG5hbWU9Ik5PVEZPVU5EIiB2YWx1ZT0i0J3QuNGH0LXQs9C+INC90LUg0L3QsNC50LTQtdC90L4iLz4NCgkJPHVpdGV4dCBuYW1lPSJBVFRBQ0hNRU5UUyIgdmFsdWU9ItCS0LvQvtC20LXQvdC40Y8iLz4NCgkJPCEtLSBzdWJzdGl0dXRpb246ICVwID09IGN1cnJlbnQgc3BlYWtlcidzIHRpdGxlIC0tPg0KCQk8dWl0ZXh0IG5hbWU9IkJJT1dJTl9USVRMRSIgdmFsdWU9ItCR0LjQvtCz0YDQsNGE0LjRjzogJXAiLz4NCgkJPHVpdGV4dCBuYW1lPSJCSU9CVE5fVElUTEUiIHZhbHVlPSLQkdC40L7Qs9GA0LDRhNC40Y8iLz4NCgkJPHVpdGV4dCBuYW1lPSJESVZJREVSQlROX1RJVExFIiB2YWx1ZT0ifCIvPg0KCQk8dWl0ZXh0IG5hbWU9IkNPTlRBQ1RCVE5fVElUTEUiIHZhbHVlPSLQmtC+0L3RgtCw0LrRgiIvPg0KCQk8dWl0ZXh0IG5hbWU9IlRBQl9RVUlaIiB2YWx1ZT0i0J7Qv9GA0L7RgSIvPg0KCQk8dWl0ZXh0IG5hbWU9IlRBQl9PVVRMSU5FIiB2YWx1ZT0i0KHRhdC10LzQsCIvPg0KCQk8dWl0ZXh0IG5hbWU9IlRBQl9USFVNQiIgdmFsdWU9ItCR0LXQs9GD0L3QvtC6Ii8+DQoJCTx1aXRleHQgbmFtZT0iVEFCX05PVEVTIiB2YWx1ZT0i0JfQsNC80LXRgtC60LgiLz4NCgkJPHVpdGV4dCBuYW1lPSJUQUJfU0VBUkNIIiB2YWx1ZT0i0J/QvtC40YHQuiIvPg0KCQk8dWl0ZXh0IG5hbWU9IlNMSURFX0hFQURJTkciIHZhbHVlPSLQl9Cw0LPQvtC70L7QstC+0Log0YHQu9Cw0LnQtNCwIi8+DQoJCTx1aXRleHQgbmFtZT0iRFVSQVRJT05fSEVBRElORyIgdmFsdWU9ItCU0LvQuNGCLdGB0YLRjCIvPg0KCQk8dWl0ZXh0IG5hbWU9IlNFQVJDSF9IRUFESU5HIiB2YWx1ZT0i0J/QvtC40YHQuiDRgtC10LrRgdGC0LA6Ii8+DQoJCTx1aXRleHQgbmFtZT0iVEhVTUJfSEVBRElORyIgdmFsdWU9ItCh0LvQsNC50LQiLz4NCgkJPHVpdGV4dCBuYW1lPSJUSFVNQl9JTkZPIiB2YWx1ZT0i0J3QsNC30LLQsNC90LjQtS/QtNC70LjRgi3QvdC+0YHRgtGMIi8+DQoJCTx1aXRleHQgbmFtZT0iQVRUQUNITkFNRV9IRUFESU5HIiB2YWx1ZT0i0JjQvNGPINGE0LDQudC70LAiLz4NCgkJPHVpdGV4dCBuYW1lPSJBVFRBQ0hTSVpFX0hFQURJTkciIHZhbHVlPSLQoNCw0LfQvNC10YAiLz4NCgkJPHVpdGV4dCBuYW1lPSJTTElERV9OT1RFUyIgdmFsdWU9ItCX0LDQvNC10YLQutC4INC6INGB0LvQsNC50LTRgyIvPg0KCQk8IS0tcXVpeiBwb2QgYW5kIG1lc3NhZ2UgYm94IHRleHRzLS0+DQoJCTx1aXRleHQgbmFtZT0iUVVJWlBPRF9RVUlaX0FUVEVNUFQiIHZhbHVlPSLQn9C+0L/Ri9GC0LrQsCDQv9GA0L7QudGC0Lgg0L7Qv9GA0L7RgToiLz4NCgkJPHVpdGV4dCBuYW1lPSJRVUlaUE9EX1FVSVpfQVRURU1QVF9WQUxVRSIgdmFsdWU9IiVuINC40LcgJXQiLz4NCgkJPHVpdGV4dCBuYW1lPSJRVUlaUE9EX1FVSVpfU0NPUkUiIHZhbHVlPSLQndCw0LHRgNCw0L3QviDQsdCw0LvQu9C+0LI6Ii8+DQoJCTx1aXRleHQgbmFtZT0iUVVJWlBPRF9RVUlaX1BBU1NTQ09SRSIgdmFsdWU9ItCf0YDQvtGF0L7QtNC90L7QuSDRgNC10LfRg9C70YzRgtCw0YI6Ii8+DQoJCTx1aXRleHQgbmFtZT0iUVVJWlBPRF9RVUlaX01BWFNDT1JFIiB2YWx1ZT0i0JzQsNC60YHQuNC80LDQu9GM0L3Ri9C5INGA0LXQt9GD0LvRjNGC0LDRgjoiLz4NCgkJPHVpdGV4dCBuYW1lPSJRVUlaUE9EX1FVRVNBVE1QVF9TVFIiIHZhbHVlPSLQn9C+0L/Ri9GC0LrQsDogJW4g0LjQtyAldCIvPg0KCQk8dWl0ZXh0IG5hbWU9IlFVSVpQT0RfUVVFU1RZUEVfU1RSIiB2YWx1ZT0i0KLQuNC/OiAlcyIvPg0KCQk8dWl0ZXh0IG5hbWU9IlFVSVpQT0RfUVVFU1RZUEVfR1JEIiB2YWx1ZT0i0KEg0L7RhtC10L3QutC+0LkiLz4NCgkJPHVpdGV4dCBuYW1lPSJRVUlaUE9EX1FVRVNUWVBFX1NWWSIgdmFsdWU9ItCe0LHQt9C+0YAiLz4NCgkJPHVpdGV4dCBuYW1lPSJRVUlaUE9EX1FVSVpBVE1QVF9JTkYiIHZhbHVlPSLQkdC+0LvRjNGI0L7QtSDRh9C40YHQu9C+Ii8+DQoJCTx1aXRleHQgbmFtZT0iUVVJWlBPRF9RVUVTQVRNUFRfSU5GIiB2YWx1ZT0i0JHQvtC70YzRiNC+0LUg0YfQuNGB0LvQviIvPg0KCQk8dWl0ZXh0IG5hbWU9IldBUk5JTkdNU0dfWUVTU1RSSU5HIiB2YWx1ZT0i0JTQsCIvPg0KCQk8dWl0ZXh0IG5hbWU9IldBUk5JTkdNU0dfTk9TVFJJTkciIHZhbHVlPSLQndC10YIiLz4NCgkJPHVpdGV4dCBuYW1lPSJXQVJOSU5HTVNHX1RJVExFU1RSSU5HIiB2YWx1ZT0i0J/RgNC10LTRg9C/0YDQtdC20LTQtdC90LjQtSDQviDQvdCw0LLQuNCz0LDRhtC40Lgg0LIg0L7Qv9GA0L7RgdC1Ii8+DQoJCTx1aXRleHQgbmFtZT0iV0FSTklOR01TR19NU0dTVFJJTkciIHZhbHVlPSLQkiDQvtC/0YDQvtGB0LUg0L7RgdGC0LDQu9C40YHRjCDQvdC10L7RgtCy0LXRh9C10L3QvdGL0LUg0LLQvtC/0YDQvtGB0Ysu0J3QsNC20LDRgtC40LUg0LrQvdC+0L/QutC4ICZxdW90O9CU0LAmcXVvdDsg0L/RgNC40LLQtdC00LXRgiDQuiDQt9Cw0LrRgNGL0YLQuNGOINC+0L/RgNC+0YHQsC4g0J3QsNC20LDRgtC40LUg0LrQvdC+0L/QutC4ICZxdW90O9Cd0LXRgiZxdW90OyDQv9GA0L7QtNC+0LvQttC40YIg0L7Qv9GA0L7RgS4iLz4NCgkJPHVpdGV4dCBuYW1lPSJJTkZPUk1BVElPTl9IMjY0X0ZMQVNIUExBWUVSIiB2YWx1ZT0i0KLQtdC60YPRidCw0Y8g0LLQtdGA0YHQuNGPINC/0YDQvtC40LPRgNGL0LLQsNGC0LXQu9GPIEZsYXNoIFBsYXllciwg0YPRgdGC0LDQvdC+0LLQu9C10L3QvdCw0Y8g0L3QsCDRjdGC0L7QvCDQutC+0LzQv9GM0Y7RgtC10YDQtSwg0L3QtSDQv9C+0LTQtNC10YDQttC40LLQsNC10YIg0Y3RgtC+INCy0LjQtNC10L4uINCp0LXQu9C60L3QuNGC0LUg0LIg0L7QsdC70LDRgdGC0Lgg0LLQuNC00LXQviwg0YfRgtC+0LHRiyDQt9Cw0LPRgNGD0LfQuNGC0Ywg0L/QvtGB0LvQtdC00L3RjtGOINCy0LXRgNGB0LjRjiDQv9GA0L7QuNCz0YDRi9Cy0LDRgtC10LvRj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tCf0L7QutCw0LfRi9Cy0LDRgtGMINCy0YDQtdC30LrRgyDRg9GH0LDRgdGC0L3QuNC60LDQvCIvPg0KCQk8dWl0ZXh0IG5hbWU9Ik1VVEUiIHZhbHVlPSLQntGC0LrQu9GO0YfQuNGC0Ywg0LfQstGD0LoiLz4NCgkJPHVpdGV4dCBuYW1lPSJET0NXUkFQX1RJVExFIiB2YWx1ZT0i0JLQu9C+0LbQtdC90LjQtSDQsiDRhNCw0LnQuyBBZG9iZSBQcmVzZW50ZXIiLz4NCgkJPHVpdGV4dCBuYW1lPSJET0NXUkFQX01TRyIgdmFsdWU9ItCh0L7RhdGA0LDQvdC40YLRjCDQsiDQv9Cw0L/QutGDICZxdW90O9Cc0L7QuSDQutC+0LzQv9GM0Y7RgtC10YAmcXVvdDsiLz4NCgkJPHVpdGV4dCBuYW1lPSJET0NXUkFQX1BST01QVCIgdmFsdWU9ItCp0LXQu9C60L3Rg9GC0Ywg0LTQu9GPINC30LDQs9GA0YPQt9C60LgiLz4NCgk8L2xhbmd1YWdlPg0KPC9jb25maWd1cmF0aW9uPg0K"/>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PPSNARRATION" val="9,683850127,\\bb8\websites\cis.msjc.edu\courses\core_courses\csis202\lessons\08\powerpoint\ch08_pptx\Media.ppcx"/>
</p:tagLst>
</file>

<file path=ppt/tags/tag11.xml><?xml version="1.0" encoding="utf-8"?>
<p:tagLst xmlns:a="http://schemas.openxmlformats.org/drawingml/2006/main" xmlns:r="http://schemas.openxmlformats.org/officeDocument/2006/relationships" xmlns:p="http://schemas.openxmlformats.org/presentationml/2006/main">
  <p:tag name="PPSNARRATION" val="10,683850127,\\bb8\websites\cis.msjc.edu\courses\core_courses\csis202\lessons\08\powerpoint\ch08_pptx\Media.ppcx"/>
</p:tagLst>
</file>

<file path=ppt/tags/tag12.xml><?xml version="1.0" encoding="utf-8"?>
<p:tagLst xmlns:a="http://schemas.openxmlformats.org/drawingml/2006/main" xmlns:r="http://schemas.openxmlformats.org/officeDocument/2006/relationships" xmlns:p="http://schemas.openxmlformats.org/presentationml/2006/main">
  <p:tag name="PPSNARRATION" val="11,683850127,\\bb8\websites\cis.msjc.edu\courses\core_courses\csis202\lessons\08\powerpoint\ch08_pptx\Media.ppcx"/>
</p:tagLst>
</file>

<file path=ppt/tags/tag13.xml><?xml version="1.0" encoding="utf-8"?>
<p:tagLst xmlns:a="http://schemas.openxmlformats.org/drawingml/2006/main" xmlns:r="http://schemas.openxmlformats.org/officeDocument/2006/relationships" xmlns:p="http://schemas.openxmlformats.org/presentationml/2006/main">
  <p:tag name="PPSNARRATION" val="12,683850127,\\bb8\websites\cis.msjc.edu\courses\core_courses\csis202\lessons\08\powerpoint\ch08_pptx\Media.ppcx"/>
</p:tagLst>
</file>

<file path=ppt/tags/tag14.xml><?xml version="1.0" encoding="utf-8"?>
<p:tagLst xmlns:a="http://schemas.openxmlformats.org/drawingml/2006/main" xmlns:r="http://schemas.openxmlformats.org/officeDocument/2006/relationships" xmlns:p="http://schemas.openxmlformats.org/presentationml/2006/main">
  <p:tag name="PPSNARRATION" val="13,683850127,\\bb8\websites\cis.msjc.edu\courses\core_courses\csis202\lessons\08\powerpoint\ch08_pptx\Media.ppcx"/>
</p:tagLst>
</file>

<file path=ppt/tags/tag15.xml><?xml version="1.0" encoding="utf-8"?>
<p:tagLst xmlns:a="http://schemas.openxmlformats.org/drawingml/2006/main" xmlns:r="http://schemas.openxmlformats.org/officeDocument/2006/relationships" xmlns:p="http://schemas.openxmlformats.org/presentationml/2006/main">
  <p:tag name="PPSNARRATION" val="14,683850127,\\bb8\websites\cis.msjc.edu\courses\core_courses\csis202\lessons\08\powerpoint\ch08_pptx\Media.ppcx"/>
</p:tagLst>
</file>

<file path=ppt/tags/tag16.xml><?xml version="1.0" encoding="utf-8"?>
<p:tagLst xmlns:a="http://schemas.openxmlformats.org/drawingml/2006/main" xmlns:r="http://schemas.openxmlformats.org/officeDocument/2006/relationships" xmlns:p="http://schemas.openxmlformats.org/presentationml/2006/main">
  <p:tag name="PPSNARRATION" val="15,683850127,\\bb8\websites\cis.msjc.edu\courses\core_courses\csis202\lessons\08\powerpoint\ch08_pptx\Media.ppcx"/>
</p:tagLst>
</file>

<file path=ppt/tags/tag17.xml><?xml version="1.0" encoding="utf-8"?>
<p:tagLst xmlns:a="http://schemas.openxmlformats.org/drawingml/2006/main" xmlns:r="http://schemas.openxmlformats.org/officeDocument/2006/relationships" xmlns:p="http://schemas.openxmlformats.org/presentationml/2006/main">
  <p:tag name="PPSNARRATION" val="16,683850127,\\bb8\websites\cis.msjc.edu\courses\core_courses\csis202\lessons\08\powerpoint\ch08_pptx\Media.ppcx"/>
</p:tagLst>
</file>

<file path=ppt/tags/tag18.xml><?xml version="1.0" encoding="utf-8"?>
<p:tagLst xmlns:a="http://schemas.openxmlformats.org/drawingml/2006/main" xmlns:r="http://schemas.openxmlformats.org/officeDocument/2006/relationships" xmlns:p="http://schemas.openxmlformats.org/presentationml/2006/main">
  <p:tag name="PPSNARRATION" val="17,683850127,\\bb8\websites\cis.msjc.edu\courses\core_courses\csis202\lessons\08\powerpoint\ch08_pptx\Media.ppcx"/>
</p:tagLst>
</file>

<file path=ppt/tags/tag19.xml><?xml version="1.0" encoding="utf-8"?>
<p:tagLst xmlns:a="http://schemas.openxmlformats.org/drawingml/2006/main" xmlns:r="http://schemas.openxmlformats.org/officeDocument/2006/relationships" xmlns:p="http://schemas.openxmlformats.org/presentationml/2006/main">
  <p:tag name="PPSNARRATION" val="18,683850127,\\bb8\websites\cis.msjc.edu\courses\core_courses\csis202\lessons\08\powerpoint\ch08_pptx\Media.ppcx"/>
</p:tagLst>
</file>

<file path=ppt/tags/tag2.xml><?xml version="1.0" encoding="utf-8"?>
<p:tagLst xmlns:a="http://schemas.openxmlformats.org/drawingml/2006/main" xmlns:r="http://schemas.openxmlformats.org/officeDocument/2006/relationships" xmlns:p="http://schemas.openxmlformats.org/presentationml/2006/main">
  <p:tag name="PPSNARRATION" val="1,683850127,\\bb8\websites\cis.msjc.edu\courses\core_courses\csis202\lessons\08\powerpoint\ch08_pptx\Media.ppcx"/>
</p:tagLst>
</file>

<file path=ppt/tags/tag20.xml><?xml version="1.0" encoding="utf-8"?>
<p:tagLst xmlns:a="http://schemas.openxmlformats.org/drawingml/2006/main" xmlns:r="http://schemas.openxmlformats.org/officeDocument/2006/relationships" xmlns:p="http://schemas.openxmlformats.org/presentationml/2006/main">
  <p:tag name="PPSNARRATION" val="19,683850127,\\bb8\websites\cis.msjc.edu\courses\core_courses\csis202\lessons\08\powerpoint\ch08_pptx\Media.ppcx"/>
</p:tagLst>
</file>

<file path=ppt/tags/tag21.xml><?xml version="1.0" encoding="utf-8"?>
<p:tagLst xmlns:a="http://schemas.openxmlformats.org/drawingml/2006/main" xmlns:r="http://schemas.openxmlformats.org/officeDocument/2006/relationships" xmlns:p="http://schemas.openxmlformats.org/presentationml/2006/main">
  <p:tag name="PPSNARRATION" val="20,683850127,\\bb8\websites\cis.msjc.edu\courses\core_courses\csis202\lessons\08\powerpoint\ch08_pptx\Media.ppcx"/>
</p:tagLst>
</file>

<file path=ppt/tags/tag22.xml><?xml version="1.0" encoding="utf-8"?>
<p:tagLst xmlns:a="http://schemas.openxmlformats.org/drawingml/2006/main" xmlns:r="http://schemas.openxmlformats.org/officeDocument/2006/relationships" xmlns:p="http://schemas.openxmlformats.org/presentationml/2006/main">
  <p:tag name="PPSNARRATION" val="21,683850127,\\bb8\websites\cis.msjc.edu\courses\core_courses\csis202\lessons\08\powerpoint\ch08_pptx\Media.ppcx"/>
</p:tagLst>
</file>

<file path=ppt/tags/tag23.xml><?xml version="1.0" encoding="utf-8"?>
<p:tagLst xmlns:a="http://schemas.openxmlformats.org/drawingml/2006/main" xmlns:r="http://schemas.openxmlformats.org/officeDocument/2006/relationships" xmlns:p="http://schemas.openxmlformats.org/presentationml/2006/main">
  <p:tag name="PPSNARRATION" val="22,683850127,\\bb8\websites\cis.msjc.edu\courses\core_courses\csis202\lessons\08\powerpoint\ch08_pptx\Media.ppcx"/>
</p:tagLst>
</file>

<file path=ppt/tags/tag24.xml><?xml version="1.0" encoding="utf-8"?>
<p:tagLst xmlns:a="http://schemas.openxmlformats.org/drawingml/2006/main" xmlns:r="http://schemas.openxmlformats.org/officeDocument/2006/relationships" xmlns:p="http://schemas.openxmlformats.org/presentationml/2006/main">
  <p:tag name="PPSNARRATION" val="23,683850127,\\bb8\websites\cis.msjc.edu\courses\core_courses\csis202\lessons\08\powerpoint\ch08_pptx\Media.ppcx"/>
</p:tagLst>
</file>

<file path=ppt/tags/tag25.xml><?xml version="1.0" encoding="utf-8"?>
<p:tagLst xmlns:a="http://schemas.openxmlformats.org/drawingml/2006/main" xmlns:r="http://schemas.openxmlformats.org/officeDocument/2006/relationships" xmlns:p="http://schemas.openxmlformats.org/presentationml/2006/main">
  <p:tag name="PPSNARRATION" val="24,683850127,\\bb8\websites\cis.msjc.edu\courses\core_courses\csis202\lessons\08\powerpoint\ch08_pptx\Media.ppcx"/>
</p:tagLst>
</file>

<file path=ppt/tags/tag26.xml><?xml version="1.0" encoding="utf-8"?>
<p:tagLst xmlns:a="http://schemas.openxmlformats.org/drawingml/2006/main" xmlns:r="http://schemas.openxmlformats.org/officeDocument/2006/relationships" xmlns:p="http://schemas.openxmlformats.org/presentationml/2006/main">
  <p:tag name="PPSNARRATION" val="25,683850127,\\bb8\websites\cis.msjc.edu\courses\core_courses\csis202\lessons\08\powerpoint\ch08_pptx\Media.ppcx"/>
</p:tagLst>
</file>

<file path=ppt/tags/tag27.xml><?xml version="1.0" encoding="utf-8"?>
<p:tagLst xmlns:a="http://schemas.openxmlformats.org/drawingml/2006/main" xmlns:r="http://schemas.openxmlformats.org/officeDocument/2006/relationships" xmlns:p="http://schemas.openxmlformats.org/presentationml/2006/main">
  <p:tag name="PPSNARRATION" val="26,683850127,\\bb8\websites\cis.msjc.edu\courses\core_courses\csis202\lessons\08\powerpoint\ch08_pptx\Media.ppcx"/>
</p:tagLst>
</file>

<file path=ppt/tags/tag28.xml><?xml version="1.0" encoding="utf-8"?>
<p:tagLst xmlns:a="http://schemas.openxmlformats.org/drawingml/2006/main" xmlns:r="http://schemas.openxmlformats.org/officeDocument/2006/relationships" xmlns:p="http://schemas.openxmlformats.org/presentationml/2006/main">
  <p:tag name="PPSNARRATION" val="27,683850127,\\bb8\websites\cis.msjc.edu\courses\core_courses\csis202\lessons\08\powerpoint\ch08_pptx\Media.ppcx"/>
</p:tagLst>
</file>

<file path=ppt/tags/tag29.xml><?xml version="1.0" encoding="utf-8"?>
<p:tagLst xmlns:a="http://schemas.openxmlformats.org/drawingml/2006/main" xmlns:r="http://schemas.openxmlformats.org/officeDocument/2006/relationships" xmlns:p="http://schemas.openxmlformats.org/presentationml/2006/main">
  <p:tag name="PPSNARRATION" val="28,683850127,\\bb8\websites\cis.msjc.edu\courses\core_courses\csis202\lessons\08\powerpoint\ch08_pptx\Media.ppcx"/>
</p:tagLst>
</file>

<file path=ppt/tags/tag3.xml><?xml version="1.0" encoding="utf-8"?>
<p:tagLst xmlns:a="http://schemas.openxmlformats.org/drawingml/2006/main" xmlns:r="http://schemas.openxmlformats.org/officeDocument/2006/relationships" xmlns:p="http://schemas.openxmlformats.org/presentationml/2006/main">
  <p:tag name="PPSNARRATION" val="2,683850127,\\bb8\websites\cis.msjc.edu\courses\core_courses\csis202\lessons\08\powerpoint\ch08_pptx\Media.ppcx"/>
</p:tagLst>
</file>

<file path=ppt/tags/tag30.xml><?xml version="1.0" encoding="utf-8"?>
<p:tagLst xmlns:a="http://schemas.openxmlformats.org/drawingml/2006/main" xmlns:r="http://schemas.openxmlformats.org/officeDocument/2006/relationships" xmlns:p="http://schemas.openxmlformats.org/presentationml/2006/main">
  <p:tag name="PPSNARRATION" val="29,683850127,\\bb8\websites\cis.msjc.edu\courses\core_courses\csis202\lessons\08\powerpoint\ch08_pptx\Media.ppcx"/>
</p:tagLst>
</file>

<file path=ppt/tags/tag31.xml><?xml version="1.0" encoding="utf-8"?>
<p:tagLst xmlns:a="http://schemas.openxmlformats.org/drawingml/2006/main" xmlns:r="http://schemas.openxmlformats.org/officeDocument/2006/relationships" xmlns:p="http://schemas.openxmlformats.org/presentationml/2006/main">
  <p:tag name="PPSNARRATION" val="30,683850127,\\bb8\websites\cis.msjc.edu\courses\core_courses\csis202\lessons\08\powerpoint\ch08_pptx\Media.ppcx"/>
</p:tagLst>
</file>

<file path=ppt/tags/tag32.xml><?xml version="1.0" encoding="utf-8"?>
<p:tagLst xmlns:a="http://schemas.openxmlformats.org/drawingml/2006/main" xmlns:r="http://schemas.openxmlformats.org/officeDocument/2006/relationships" xmlns:p="http://schemas.openxmlformats.org/presentationml/2006/main">
  <p:tag name="PPSNARRATION" val="31,683850127,\\bb8\websites\cis.msjc.edu\courses\core_courses\csis202\lessons\08\powerpoint\ch08_pptx\Media.ppcx"/>
</p:tagLst>
</file>

<file path=ppt/tags/tag33.xml><?xml version="1.0" encoding="utf-8"?>
<p:tagLst xmlns:a="http://schemas.openxmlformats.org/drawingml/2006/main" xmlns:r="http://schemas.openxmlformats.org/officeDocument/2006/relationships" xmlns:p="http://schemas.openxmlformats.org/presentationml/2006/main">
  <p:tag name="PPSNARRATION" val="32,683850127,\\bb8\websites\cis.msjc.edu\courses\core_courses\csis202\lessons\08\powerpoint\ch08_pptx\Media.ppcx"/>
</p:tagLst>
</file>

<file path=ppt/tags/tag34.xml><?xml version="1.0" encoding="utf-8"?>
<p:tagLst xmlns:a="http://schemas.openxmlformats.org/drawingml/2006/main" xmlns:r="http://schemas.openxmlformats.org/officeDocument/2006/relationships" xmlns:p="http://schemas.openxmlformats.org/presentationml/2006/main">
  <p:tag name="PPSNARRATION" val="33,683850127,\\bb8\websites\cis.msjc.edu\courses\core_courses\csis202\lessons\08\powerpoint\ch08_pptx\Media.ppcx"/>
</p:tagLst>
</file>

<file path=ppt/tags/tag35.xml><?xml version="1.0" encoding="utf-8"?>
<p:tagLst xmlns:a="http://schemas.openxmlformats.org/drawingml/2006/main" xmlns:r="http://schemas.openxmlformats.org/officeDocument/2006/relationships" xmlns:p="http://schemas.openxmlformats.org/presentationml/2006/main">
  <p:tag name="PPSNARRATION" val="34,683850127,\\bb8\websites\cis.msjc.edu\courses\core_courses\csis202\lessons\08\powerpoint\ch08_pptx\Media.ppcx"/>
</p:tagLst>
</file>

<file path=ppt/tags/tag36.xml><?xml version="1.0" encoding="utf-8"?>
<p:tagLst xmlns:a="http://schemas.openxmlformats.org/drawingml/2006/main" xmlns:r="http://schemas.openxmlformats.org/officeDocument/2006/relationships" xmlns:p="http://schemas.openxmlformats.org/presentationml/2006/main">
  <p:tag name="PPSNARRATION" val="35,683850127,\\bb8\websites\cis.msjc.edu\courses\core_courses\csis202\lessons\08\powerpoint\ch08_pptx\Media.ppcx"/>
</p:tagLst>
</file>

<file path=ppt/tags/tag37.xml><?xml version="1.0" encoding="utf-8"?>
<p:tagLst xmlns:a="http://schemas.openxmlformats.org/drawingml/2006/main" xmlns:r="http://schemas.openxmlformats.org/officeDocument/2006/relationships" xmlns:p="http://schemas.openxmlformats.org/presentationml/2006/main">
  <p:tag name="PPSNARRATION" val="36,683850127,\\bb8\websites\cis.msjc.edu\courses\core_courses\csis202\lessons\08\powerpoint\ch08_pptx\Media.ppcx"/>
</p:tagLst>
</file>

<file path=ppt/tags/tag4.xml><?xml version="1.0" encoding="utf-8"?>
<p:tagLst xmlns:a="http://schemas.openxmlformats.org/drawingml/2006/main" xmlns:r="http://schemas.openxmlformats.org/officeDocument/2006/relationships" xmlns:p="http://schemas.openxmlformats.org/presentationml/2006/main">
  <p:tag name="PPSNARRATION" val="3,683850127,\\bb8\websites\cis.msjc.edu\courses\core_courses\csis202\lessons\08\powerpoint\ch08_pptx\Media.ppcx"/>
</p:tagLst>
</file>

<file path=ppt/tags/tag5.xml><?xml version="1.0" encoding="utf-8"?>
<p:tagLst xmlns:a="http://schemas.openxmlformats.org/drawingml/2006/main" xmlns:r="http://schemas.openxmlformats.org/officeDocument/2006/relationships" xmlns:p="http://schemas.openxmlformats.org/presentationml/2006/main">
  <p:tag name="PPSNARRATION" val="4,683850127,\\bb8\websites\cis.msjc.edu\courses\core_courses\csis202\lessons\08\powerpoint\ch08_pptx\Media.ppcx"/>
</p:tagLst>
</file>

<file path=ppt/tags/tag6.xml><?xml version="1.0" encoding="utf-8"?>
<p:tagLst xmlns:a="http://schemas.openxmlformats.org/drawingml/2006/main" xmlns:r="http://schemas.openxmlformats.org/officeDocument/2006/relationships" xmlns:p="http://schemas.openxmlformats.org/presentationml/2006/main">
  <p:tag name="PPSNARRATION" val="5,683850127,\\bb8\websites\cis.msjc.edu\courses\core_courses\csis202\lessons\08\powerpoint\ch08_pptx\Media.ppcx"/>
</p:tagLst>
</file>

<file path=ppt/tags/tag7.xml><?xml version="1.0" encoding="utf-8"?>
<p:tagLst xmlns:a="http://schemas.openxmlformats.org/drawingml/2006/main" xmlns:r="http://schemas.openxmlformats.org/officeDocument/2006/relationships" xmlns:p="http://schemas.openxmlformats.org/presentationml/2006/main">
  <p:tag name="PPSNARRATION" val="6,683850127,\\bb8\websites\cis.msjc.edu\courses\core_courses\csis202\lessons\08\powerpoint\ch08_pptx\Media.ppcx"/>
</p:tagLst>
</file>

<file path=ppt/tags/tag8.xml><?xml version="1.0" encoding="utf-8"?>
<p:tagLst xmlns:a="http://schemas.openxmlformats.org/drawingml/2006/main" xmlns:r="http://schemas.openxmlformats.org/officeDocument/2006/relationships" xmlns:p="http://schemas.openxmlformats.org/presentationml/2006/main">
  <p:tag name="PPSNARRATION" val="7,683850127,\\bb8\websites\cis.msjc.edu\courses\core_courses\csis202\lessons\08\powerpoint\ch08_pptx\Media.ppcx"/>
</p:tagLst>
</file>

<file path=ppt/tags/tag9.xml><?xml version="1.0" encoding="utf-8"?>
<p:tagLst xmlns:a="http://schemas.openxmlformats.org/drawingml/2006/main" xmlns:r="http://schemas.openxmlformats.org/officeDocument/2006/relationships" xmlns:p="http://schemas.openxmlformats.org/presentationml/2006/main">
  <p:tag name="PPSNARRATION" val="8,683850127,\\bb8\websites\cis.msjc.edu\courses\core_courses\csis202\lessons\08\powerpoint\ch08_pptx\Media.ppcx"/>
</p:tagLst>
</file>

<file path=ppt/theme/theme1.xml><?xml version="1.0" encoding="utf-8"?>
<a:theme xmlns:a="http://schemas.openxmlformats.org/drawingml/2006/main" name="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Designs\Blends.pot</Template>
  <TotalTime>698</TotalTime>
  <Words>1613</Words>
  <Application>Microsoft Office PowerPoint</Application>
  <PresentationFormat>On-screen Show (4:3)</PresentationFormat>
  <Paragraphs>129</Paragraphs>
  <Slides>36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Arial</vt:lpstr>
      <vt:lpstr>Palatino Linotype</vt:lpstr>
      <vt:lpstr>Tahoma</vt:lpstr>
      <vt:lpstr>Wingdings</vt:lpstr>
      <vt:lpstr>Blends</vt:lpstr>
      <vt:lpstr>Chapter 8</vt:lpstr>
      <vt:lpstr>Classful IP Addressing</vt:lpstr>
      <vt:lpstr>Classful IP Addressing</vt:lpstr>
      <vt:lpstr>Subnetting</vt:lpstr>
      <vt:lpstr>Subnetting</vt:lpstr>
      <vt:lpstr>RFC 950</vt:lpstr>
      <vt:lpstr>Extended Network Prefix</vt:lpstr>
      <vt:lpstr>Subnet Masks </vt:lpstr>
      <vt:lpstr>  Limitations of Classful Addressing and Fixed-Length Subnet Masks </vt:lpstr>
      <vt:lpstr>Limitations of Classful Addressing and Fixed-Length Subnet Masks </vt:lpstr>
      <vt:lpstr>Classless Addressing and Variable-Length Subnet Masks</vt:lpstr>
      <vt:lpstr>Variable-Length Subnet Masks – RFC 1009 </vt:lpstr>
      <vt:lpstr>Implementing VLSM</vt:lpstr>
      <vt:lpstr>Route Aggregation with VLSM</vt:lpstr>
      <vt:lpstr>Classless Inter-Domain Routing</vt:lpstr>
      <vt:lpstr>Implementing CIDR</vt:lpstr>
      <vt:lpstr>Implementing CIDR</vt:lpstr>
      <vt:lpstr>CIDR Block Capacity</vt:lpstr>
      <vt:lpstr>IpV6 Packet</vt:lpstr>
      <vt:lpstr>IPv6</vt:lpstr>
      <vt:lpstr>Structure of the Internet</vt:lpstr>
      <vt:lpstr>Carrier Network Geography</vt:lpstr>
      <vt:lpstr>IP Routing</vt:lpstr>
      <vt:lpstr>IP Routing</vt:lpstr>
      <vt:lpstr>Dynamic vs. Static Routing</vt:lpstr>
      <vt:lpstr>RIP Protocol Layout</vt:lpstr>
      <vt:lpstr>OSPF Protocol</vt:lpstr>
      <vt:lpstr>Open Shortest Path First - OSPF</vt:lpstr>
      <vt:lpstr>Border Gateway Protocol</vt:lpstr>
      <vt:lpstr>BGP4 Protocol Layout</vt:lpstr>
      <vt:lpstr>Border Gateway Protocol</vt:lpstr>
      <vt:lpstr>LAN Switch</vt:lpstr>
      <vt:lpstr>Single Switch Virtual LAN</vt:lpstr>
      <vt:lpstr>Multiple Switch Virtual LAN</vt:lpstr>
      <vt:lpstr>Layer Two VLAN Routing</vt:lpstr>
      <vt:lpstr>Layer Three VLAN Routing</vt:lpstr>
    </vt:vector>
  </TitlesOfParts>
  <Company>dishaw.net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Bill S. Bennett</dc:creator>
  <cp:lastModifiedBy>Bill Bennett</cp:lastModifiedBy>
  <cp:revision>49</cp:revision>
  <dcterms:created xsi:type="dcterms:W3CDTF">2004-02-13T23:01:50Z</dcterms:created>
  <dcterms:modified xsi:type="dcterms:W3CDTF">2024-05-09T20:24:46Z</dcterms:modified>
</cp:coreProperties>
</file>