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sldIdLst>
    <p:sldId id="289" r:id="rId2"/>
    <p:sldId id="290" r:id="rId3"/>
    <p:sldId id="304" r:id="rId4"/>
    <p:sldId id="305" r:id="rId5"/>
    <p:sldId id="306" r:id="rId6"/>
    <p:sldId id="278" r:id="rId7"/>
    <p:sldId id="291" r:id="rId8"/>
    <p:sldId id="292" r:id="rId9"/>
    <p:sldId id="318" r:id="rId10"/>
    <p:sldId id="319" r:id="rId11"/>
    <p:sldId id="256" r:id="rId12"/>
    <p:sldId id="257" r:id="rId13"/>
    <p:sldId id="258" r:id="rId14"/>
    <p:sldId id="293" r:id="rId15"/>
    <p:sldId id="259" r:id="rId16"/>
    <p:sldId id="294" r:id="rId17"/>
    <p:sldId id="320" r:id="rId18"/>
    <p:sldId id="295" r:id="rId19"/>
    <p:sldId id="260" r:id="rId20"/>
    <p:sldId id="308" r:id="rId21"/>
    <p:sldId id="296" r:id="rId22"/>
    <p:sldId id="261" r:id="rId23"/>
    <p:sldId id="307" r:id="rId24"/>
    <p:sldId id="315" r:id="rId25"/>
    <p:sldId id="316" r:id="rId26"/>
    <p:sldId id="309" r:id="rId27"/>
    <p:sldId id="310" r:id="rId28"/>
    <p:sldId id="311" r:id="rId29"/>
    <p:sldId id="297" r:id="rId30"/>
    <p:sldId id="298" r:id="rId31"/>
    <p:sldId id="262" r:id="rId32"/>
    <p:sldId id="263" r:id="rId33"/>
    <p:sldId id="264" r:id="rId34"/>
    <p:sldId id="299" r:id="rId35"/>
    <p:sldId id="300" r:id="rId36"/>
    <p:sldId id="265" r:id="rId37"/>
    <p:sldId id="266" r:id="rId38"/>
    <p:sldId id="301" r:id="rId39"/>
    <p:sldId id="267" r:id="rId40"/>
    <p:sldId id="268" r:id="rId41"/>
    <p:sldId id="269" r:id="rId42"/>
    <p:sldId id="270" r:id="rId43"/>
    <p:sldId id="271" r:id="rId44"/>
    <p:sldId id="272" r:id="rId45"/>
    <p:sldId id="312" r:id="rId46"/>
    <p:sldId id="273" r:id="rId47"/>
    <p:sldId id="275" r:id="rId48"/>
    <p:sldId id="302" r:id="rId49"/>
    <p:sldId id="279" r:id="rId50"/>
    <p:sldId id="280" r:id="rId51"/>
    <p:sldId id="281" r:id="rId52"/>
    <p:sldId id="321" r:id="rId53"/>
    <p:sldId id="282" r:id="rId54"/>
    <p:sldId id="303" r:id="rId55"/>
    <p:sldId id="285" r:id="rId56"/>
    <p:sldId id="283" r:id="rId57"/>
    <p:sldId id="313" r:id="rId58"/>
    <p:sldId id="314" r:id="rId59"/>
    <p:sldId id="317" r:id="rId60"/>
  </p:sldIdLst>
  <p:sldSz cx="9144000" cy="6858000" type="screen4x3"/>
  <p:notesSz cx="6858000" cy="9144000"/>
  <p:custDataLst>
    <p:tags r:id="rId62"/>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6126" autoAdjust="0"/>
  </p:normalViewPr>
  <p:slideViewPr>
    <p:cSldViewPr>
      <p:cViewPr varScale="1">
        <p:scale>
          <a:sx n="136" d="100"/>
          <a:sy n="136" d="100"/>
        </p:scale>
        <p:origin x="131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97DF9-82A7-4B89-9EE7-43BFD3FEF860}" type="datetimeFigureOut">
              <a:rPr lang="en-US" smtClean="0"/>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E5029-9E37-45B9-81CF-2535126970C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0E5029-9E37-45B9-81CF-2535126970C8}"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4A97ACE7-32CD-4CC5-AF02-68DDFC234E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0B750BA-E2C0-4881-AF5D-33D3E27DD7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F9B34AD-B72D-45D9-9069-CF31DA8387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04C2128-6775-4459-97B0-5AE6C6A3E2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26B244D-3857-493C-85B2-2900A435C6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827EB2D-57DC-4DC8-AACE-4A0A09AA02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99BF096-8002-4262-B56F-5D9805EA9D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917E367-72E6-4D12-B07E-2D2F7AFD40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CAEA02F3-AC19-46A8-9F9C-489209B5E4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FC8F139-0B69-4D3B-A033-45CDCBCEAD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C02F15F-1CD8-4505-992B-2DA71A7BCB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633413"/>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3075" name="Rectangle 3"/>
          <p:cNvSpPr>
            <a:spLocks noChangeArrowheads="1"/>
          </p:cNvSpPr>
          <p:nvPr/>
        </p:nvSpPr>
        <p:spPr bwMode="ltGray">
          <a:xfrm>
            <a:off x="800100" y="633413"/>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3076" name="Rectangle 4"/>
          <p:cNvSpPr>
            <a:spLocks noChangeArrowheads="1"/>
          </p:cNvSpPr>
          <p:nvPr/>
        </p:nvSpPr>
        <p:spPr bwMode="ltGray">
          <a:xfrm>
            <a:off x="541338" y="1055688"/>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3077" name="Rectangle 5"/>
          <p:cNvSpPr>
            <a:spLocks noChangeArrowheads="1"/>
          </p:cNvSpPr>
          <p:nvPr/>
        </p:nvSpPr>
        <p:spPr bwMode="ltGray">
          <a:xfrm>
            <a:off x="911225" y="1055688"/>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3078" name="Rectangle 6"/>
          <p:cNvSpPr>
            <a:spLocks noChangeArrowheads="1"/>
          </p:cNvSpPr>
          <p:nvPr/>
        </p:nvSpPr>
        <p:spPr bwMode="ltGray">
          <a:xfrm>
            <a:off x="127000" y="982663"/>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3079" name="Rectangle 7"/>
          <p:cNvSpPr>
            <a:spLocks noChangeArrowheads="1"/>
          </p:cNvSpPr>
          <p:nvPr/>
        </p:nvSpPr>
        <p:spPr bwMode="gray">
          <a:xfrm>
            <a:off x="762000" y="525463"/>
            <a:ext cx="31750" cy="1052512"/>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3080" name="Rectangle 8"/>
          <p:cNvSpPr>
            <a:spLocks noChangeArrowheads="1"/>
          </p:cNvSpPr>
          <p:nvPr/>
        </p:nvSpPr>
        <p:spPr bwMode="gray">
          <a:xfrm>
            <a:off x="442913" y="13160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15240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15525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dirty="0" smtClean="0"/>
            </a:lvl1pPr>
          </a:lstStyle>
          <a:p>
            <a:pPr>
              <a:defRPr/>
            </a:pPr>
            <a:r>
              <a:rPr lang="en-US"/>
              <a:t>10/2009</a:t>
            </a:r>
          </a:p>
        </p:txBody>
      </p:sp>
      <p:sp>
        <p:nvSpPr>
          <p:cNvPr id="3084" name="Rectangle 12"/>
          <p:cNvSpPr>
            <a:spLocks noGrp="1" noChangeArrowheads="1"/>
          </p:cNvSpPr>
          <p:nvPr>
            <p:ph type="ftr" sz="quarter" idx="3"/>
          </p:nvPr>
        </p:nvSpPr>
        <p:spPr bwMode="auto">
          <a:xfrm>
            <a:off x="2971800" y="6324600"/>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dirty="0" smtClean="0"/>
            </a:lvl1pPr>
          </a:lstStyle>
          <a:p>
            <a:pPr>
              <a:defRPr/>
            </a:pPr>
            <a:r>
              <a:rPr lang="en-US"/>
              <a:t>CSIS 202: Intro to Data Communications</a:t>
            </a: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9340DBBB-2C1A-430F-B0E9-A4004276BC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s.bbent.com/Courses/CSIS202/Lessons/7"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cis.msjc.edu/media/CSIS202/command_prompt.htm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US">
                <a:latin typeface="Arial" charset="0"/>
              </a:rPr>
              <a:t>Chapter 7</a:t>
            </a:r>
          </a:p>
        </p:txBody>
      </p:sp>
      <p:sp>
        <p:nvSpPr>
          <p:cNvPr id="13315" name="Rectangle 3"/>
          <p:cNvSpPr>
            <a:spLocks noGrp="1" noChangeArrowheads="1"/>
          </p:cNvSpPr>
          <p:nvPr>
            <p:ph type="subTitle" idx="1"/>
          </p:nvPr>
        </p:nvSpPr>
        <p:spPr>
          <a:xfrm>
            <a:off x="457200" y="3886200"/>
            <a:ext cx="8153400" cy="1752600"/>
          </a:xfrm>
        </p:spPr>
        <p:txBody>
          <a:bodyPr/>
          <a:lstStyle/>
          <a:p>
            <a:pPr eaLnBrk="1" hangingPunct="1"/>
            <a:r>
              <a:rPr lang="en-US" dirty="0">
                <a:latin typeface="Arial" charset="0"/>
              </a:rPr>
              <a:t>Local Area Network Communications </a:t>
            </a:r>
            <a:br>
              <a:rPr lang="en-US" dirty="0">
                <a:latin typeface="Arial" charset="0"/>
              </a:rPr>
            </a:br>
            <a:r>
              <a:rPr lang="en-US" dirty="0">
                <a:latin typeface="Arial" charset="0"/>
              </a:rPr>
              <a:t>Protocols</a:t>
            </a:r>
          </a:p>
          <a:p>
            <a:pPr eaLnBrk="1" hangingPunct="1"/>
            <a:r>
              <a:rPr lang="en-US" sz="2400" dirty="0">
                <a:hlinkClick r:id="rId3"/>
              </a:rPr>
              <a:t>https://cis.BBent.com/Courses/CSIS202/Lessons/7</a:t>
            </a:r>
            <a:endParaRPr lang="en-US" dirty="0"/>
          </a:p>
          <a:p>
            <a:pPr eaLnBrk="1" hangingPunct="1"/>
            <a:endParaRPr lang="en-US" dirty="0">
              <a:latin typeface="Arial"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 Table</a:t>
            </a:r>
          </a:p>
        </p:txBody>
      </p:sp>
      <p:sp>
        <p:nvSpPr>
          <p:cNvPr id="3" name="Content Placeholder 2"/>
          <p:cNvSpPr>
            <a:spLocks noGrp="1"/>
          </p:cNvSpPr>
          <p:nvPr>
            <p:ph idx="1"/>
          </p:nvPr>
        </p:nvSpPr>
        <p:spPr>
          <a:xfrm>
            <a:off x="762000" y="5486400"/>
            <a:ext cx="7772400" cy="990601"/>
          </a:xfrm>
        </p:spPr>
        <p:txBody>
          <a:bodyPr/>
          <a:lstStyle/>
          <a:p>
            <a:r>
              <a:rPr lang="en-US" sz="2400" dirty="0"/>
              <a:t>ARP table maps Network layer (Internet) addresses to Data Link layer (physical) addresses </a:t>
            </a:r>
          </a:p>
        </p:txBody>
      </p:sp>
      <p:pic>
        <p:nvPicPr>
          <p:cNvPr id="5" name="Content Placeholder 3" descr="arpScreen.png"/>
          <p:cNvPicPr>
            <a:picLocks noChangeAspect="1"/>
          </p:cNvPicPr>
          <p:nvPr/>
        </p:nvPicPr>
        <p:blipFill>
          <a:blip r:embed="rId3" cstate="print"/>
          <a:stretch>
            <a:fillRect/>
          </a:stretch>
        </p:blipFill>
        <p:spPr bwMode="auto">
          <a:xfrm>
            <a:off x="1295400" y="1447800"/>
            <a:ext cx="6827068" cy="3924300"/>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Protocol Encapsulation </a:t>
            </a:r>
          </a:p>
        </p:txBody>
      </p:sp>
      <p:sp>
        <p:nvSpPr>
          <p:cNvPr id="21507" name="Rectangle 3"/>
          <p:cNvSpPr>
            <a:spLocks noGrp="1" noChangeArrowheads="1"/>
          </p:cNvSpPr>
          <p:nvPr>
            <p:ph type="body" idx="1"/>
          </p:nvPr>
        </p:nvSpPr>
        <p:spPr>
          <a:xfrm>
            <a:off x="685800" y="4419600"/>
            <a:ext cx="7772400" cy="1712913"/>
          </a:xfrm>
        </p:spPr>
        <p:txBody>
          <a:bodyPr/>
          <a:lstStyle/>
          <a:p>
            <a:pPr eaLnBrk="1" hangingPunct="1">
              <a:lnSpc>
                <a:spcPct val="90000"/>
              </a:lnSpc>
            </a:pPr>
            <a:r>
              <a:rPr lang="en-US" sz="2800" dirty="0">
                <a:latin typeface="Arial" charset="0"/>
                <a:cs typeface="Times New Roman" pitchFamily="18" charset="0"/>
              </a:rPr>
              <a:t>A packet of data from the Network layer is placed in the data section of a </a:t>
            </a:r>
            <a:r>
              <a:rPr lang="en-US" sz="2800" dirty="0" err="1">
                <a:latin typeface="Arial" charset="0"/>
                <a:cs typeface="Times New Roman" pitchFamily="18" charset="0"/>
              </a:rPr>
              <a:t>Datalink</a:t>
            </a:r>
            <a:r>
              <a:rPr lang="en-US" sz="2800" dirty="0">
                <a:latin typeface="Arial" charset="0"/>
                <a:cs typeface="Times New Roman" pitchFamily="18" charset="0"/>
              </a:rPr>
              <a:t> layer frame. </a:t>
            </a:r>
          </a:p>
          <a:p>
            <a:pPr eaLnBrk="1" hangingPunct="1">
              <a:lnSpc>
                <a:spcPct val="90000"/>
              </a:lnSpc>
            </a:pPr>
            <a:r>
              <a:rPr lang="en-US" sz="2800" dirty="0">
                <a:latin typeface="Arial" charset="0"/>
                <a:cs typeface="Times New Roman" pitchFamily="18" charset="0"/>
              </a:rPr>
              <a:t>This is </a:t>
            </a:r>
            <a:r>
              <a:rPr lang="en-US" sz="2800" b="1" dirty="0">
                <a:latin typeface="Arial" charset="0"/>
                <a:cs typeface="Times New Roman" pitchFamily="18" charset="0"/>
              </a:rPr>
              <a:t>encapsulation</a:t>
            </a:r>
            <a:r>
              <a:rPr lang="en-US" sz="2800" dirty="0">
                <a:latin typeface="Arial" charset="0"/>
              </a:rPr>
              <a:t> </a:t>
            </a:r>
          </a:p>
        </p:txBody>
      </p:sp>
      <p:pic>
        <p:nvPicPr>
          <p:cNvPr id="21508" name="Picture 4" descr="H:\DATA\wiley\images\chapt 7\c07f004.jpg"/>
          <p:cNvPicPr>
            <a:picLocks noChangeAspect="1" noChangeArrowheads="1"/>
          </p:cNvPicPr>
          <p:nvPr/>
        </p:nvPicPr>
        <p:blipFill>
          <a:blip r:embed="rId3" cstate="print"/>
          <a:srcRect/>
          <a:stretch>
            <a:fillRect/>
          </a:stretch>
        </p:blipFill>
        <p:spPr bwMode="auto">
          <a:xfrm>
            <a:off x="619125" y="1752600"/>
            <a:ext cx="7534275" cy="2438400"/>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rPr>
              <a:t>Packet Fragmentation</a:t>
            </a:r>
          </a:p>
        </p:txBody>
      </p:sp>
      <p:sp>
        <p:nvSpPr>
          <p:cNvPr id="22531" name="Rectangle 3"/>
          <p:cNvSpPr>
            <a:spLocks noGrp="1" noChangeArrowheads="1"/>
          </p:cNvSpPr>
          <p:nvPr>
            <p:ph type="body" idx="1"/>
          </p:nvPr>
        </p:nvSpPr>
        <p:spPr>
          <a:xfrm>
            <a:off x="533400" y="4800600"/>
            <a:ext cx="8077200" cy="1524000"/>
          </a:xfrm>
        </p:spPr>
        <p:txBody>
          <a:bodyPr/>
          <a:lstStyle/>
          <a:p>
            <a:pPr algn="just" eaLnBrk="1" hangingPunct="1"/>
            <a:r>
              <a:rPr lang="en-US" sz="2800" b="1">
                <a:latin typeface="Arial" charset="0"/>
                <a:ea typeface="Palatino Linotype" pitchFamily="18" charset="0"/>
                <a:cs typeface="Palatino Linotype" pitchFamily="18" charset="0"/>
              </a:rPr>
              <a:t>Fragmentation </a:t>
            </a:r>
            <a:r>
              <a:rPr lang="en-US" sz="2800">
                <a:latin typeface="Arial" charset="0"/>
                <a:ea typeface="Palatino Linotype" pitchFamily="18" charset="0"/>
                <a:cs typeface="Palatino Linotype" pitchFamily="18" charset="0"/>
              </a:rPr>
              <a:t>allows large quantities of data to be sent across the network in smaller, more manageable “chunks” of data.</a:t>
            </a:r>
            <a:endParaRPr lang="en-US" sz="2800">
              <a:latin typeface="Arial" charset="0"/>
              <a:cs typeface="Times New Roman" pitchFamily="18" charset="0"/>
            </a:endParaRPr>
          </a:p>
          <a:p>
            <a:pPr eaLnBrk="1" hangingPunct="1"/>
            <a:endParaRPr lang="en-US" sz="2800">
              <a:latin typeface="Arial" charset="0"/>
            </a:endParaRPr>
          </a:p>
        </p:txBody>
      </p:sp>
      <p:pic>
        <p:nvPicPr>
          <p:cNvPr id="22532" name="Picture 4" descr="H:\DATA\wiley\images\chapt 7\c07f005.jpg"/>
          <p:cNvPicPr>
            <a:picLocks noChangeAspect="1" noChangeArrowheads="1"/>
          </p:cNvPicPr>
          <p:nvPr/>
        </p:nvPicPr>
        <p:blipFill>
          <a:blip r:embed="rId3" cstate="print"/>
          <a:srcRect/>
          <a:stretch>
            <a:fillRect/>
          </a:stretch>
        </p:blipFill>
        <p:spPr bwMode="auto">
          <a:xfrm>
            <a:off x="1752600" y="1490663"/>
            <a:ext cx="5661025" cy="3144837"/>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a:latin typeface="Arial" charset="0"/>
              </a:rPr>
              <a:t>Packet Fragmentation Eliminated</a:t>
            </a:r>
          </a:p>
        </p:txBody>
      </p:sp>
      <p:sp>
        <p:nvSpPr>
          <p:cNvPr id="23555" name="Rectangle 3"/>
          <p:cNvSpPr>
            <a:spLocks noGrp="1" noChangeArrowheads="1"/>
          </p:cNvSpPr>
          <p:nvPr>
            <p:ph type="body" idx="1"/>
          </p:nvPr>
        </p:nvSpPr>
        <p:spPr>
          <a:xfrm>
            <a:off x="1182688" y="4648200"/>
            <a:ext cx="7772400" cy="1484313"/>
          </a:xfrm>
        </p:spPr>
        <p:txBody>
          <a:bodyPr/>
          <a:lstStyle/>
          <a:p>
            <a:pPr eaLnBrk="1" hangingPunct="1">
              <a:lnSpc>
                <a:spcPct val="90000"/>
              </a:lnSpc>
            </a:pPr>
            <a:r>
              <a:rPr lang="en-US" sz="2400">
                <a:latin typeface="Arial" charset="0"/>
                <a:cs typeface="Times New Roman" pitchFamily="18" charset="0"/>
              </a:rPr>
              <a:t>Repeated packet fragmentation and reassembly places a large processing burden on routers, effectively reducing their overall routing capacity.</a:t>
            </a:r>
          </a:p>
          <a:p>
            <a:pPr eaLnBrk="1" hangingPunct="1">
              <a:lnSpc>
                <a:spcPct val="90000"/>
              </a:lnSpc>
            </a:pPr>
            <a:r>
              <a:rPr lang="en-US" sz="2400">
                <a:latin typeface="Arial" charset="0"/>
                <a:cs typeface="Times New Roman" pitchFamily="18" charset="0"/>
              </a:rPr>
              <a:t>Solution?</a:t>
            </a:r>
            <a:r>
              <a:rPr lang="en-US" sz="2800">
                <a:latin typeface="Arial" charset="0"/>
              </a:rPr>
              <a:t> Lower Layer 3 packet size!</a:t>
            </a:r>
          </a:p>
        </p:txBody>
      </p:sp>
      <p:pic>
        <p:nvPicPr>
          <p:cNvPr id="23556" name="Picture 4" descr="H:\DATA\wiley\images\chapt 7\c07f006.jpg"/>
          <p:cNvPicPr>
            <a:picLocks noChangeAspect="1" noChangeArrowheads="1"/>
          </p:cNvPicPr>
          <p:nvPr/>
        </p:nvPicPr>
        <p:blipFill>
          <a:blip r:embed="rId3" cstate="print"/>
          <a:srcRect/>
          <a:stretch>
            <a:fillRect/>
          </a:stretch>
        </p:blipFill>
        <p:spPr bwMode="auto">
          <a:xfrm>
            <a:off x="1147763" y="1752600"/>
            <a:ext cx="6524625" cy="2466975"/>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rPr>
              <a:t>Routing</a:t>
            </a:r>
          </a:p>
        </p:txBody>
      </p:sp>
      <p:sp>
        <p:nvSpPr>
          <p:cNvPr id="24579" name="Rectangle 3"/>
          <p:cNvSpPr>
            <a:spLocks noGrp="1" noChangeArrowheads="1"/>
          </p:cNvSpPr>
          <p:nvPr>
            <p:ph type="body" idx="1"/>
          </p:nvPr>
        </p:nvSpPr>
        <p:spPr/>
        <p:txBody>
          <a:bodyPr/>
          <a:lstStyle/>
          <a:p>
            <a:pPr eaLnBrk="1" hangingPunct="1"/>
            <a:r>
              <a:rPr lang="en-US" sz="2800" b="1" dirty="0">
                <a:latin typeface="Arial" charset="0"/>
                <a:ea typeface="Palatino Linotype" pitchFamily="18" charset="0"/>
                <a:cs typeface="Palatino Linotype" pitchFamily="18" charset="0"/>
              </a:rPr>
              <a:t>Routing </a:t>
            </a:r>
            <a:r>
              <a:rPr lang="en-US" sz="2800" dirty="0">
                <a:latin typeface="Arial" charset="0"/>
                <a:ea typeface="Palatino Linotype" pitchFamily="18" charset="0"/>
                <a:cs typeface="Palatino Linotype" pitchFamily="18" charset="0"/>
              </a:rPr>
              <a:t>is the process of moving data across network segments toward its final destination. </a:t>
            </a:r>
          </a:p>
          <a:p>
            <a:pPr eaLnBrk="1" hangingPunct="1"/>
            <a:r>
              <a:rPr lang="en-US" sz="2800" dirty="0">
                <a:latin typeface="Arial" charset="0"/>
                <a:ea typeface="Palatino Linotype" pitchFamily="18" charset="0"/>
                <a:cs typeface="Palatino Linotype" pitchFamily="18" charset="0"/>
              </a:rPr>
              <a:t>Routers receive frames of data, de-encapsulate the layer three packet, examine the Network layer packet header, determine the next hop of the packet, package the packet into a new data frame and transmit the new frame.</a:t>
            </a:r>
            <a:endParaRPr lang="en-US" sz="2800" dirty="0">
              <a:latin typeface="Arial" charset="0"/>
              <a:cs typeface="Times New Roman" pitchFamily="18" charset="0"/>
            </a:endParaRPr>
          </a:p>
          <a:p>
            <a:pPr eaLnBrk="1" hangingPunct="1"/>
            <a:endParaRPr lang="en-US" sz="2800" dirty="0">
              <a:latin typeface="Arial"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200">
                <a:latin typeface="Arial" charset="0"/>
              </a:rPr>
              <a:t>Routing as Address Processing</a:t>
            </a:r>
          </a:p>
        </p:txBody>
      </p:sp>
      <p:pic>
        <p:nvPicPr>
          <p:cNvPr id="25603" name="Picture 4" descr="H:\DATA\wiley\images\chapt 7\c07f007.jpg"/>
          <p:cNvPicPr>
            <a:picLocks noChangeAspect="1" noChangeArrowheads="1"/>
          </p:cNvPicPr>
          <p:nvPr/>
        </p:nvPicPr>
        <p:blipFill>
          <a:blip r:embed="rId3" cstate="print"/>
          <a:srcRect/>
          <a:stretch>
            <a:fillRect/>
          </a:stretch>
        </p:blipFill>
        <p:spPr bwMode="auto">
          <a:xfrm>
            <a:off x="1447800" y="1422400"/>
            <a:ext cx="5791200" cy="5203825"/>
          </a:xfrm>
          <a:prstGeom prst="rect">
            <a:avLst/>
          </a:prstGeom>
          <a:noFill/>
          <a:ln w="9525">
            <a:no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rPr>
              <a:t>Routing Tables</a:t>
            </a:r>
          </a:p>
        </p:txBody>
      </p:sp>
      <p:sp>
        <p:nvSpPr>
          <p:cNvPr id="26627" name="Rectangle 3"/>
          <p:cNvSpPr>
            <a:spLocks noGrp="1" noChangeArrowheads="1"/>
          </p:cNvSpPr>
          <p:nvPr>
            <p:ph type="body" idx="1"/>
          </p:nvPr>
        </p:nvSpPr>
        <p:spPr>
          <a:xfrm>
            <a:off x="609600" y="1676400"/>
            <a:ext cx="7772400" cy="4114800"/>
          </a:xfrm>
        </p:spPr>
        <p:txBody>
          <a:bodyPr/>
          <a:lstStyle/>
          <a:p>
            <a:pPr eaLnBrk="1" hangingPunct="1">
              <a:lnSpc>
                <a:spcPct val="90000"/>
              </a:lnSpc>
            </a:pPr>
            <a:r>
              <a:rPr lang="en-US" sz="2400" dirty="0">
                <a:latin typeface="Arial" charset="0"/>
                <a:ea typeface="Palatino Linotype" pitchFamily="18" charset="0"/>
                <a:cs typeface="Palatino Linotype" pitchFamily="18" charset="0"/>
              </a:rPr>
              <a:t>Hosts and routers decide where to send packets by looking up the destination address in their </a:t>
            </a:r>
            <a:r>
              <a:rPr lang="en-US" sz="2400" b="1" dirty="0">
                <a:latin typeface="Arial" charset="0"/>
                <a:ea typeface="Palatino Linotype" pitchFamily="18" charset="0"/>
                <a:cs typeface="Palatino Linotype" pitchFamily="18" charset="0"/>
              </a:rPr>
              <a:t>routing table. </a:t>
            </a:r>
          </a:p>
          <a:p>
            <a:pPr eaLnBrk="1" hangingPunct="1">
              <a:lnSpc>
                <a:spcPct val="90000"/>
              </a:lnSpc>
            </a:pPr>
            <a:r>
              <a:rPr lang="en-US" sz="2400" dirty="0">
                <a:latin typeface="Arial" charset="0"/>
                <a:ea typeface="Palatino Linotype" pitchFamily="18" charset="0"/>
                <a:cs typeface="Palatino Linotype" pitchFamily="18" charset="0"/>
              </a:rPr>
              <a:t>A routing table consists of a series of destination networks, the address of the local router that provides service to the destination network, and a cost associated with the route. </a:t>
            </a:r>
          </a:p>
          <a:p>
            <a:pPr eaLnBrk="1" hangingPunct="1">
              <a:lnSpc>
                <a:spcPct val="90000"/>
              </a:lnSpc>
            </a:pPr>
            <a:r>
              <a:rPr lang="en-US" sz="2400" dirty="0">
                <a:latin typeface="Arial" charset="0"/>
                <a:ea typeface="Palatino Linotype" pitchFamily="18" charset="0"/>
                <a:cs typeface="Palatino Linotype" pitchFamily="18" charset="0"/>
              </a:rPr>
              <a:t>The cost is used to determine the best route in the event that there are multiple routes to the destination available. </a:t>
            </a:r>
          </a:p>
          <a:p>
            <a:pPr eaLnBrk="1" hangingPunct="1">
              <a:lnSpc>
                <a:spcPct val="90000"/>
              </a:lnSpc>
            </a:pPr>
            <a:r>
              <a:rPr lang="en-US" sz="2400" dirty="0">
                <a:latin typeface="Arial" charset="0"/>
                <a:ea typeface="Palatino Linotype" pitchFamily="18" charset="0"/>
                <a:cs typeface="Palatino Linotype" pitchFamily="18" charset="0"/>
              </a:rPr>
              <a:t>Routing tables are protocol specific with different layer three protocols adding different fields to the routing table.</a:t>
            </a:r>
            <a:endParaRPr lang="en-US" sz="2400" dirty="0">
              <a:latin typeface="Arial" charset="0"/>
              <a:cs typeface="Times New Roman" pitchFamily="18" charset="0"/>
            </a:endParaRPr>
          </a:p>
          <a:p>
            <a:pPr eaLnBrk="1" hangingPunct="1">
              <a:lnSpc>
                <a:spcPct val="90000"/>
              </a:lnSpc>
            </a:pPr>
            <a:endParaRPr lang="en-US" sz="2400" dirty="0">
              <a:latin typeface="Arial"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Tables</a:t>
            </a:r>
          </a:p>
        </p:txBody>
      </p:sp>
      <p:pic>
        <p:nvPicPr>
          <p:cNvPr id="4" name="Content Placeholder 3" descr="RoutePrintScreen.png"/>
          <p:cNvPicPr>
            <a:picLocks noGrp="1" noChangeAspect="1"/>
          </p:cNvPicPr>
          <p:nvPr>
            <p:ph idx="1"/>
          </p:nvPr>
        </p:nvPicPr>
        <p:blipFill>
          <a:blip r:embed="rId4" cstate="print"/>
          <a:stretch>
            <a:fillRect/>
          </a:stretch>
        </p:blipFill>
        <p:spPr>
          <a:xfrm>
            <a:off x="2057400" y="1371600"/>
            <a:ext cx="4953000" cy="4439355"/>
          </a:xfrm>
        </p:spPr>
      </p:pic>
      <p:sp>
        <p:nvSpPr>
          <p:cNvPr id="5" name="Rectangle 3"/>
          <p:cNvSpPr txBox="1">
            <a:spLocks noChangeArrowheads="1"/>
          </p:cNvSpPr>
          <p:nvPr/>
        </p:nvSpPr>
        <p:spPr bwMode="auto">
          <a:xfrm>
            <a:off x="685800" y="5867401"/>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400" b="0" i="0" u="none" strike="noStrike" kern="0" cap="none" spc="0" normalizeH="0" baseline="0" noProof="0" dirty="0">
                <a:ln>
                  <a:noFill/>
                </a:ln>
                <a:solidFill>
                  <a:schemeClr val="tx1"/>
                </a:solidFill>
                <a:effectLst/>
                <a:uLnTx/>
                <a:uFillTx/>
                <a:latin typeface="Arial" charset="0"/>
                <a:ea typeface="+mn-ea"/>
                <a:cs typeface="+mn-cs"/>
              </a:rPr>
              <a:t>To view your devices</a:t>
            </a:r>
            <a:r>
              <a:rPr kumimoji="0" lang="en-US" sz="2400" b="0" i="0" u="none" strike="noStrike" kern="0" cap="none" spc="0" normalizeH="0" noProof="0" dirty="0">
                <a:ln>
                  <a:noFill/>
                </a:ln>
                <a:solidFill>
                  <a:schemeClr val="tx1"/>
                </a:solidFill>
                <a:effectLst/>
                <a:uLnTx/>
                <a:uFillTx/>
                <a:latin typeface="Arial" charset="0"/>
                <a:ea typeface="+mn-ea"/>
                <a:cs typeface="+mn-cs"/>
              </a:rPr>
              <a:t> routing table, type “route print” at the command prompt.</a:t>
            </a:r>
            <a:endParaRPr kumimoji="0" lang="en-US" sz="2400" b="0" i="0" u="none" strike="noStrike" kern="0" cap="none" spc="0" normalizeH="0" baseline="0" noProof="0" dirty="0">
              <a:ln>
                <a:noFill/>
              </a:ln>
              <a:solidFill>
                <a:schemeClr val="tx1"/>
              </a:solidFill>
              <a:effectLst/>
              <a:uLnTx/>
              <a:uFillTx/>
              <a:latin typeface="Arial" charset="0"/>
              <a:ea typeface="+mn-ea"/>
              <a:cs typeface="+mn-cs"/>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Routing Protocols</a:t>
            </a:r>
          </a:p>
        </p:txBody>
      </p:sp>
      <p:sp>
        <p:nvSpPr>
          <p:cNvPr id="27651" name="Rectangle 3"/>
          <p:cNvSpPr>
            <a:spLocks noGrp="1" noChangeArrowheads="1"/>
          </p:cNvSpPr>
          <p:nvPr>
            <p:ph type="body" idx="1"/>
          </p:nvPr>
        </p:nvSpPr>
        <p:spPr>
          <a:xfrm>
            <a:off x="609600" y="1552575"/>
            <a:ext cx="7772400" cy="4114800"/>
          </a:xfrm>
        </p:spPr>
        <p:txBody>
          <a:bodyPr/>
          <a:lstStyle/>
          <a:p>
            <a:pPr eaLnBrk="1" hangingPunct="1">
              <a:lnSpc>
                <a:spcPct val="90000"/>
              </a:lnSpc>
            </a:pPr>
            <a:r>
              <a:rPr lang="en-US" sz="2800" dirty="0">
                <a:latin typeface="Arial" charset="0"/>
                <a:cs typeface="Times New Roman" pitchFamily="18" charset="0"/>
              </a:rPr>
              <a:t>There are two classes of routing protocols: </a:t>
            </a:r>
            <a:r>
              <a:rPr lang="en-US" sz="2800" b="1" dirty="0">
                <a:latin typeface="Arial" charset="0"/>
                <a:cs typeface="Times New Roman" pitchFamily="18" charset="0"/>
              </a:rPr>
              <a:t>interior</a:t>
            </a:r>
            <a:r>
              <a:rPr lang="en-US" sz="2800" dirty="0">
                <a:latin typeface="Arial" charset="0"/>
                <a:cs typeface="Times New Roman" pitchFamily="18" charset="0"/>
              </a:rPr>
              <a:t> and </a:t>
            </a:r>
            <a:r>
              <a:rPr lang="en-US" sz="2800" b="1" dirty="0">
                <a:latin typeface="Arial" charset="0"/>
                <a:cs typeface="Times New Roman" pitchFamily="18" charset="0"/>
              </a:rPr>
              <a:t>exterior</a:t>
            </a:r>
            <a:r>
              <a:rPr lang="en-US" sz="2800" dirty="0">
                <a:latin typeface="Arial" charset="0"/>
                <a:cs typeface="Times New Roman" pitchFamily="18" charset="0"/>
              </a:rPr>
              <a:t> gateway protocols. </a:t>
            </a:r>
          </a:p>
          <a:p>
            <a:pPr eaLnBrk="1" hangingPunct="1">
              <a:lnSpc>
                <a:spcPct val="90000"/>
              </a:lnSpc>
            </a:pPr>
            <a:r>
              <a:rPr lang="en-US" sz="2800" dirty="0">
                <a:latin typeface="Arial" charset="0"/>
                <a:cs typeface="Times New Roman" pitchFamily="18" charset="0"/>
              </a:rPr>
              <a:t>The difference between interior and exterior gateway protocols is the scope of the routing information they distribute. </a:t>
            </a:r>
          </a:p>
          <a:p>
            <a:pPr eaLnBrk="1" hangingPunct="1">
              <a:lnSpc>
                <a:spcPct val="90000"/>
              </a:lnSpc>
            </a:pPr>
            <a:r>
              <a:rPr lang="en-US" sz="2800" dirty="0">
                <a:latin typeface="Arial" charset="0"/>
                <a:cs typeface="Times New Roman" pitchFamily="18" charset="0"/>
              </a:rPr>
              <a:t>Interior gateway protocols distribute routing information within a hierarchical address space. </a:t>
            </a:r>
          </a:p>
          <a:p>
            <a:pPr eaLnBrk="1" hangingPunct="1">
              <a:lnSpc>
                <a:spcPct val="90000"/>
              </a:lnSpc>
            </a:pPr>
            <a:r>
              <a:rPr lang="en-US" sz="2800" dirty="0">
                <a:latin typeface="Arial" charset="0"/>
                <a:cs typeface="Times New Roman" pitchFamily="18" charset="0"/>
              </a:rPr>
              <a:t>These </a:t>
            </a:r>
            <a:r>
              <a:rPr lang="en-US" sz="2800" b="1" dirty="0">
                <a:latin typeface="Arial" charset="0"/>
                <a:cs typeface="Times New Roman" pitchFamily="18" charset="0"/>
              </a:rPr>
              <a:t>Autonomous Systems (AS)</a:t>
            </a:r>
            <a:r>
              <a:rPr lang="en-US" sz="2800" dirty="0">
                <a:latin typeface="Arial" charset="0"/>
                <a:cs typeface="Times New Roman" pitchFamily="18" charset="0"/>
              </a:rPr>
              <a:t>,</a:t>
            </a:r>
            <a:r>
              <a:rPr lang="en-US" sz="2800" b="1" dirty="0">
                <a:latin typeface="Arial" charset="0"/>
                <a:cs typeface="Times New Roman" pitchFamily="18" charset="0"/>
              </a:rPr>
              <a:t> </a:t>
            </a:r>
            <a:r>
              <a:rPr lang="en-US" sz="2800" dirty="0">
                <a:latin typeface="Arial" charset="0"/>
                <a:cs typeface="Times New Roman" pitchFamily="18" charset="0"/>
              </a:rPr>
              <a:t>can be interconnected into an internetwork.</a:t>
            </a:r>
          </a:p>
          <a:p>
            <a:pPr eaLnBrk="1" hangingPunct="1">
              <a:lnSpc>
                <a:spcPct val="90000"/>
              </a:lnSpc>
            </a:pPr>
            <a:r>
              <a:rPr lang="en-US" sz="2800" dirty="0">
                <a:latin typeface="Arial" charset="0"/>
                <a:cs typeface="Times New Roman" pitchFamily="18" charset="0"/>
              </a:rPr>
              <a:t>Exterior gateway protocols reference the </a:t>
            </a:r>
            <a:r>
              <a:rPr lang="en-US" sz="2800" b="1" dirty="0">
                <a:latin typeface="Arial" charset="0"/>
                <a:cs typeface="Times New Roman" pitchFamily="18" charset="0"/>
              </a:rPr>
              <a:t>AS number</a:t>
            </a:r>
            <a:r>
              <a:rPr lang="en-US" sz="2800" dirty="0">
                <a:latin typeface="Arial" charset="0"/>
                <a:cs typeface="Times New Roman" pitchFamily="18" charset="0"/>
              </a:rPr>
              <a:t> of a network.</a:t>
            </a:r>
            <a:r>
              <a:rPr lang="en-US" sz="2800" dirty="0">
                <a:latin typeface="Arial" charset="0"/>
              </a:rPr>
              <a:t>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Routing Protocols</a:t>
            </a:r>
          </a:p>
        </p:txBody>
      </p:sp>
      <p:pic>
        <p:nvPicPr>
          <p:cNvPr id="28675" name="Picture 4" descr="H:\DATA\wiley\images\chapt 7\c07f008.jpg"/>
          <p:cNvPicPr>
            <a:picLocks noChangeAspect="1" noChangeArrowheads="1"/>
          </p:cNvPicPr>
          <p:nvPr/>
        </p:nvPicPr>
        <p:blipFill>
          <a:blip r:embed="rId3" cstate="print"/>
          <a:srcRect/>
          <a:stretch>
            <a:fillRect/>
          </a:stretch>
        </p:blipFill>
        <p:spPr bwMode="auto">
          <a:xfrm>
            <a:off x="609600" y="1563688"/>
            <a:ext cx="7239000" cy="5010150"/>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The Network Layer</a:t>
            </a:r>
          </a:p>
        </p:txBody>
      </p:sp>
      <p:sp>
        <p:nvSpPr>
          <p:cNvPr id="14339" name="Rectangle 3"/>
          <p:cNvSpPr>
            <a:spLocks noGrp="1" noChangeArrowheads="1"/>
          </p:cNvSpPr>
          <p:nvPr>
            <p:ph type="body" idx="1"/>
          </p:nvPr>
        </p:nvSpPr>
        <p:spPr>
          <a:xfrm>
            <a:off x="609600" y="1676400"/>
            <a:ext cx="8229600" cy="4800600"/>
          </a:xfrm>
        </p:spPr>
        <p:txBody>
          <a:bodyPr/>
          <a:lstStyle/>
          <a:p>
            <a:pPr eaLnBrk="1" hangingPunct="1">
              <a:lnSpc>
                <a:spcPct val="90000"/>
              </a:lnSpc>
            </a:pPr>
            <a:r>
              <a:rPr lang="en-US" sz="2800" dirty="0">
                <a:latin typeface="Arial" charset="0"/>
                <a:cs typeface="Times New Roman" pitchFamily="18" charset="0"/>
              </a:rPr>
              <a:t>The third layer of the OSI Model is the Network layer</a:t>
            </a:r>
            <a:r>
              <a:rPr lang="en-US" sz="2800" i="1" dirty="0">
                <a:latin typeface="Arial" charset="0"/>
                <a:cs typeface="Times New Roman" pitchFamily="18" charset="0"/>
              </a:rPr>
              <a:t>. </a:t>
            </a:r>
          </a:p>
          <a:p>
            <a:pPr eaLnBrk="1" hangingPunct="1">
              <a:lnSpc>
                <a:spcPct val="90000"/>
              </a:lnSpc>
            </a:pPr>
            <a:r>
              <a:rPr lang="en-US" sz="2800" dirty="0">
                <a:latin typeface="Arial" charset="0"/>
                <a:cs typeface="Times New Roman" pitchFamily="18" charset="0"/>
              </a:rPr>
              <a:t>The </a:t>
            </a:r>
            <a:r>
              <a:rPr lang="en-US" sz="2800" dirty="0" err="1">
                <a:latin typeface="Arial" charset="0"/>
                <a:cs typeface="Times New Roman" pitchFamily="18" charset="0"/>
              </a:rPr>
              <a:t>Datalink</a:t>
            </a:r>
            <a:r>
              <a:rPr lang="en-US" sz="2800" dirty="0">
                <a:latin typeface="Arial" charset="0"/>
                <a:cs typeface="Times New Roman" pitchFamily="18" charset="0"/>
              </a:rPr>
              <a:t> layer provides a means for two hosts on a common</a:t>
            </a:r>
            <a:r>
              <a:rPr lang="en-US" sz="2800" i="1" dirty="0">
                <a:latin typeface="Arial" charset="0"/>
                <a:cs typeface="Times New Roman" pitchFamily="18" charset="0"/>
              </a:rPr>
              <a:t> </a:t>
            </a:r>
            <a:r>
              <a:rPr lang="en-US" sz="2800" dirty="0">
                <a:latin typeface="Arial" charset="0"/>
                <a:cs typeface="Times New Roman" pitchFamily="18" charset="0"/>
              </a:rPr>
              <a:t>network segment to communicate. </a:t>
            </a:r>
          </a:p>
          <a:p>
            <a:pPr lvl="1" eaLnBrk="1" hangingPunct="1">
              <a:lnSpc>
                <a:spcPct val="90000"/>
              </a:lnSpc>
            </a:pPr>
            <a:r>
              <a:rPr lang="en-US" sz="2400" dirty="0">
                <a:latin typeface="Arial" charset="0"/>
                <a:cs typeface="Times New Roman" pitchFamily="18" charset="0"/>
              </a:rPr>
              <a:t>Technologies such as </a:t>
            </a:r>
            <a:r>
              <a:rPr lang="en-US" sz="2400" i="1" dirty="0">
                <a:latin typeface="Arial" charset="0"/>
                <a:cs typeface="Times New Roman" pitchFamily="18" charset="0"/>
              </a:rPr>
              <a:t>Ethernet </a:t>
            </a:r>
            <a:r>
              <a:rPr lang="en-US" sz="2400" dirty="0">
                <a:latin typeface="Arial" charset="0"/>
                <a:cs typeface="Times New Roman" pitchFamily="18" charset="0"/>
              </a:rPr>
              <a:t>and </a:t>
            </a:r>
            <a:r>
              <a:rPr lang="en-US" sz="2400" i="1" dirty="0">
                <a:latin typeface="Arial" charset="0"/>
                <a:cs typeface="Times New Roman" pitchFamily="18" charset="0"/>
              </a:rPr>
              <a:t>Token Ring </a:t>
            </a:r>
            <a:r>
              <a:rPr lang="en-US" sz="2400" dirty="0">
                <a:latin typeface="Arial" charset="0"/>
                <a:cs typeface="Times New Roman" pitchFamily="18" charset="0"/>
              </a:rPr>
              <a:t>provide this intra-segment connectivity.</a:t>
            </a:r>
            <a:r>
              <a:rPr lang="en-US" sz="2400" dirty="0">
                <a:latin typeface="Arial" charset="0"/>
              </a:rPr>
              <a:t> </a:t>
            </a:r>
          </a:p>
          <a:p>
            <a:pPr eaLnBrk="1" hangingPunct="1">
              <a:lnSpc>
                <a:spcPct val="90000"/>
              </a:lnSpc>
            </a:pPr>
            <a:r>
              <a:rPr lang="en-US" sz="2800" dirty="0">
                <a:latin typeface="Arial" charset="0"/>
                <a:cs typeface="Times New Roman" pitchFamily="18" charset="0"/>
              </a:rPr>
              <a:t>The Network layer is concerned with providing a means for hosts to communicate with other hosts on different network segments.</a:t>
            </a:r>
          </a:p>
          <a:p>
            <a:pPr lvl="1" eaLnBrk="1" hangingPunct="1">
              <a:lnSpc>
                <a:spcPct val="90000"/>
              </a:lnSpc>
            </a:pPr>
            <a:r>
              <a:rPr lang="en-US" sz="2400" dirty="0">
                <a:latin typeface="Arial" charset="0"/>
                <a:cs typeface="Times New Roman" pitchFamily="18" charset="0"/>
              </a:rPr>
              <a:t>Technologies like </a:t>
            </a:r>
            <a:r>
              <a:rPr lang="en-US" sz="2400" i="1" dirty="0">
                <a:latin typeface="Arial" charset="0"/>
                <a:cs typeface="Times New Roman" pitchFamily="18" charset="0"/>
              </a:rPr>
              <a:t>TCP/IP</a:t>
            </a:r>
            <a:r>
              <a:rPr lang="en-US" sz="2400" dirty="0">
                <a:latin typeface="Arial" charset="0"/>
                <a:cs typeface="Times New Roman" pitchFamily="18" charset="0"/>
              </a:rPr>
              <a:t> and </a:t>
            </a:r>
            <a:r>
              <a:rPr lang="en-US" sz="2400" i="1" dirty="0">
                <a:latin typeface="Arial" charset="0"/>
                <a:cs typeface="Times New Roman" pitchFamily="18" charset="0"/>
              </a:rPr>
              <a:t>IPX/SPX</a:t>
            </a:r>
            <a:r>
              <a:rPr lang="en-US" sz="2400" dirty="0">
                <a:latin typeface="Arial" charset="0"/>
                <a:cs typeface="Times New Roman" pitchFamily="18" charset="0"/>
              </a:rPr>
              <a:t> provide this inter-segment connectivity.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Interior Routing Protocols</a:t>
            </a:r>
          </a:p>
        </p:txBody>
      </p:sp>
      <p:sp>
        <p:nvSpPr>
          <p:cNvPr id="3" name="Content Placeholder 2"/>
          <p:cNvSpPr>
            <a:spLocks noGrp="1"/>
          </p:cNvSpPr>
          <p:nvPr>
            <p:ph idx="1"/>
          </p:nvPr>
        </p:nvSpPr>
        <p:spPr>
          <a:xfrm>
            <a:off x="304800" y="1600200"/>
            <a:ext cx="8650288" cy="5029200"/>
          </a:xfrm>
        </p:spPr>
        <p:txBody>
          <a:bodyPr/>
          <a:lstStyle/>
          <a:p>
            <a:pPr eaLnBrk="1" hangingPunct="1">
              <a:defRPr/>
            </a:pPr>
            <a:r>
              <a:rPr lang="en-US" sz="2800" dirty="0"/>
              <a:t>Interior routing protocols come in two types: </a:t>
            </a:r>
          </a:p>
          <a:p>
            <a:pPr marL="971550" lvl="1" indent="-514350" eaLnBrk="1" hangingPunct="1">
              <a:buFont typeface="+mj-lt"/>
              <a:buAutoNum type="arabicPeriod"/>
              <a:defRPr/>
            </a:pPr>
            <a:r>
              <a:rPr lang="en-US" sz="2400" dirty="0">
                <a:ea typeface="+mn-ea"/>
                <a:cs typeface="+mn-cs"/>
              </a:rPr>
              <a:t>Distance Vector </a:t>
            </a:r>
            <a:endParaRPr lang="en-US" sz="2400" dirty="0"/>
          </a:p>
          <a:p>
            <a:pPr marL="971550" lvl="1" indent="-514350" eaLnBrk="1" hangingPunct="1">
              <a:buFont typeface="+mj-lt"/>
              <a:buAutoNum type="arabicPeriod"/>
              <a:defRPr/>
            </a:pPr>
            <a:r>
              <a:rPr lang="en-US" sz="2400" dirty="0">
                <a:ea typeface="+mn-ea"/>
                <a:cs typeface="+mn-cs"/>
              </a:rPr>
              <a:t>Link State </a:t>
            </a:r>
            <a:endParaRPr lang="en-US" sz="2400" dirty="0"/>
          </a:p>
          <a:p>
            <a:pPr eaLnBrk="1" hangingPunct="1">
              <a:defRPr/>
            </a:pPr>
            <a:r>
              <a:rPr lang="en-US" sz="2800" dirty="0"/>
              <a:t>Distance Vector Routing Protocols: </a:t>
            </a:r>
          </a:p>
          <a:p>
            <a:pPr lvl="1" eaLnBrk="1" hangingPunct="1">
              <a:defRPr/>
            </a:pPr>
            <a:r>
              <a:rPr lang="en-US" sz="2400" dirty="0">
                <a:ea typeface="+mn-ea"/>
                <a:cs typeface="+mn-cs"/>
              </a:rPr>
              <a:t>Broadcast entire routing table periodically. </a:t>
            </a:r>
            <a:endParaRPr lang="en-US" sz="2400" dirty="0"/>
          </a:p>
          <a:p>
            <a:pPr lvl="1" eaLnBrk="1" hangingPunct="1">
              <a:defRPr/>
            </a:pPr>
            <a:r>
              <a:rPr lang="en-US" sz="2400" dirty="0">
                <a:ea typeface="+mn-ea"/>
                <a:cs typeface="+mn-cs"/>
              </a:rPr>
              <a:t>Slow to update changes to network. </a:t>
            </a:r>
            <a:endParaRPr lang="en-US" dirty="0"/>
          </a:p>
          <a:p>
            <a:pPr eaLnBrk="1" hangingPunct="1">
              <a:defRPr/>
            </a:pPr>
            <a:r>
              <a:rPr lang="en-US" sz="2800" dirty="0"/>
              <a:t>Link State Routing Protocols: </a:t>
            </a:r>
          </a:p>
          <a:p>
            <a:pPr lvl="1" eaLnBrk="1" hangingPunct="1">
              <a:defRPr/>
            </a:pPr>
            <a:r>
              <a:rPr lang="en-US" sz="2400" dirty="0">
                <a:ea typeface="+mn-ea"/>
                <a:cs typeface="+mn-cs"/>
              </a:rPr>
              <a:t>Transmit a more complete picture of the network by using Link State Packets (LSP). </a:t>
            </a:r>
            <a:endParaRPr lang="en-US" sz="2400" dirty="0"/>
          </a:p>
          <a:p>
            <a:pPr lvl="1" eaLnBrk="1" hangingPunct="1">
              <a:defRPr/>
            </a:pPr>
            <a:r>
              <a:rPr lang="en-US" sz="2400" dirty="0">
                <a:ea typeface="+mn-ea"/>
                <a:cs typeface="+mn-cs"/>
              </a:rPr>
              <a:t>Each router is informed of entire network structure. </a:t>
            </a:r>
            <a:endParaRPr lang="en-US" sz="2400" dirty="0"/>
          </a:p>
          <a:p>
            <a:pPr lvl="1" eaLnBrk="1" hangingPunct="1">
              <a:defRPr/>
            </a:pPr>
            <a:r>
              <a:rPr lang="en-US" sz="2400" dirty="0">
                <a:ea typeface="+mn-ea"/>
                <a:cs typeface="+mn-cs"/>
              </a:rPr>
              <a:t>Faster to update network/more informed route selection.</a:t>
            </a:r>
            <a:endParaRPr lang="en-US" sz="2400" dirty="0"/>
          </a:p>
          <a:p>
            <a:pPr eaLnBrk="1" hangingPunct="1">
              <a:defRPr/>
            </a:pPr>
            <a:endParaRPr lang="en-US" sz="28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The Transport Layer</a:t>
            </a:r>
          </a:p>
        </p:txBody>
      </p:sp>
      <p:sp>
        <p:nvSpPr>
          <p:cNvPr id="30723" name="Rectangle 3"/>
          <p:cNvSpPr>
            <a:spLocks noGrp="1" noChangeArrowheads="1"/>
          </p:cNvSpPr>
          <p:nvPr>
            <p:ph type="body" idx="1"/>
          </p:nvPr>
        </p:nvSpPr>
        <p:spPr>
          <a:xfrm>
            <a:off x="609600" y="1752600"/>
            <a:ext cx="8001000" cy="4114800"/>
          </a:xfrm>
        </p:spPr>
        <p:txBody>
          <a:bodyPr/>
          <a:lstStyle/>
          <a:p>
            <a:pPr eaLnBrk="1" hangingPunct="1"/>
            <a:r>
              <a:rPr lang="en-US" dirty="0"/>
              <a:t>The fourth layer of the OSI Model is the </a:t>
            </a:r>
            <a:r>
              <a:rPr lang="en-US" i="1" dirty="0"/>
              <a:t>Transport layer </a:t>
            </a:r>
            <a:r>
              <a:rPr lang="en-US" dirty="0"/>
              <a:t>(a.k.a. </a:t>
            </a:r>
            <a:r>
              <a:rPr lang="en-US" i="1" dirty="0"/>
              <a:t>Host-to-Host</a:t>
            </a:r>
            <a:r>
              <a:rPr lang="en-US" dirty="0"/>
              <a:t> layer) </a:t>
            </a:r>
          </a:p>
          <a:p>
            <a:pPr eaLnBrk="1" hangingPunct="1"/>
            <a:r>
              <a:rPr lang="en-US" dirty="0"/>
              <a:t>Transport layer protocols are usually </a:t>
            </a:r>
            <a:r>
              <a:rPr lang="en-US" b="1" dirty="0"/>
              <a:t>connection-oriented </a:t>
            </a:r>
            <a:r>
              <a:rPr lang="en-US" dirty="0"/>
              <a:t>and therefore provide “reliable” data transmission. </a:t>
            </a:r>
          </a:p>
          <a:p>
            <a:pPr eaLnBrk="1" hangingPunct="1"/>
            <a:r>
              <a:rPr lang="en-US" dirty="0"/>
              <a:t>Transport layer also provides error control and correction, and flow control.</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a:latin typeface="Arial" charset="0"/>
              </a:rPr>
              <a:t>Connection-Oriented Error Correction</a:t>
            </a:r>
          </a:p>
        </p:txBody>
      </p:sp>
      <p:sp>
        <p:nvSpPr>
          <p:cNvPr id="31747" name="Rectangle 3"/>
          <p:cNvSpPr>
            <a:spLocks noGrp="1" noChangeArrowheads="1"/>
          </p:cNvSpPr>
          <p:nvPr>
            <p:ph type="body" idx="1"/>
          </p:nvPr>
        </p:nvSpPr>
        <p:spPr>
          <a:xfrm>
            <a:off x="304800" y="4572000"/>
            <a:ext cx="8650288" cy="1600200"/>
          </a:xfrm>
        </p:spPr>
        <p:txBody>
          <a:bodyPr/>
          <a:lstStyle/>
          <a:p>
            <a:pPr eaLnBrk="1" hangingPunct="1">
              <a:lnSpc>
                <a:spcPct val="90000"/>
              </a:lnSpc>
            </a:pPr>
            <a:r>
              <a:rPr lang="en-US" sz="2400" dirty="0">
                <a:latin typeface="Arial" charset="0"/>
                <a:cs typeface="Times New Roman" pitchFamily="18" charset="0"/>
              </a:rPr>
              <a:t>The destination host acknowledges the correct receipt of a packet by sending an ACK. </a:t>
            </a:r>
          </a:p>
          <a:p>
            <a:pPr eaLnBrk="1" hangingPunct="1">
              <a:lnSpc>
                <a:spcPct val="90000"/>
              </a:lnSpc>
            </a:pPr>
            <a:r>
              <a:rPr lang="en-US" sz="2400" dirty="0">
                <a:latin typeface="Arial" charset="0"/>
                <a:cs typeface="Times New Roman" pitchFamily="18" charset="0"/>
              </a:rPr>
              <a:t> If a packet fails the error check upon receipt, the destination host responds with a NAK.</a:t>
            </a:r>
          </a:p>
          <a:p>
            <a:pPr eaLnBrk="1" hangingPunct="1">
              <a:lnSpc>
                <a:spcPct val="90000"/>
              </a:lnSpc>
            </a:pPr>
            <a:r>
              <a:rPr lang="en-US" sz="2400" dirty="0">
                <a:latin typeface="Arial" charset="0"/>
                <a:cs typeface="Times New Roman" pitchFamily="18" charset="0"/>
              </a:rPr>
              <a:t>If destination host sends no response, sending host re-transmits packet.</a:t>
            </a:r>
          </a:p>
        </p:txBody>
      </p:sp>
      <p:pic>
        <p:nvPicPr>
          <p:cNvPr id="31748" name="Picture 4" descr="H:\DATA\wiley\images\chapt 7\c07f009.jpg"/>
          <p:cNvPicPr>
            <a:picLocks noChangeAspect="1" noChangeArrowheads="1"/>
          </p:cNvPicPr>
          <p:nvPr/>
        </p:nvPicPr>
        <p:blipFill>
          <a:blip r:embed="rId3" cstate="print"/>
          <a:srcRect/>
          <a:stretch>
            <a:fillRect/>
          </a:stretch>
        </p:blipFill>
        <p:spPr bwMode="auto">
          <a:xfrm>
            <a:off x="1862138" y="1427163"/>
            <a:ext cx="4508500" cy="3144837"/>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The Session Layer</a:t>
            </a:r>
          </a:p>
        </p:txBody>
      </p:sp>
      <p:sp>
        <p:nvSpPr>
          <p:cNvPr id="32771" name="Content Placeholder 2"/>
          <p:cNvSpPr>
            <a:spLocks noGrp="1"/>
          </p:cNvSpPr>
          <p:nvPr>
            <p:ph idx="1"/>
          </p:nvPr>
        </p:nvSpPr>
        <p:spPr>
          <a:xfrm>
            <a:off x="914400" y="1676400"/>
            <a:ext cx="7772400" cy="4114800"/>
          </a:xfrm>
        </p:spPr>
        <p:txBody>
          <a:bodyPr/>
          <a:lstStyle/>
          <a:p>
            <a:pPr eaLnBrk="1" hangingPunct="1"/>
            <a:r>
              <a:rPr lang="en-US" dirty="0"/>
              <a:t>The fifth layer of the OSI model is the Session layer </a:t>
            </a:r>
          </a:p>
          <a:p>
            <a:pPr eaLnBrk="1" hangingPunct="1"/>
            <a:r>
              <a:rPr lang="en-US" dirty="0"/>
              <a:t>Maps to the top part of the TCP/IP Transport layer in the DOD model </a:t>
            </a:r>
          </a:p>
          <a:p>
            <a:pPr eaLnBrk="1" hangingPunct="1"/>
            <a:r>
              <a:rPr lang="en-US" dirty="0"/>
              <a:t>Responsible for establishing, maintaining, and terminating logical sessions between applications</a:t>
            </a:r>
          </a:p>
          <a:p>
            <a:pPr eaLnBrk="1" hangingPunct="1"/>
            <a:r>
              <a:rPr lang="en-US" dirty="0"/>
              <a:t>Uses ports and sockets</a:t>
            </a:r>
          </a:p>
          <a:p>
            <a:pPr eaLnBrk="1" hangingPunct="1"/>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Numbers</a:t>
            </a:r>
          </a:p>
        </p:txBody>
      </p:sp>
      <p:sp>
        <p:nvSpPr>
          <p:cNvPr id="3" name="Content Placeholder 2"/>
          <p:cNvSpPr>
            <a:spLocks noGrp="1"/>
          </p:cNvSpPr>
          <p:nvPr>
            <p:ph idx="1"/>
          </p:nvPr>
        </p:nvSpPr>
        <p:spPr/>
        <p:txBody>
          <a:bodyPr/>
          <a:lstStyle/>
          <a:p>
            <a:r>
              <a:rPr lang="en-US" dirty="0"/>
              <a:t>A port number is how a computer knows which (Application Layer) API should process a message</a:t>
            </a:r>
          </a:p>
          <a:p>
            <a:r>
              <a:rPr lang="en-US" dirty="0"/>
              <a:t>Common Port Numbers</a:t>
            </a:r>
          </a:p>
          <a:p>
            <a:pPr lvl="1">
              <a:spcBef>
                <a:spcPts val="0"/>
              </a:spcBef>
            </a:pPr>
            <a:r>
              <a:rPr lang="en-US" dirty="0"/>
              <a:t>20, 21 = FTP</a:t>
            </a:r>
          </a:p>
          <a:p>
            <a:pPr lvl="1">
              <a:spcBef>
                <a:spcPts val="0"/>
              </a:spcBef>
            </a:pPr>
            <a:r>
              <a:rPr lang="en-US" dirty="0"/>
              <a:t>23 = Telnet</a:t>
            </a:r>
          </a:p>
          <a:p>
            <a:pPr lvl="1">
              <a:spcBef>
                <a:spcPts val="0"/>
              </a:spcBef>
            </a:pPr>
            <a:r>
              <a:rPr lang="en-US" dirty="0"/>
              <a:t>25 = SMTP</a:t>
            </a:r>
          </a:p>
          <a:p>
            <a:pPr lvl="1">
              <a:spcBef>
                <a:spcPts val="0"/>
              </a:spcBef>
            </a:pPr>
            <a:r>
              <a:rPr lang="en-US" dirty="0"/>
              <a:t>53 = DNS</a:t>
            </a:r>
          </a:p>
          <a:p>
            <a:pPr lvl="1">
              <a:spcBef>
                <a:spcPts val="0"/>
              </a:spcBef>
            </a:pPr>
            <a:r>
              <a:rPr lang="en-US" dirty="0"/>
              <a:t>67 = </a:t>
            </a:r>
            <a:r>
              <a:rPr lang="en-US" dirty="0" err="1"/>
              <a:t>BootP</a:t>
            </a:r>
            <a:r>
              <a:rPr lang="en-US" dirty="0"/>
              <a:t> Server/DHCP</a:t>
            </a:r>
          </a:p>
          <a:p>
            <a:pPr lvl="1">
              <a:spcBef>
                <a:spcPts val="0"/>
              </a:spcBef>
            </a:pPr>
            <a:r>
              <a:rPr lang="en-US" dirty="0"/>
              <a:t>80 = HTTP</a:t>
            </a:r>
          </a:p>
          <a:p>
            <a:pPr lvl="1">
              <a:spcBef>
                <a:spcPts val="0"/>
              </a:spcBef>
            </a:pPr>
            <a:r>
              <a:rPr lang="en-US" dirty="0"/>
              <a:t>110 = POP</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Sockets</a:t>
            </a:r>
          </a:p>
        </p:txBody>
      </p:sp>
      <p:sp>
        <p:nvSpPr>
          <p:cNvPr id="3" name="Content Placeholder 2"/>
          <p:cNvSpPr>
            <a:spLocks noGrp="1"/>
          </p:cNvSpPr>
          <p:nvPr>
            <p:ph idx="1"/>
          </p:nvPr>
        </p:nvSpPr>
        <p:spPr/>
        <p:txBody>
          <a:bodyPr/>
          <a:lstStyle/>
          <a:p>
            <a:r>
              <a:rPr lang="en-US" dirty="0"/>
              <a:t>Sockets consist of:</a:t>
            </a:r>
          </a:p>
          <a:p>
            <a:pPr lvl="1"/>
            <a:r>
              <a:rPr lang="en-US" dirty="0"/>
              <a:t>Port # </a:t>
            </a:r>
            <a:r>
              <a:rPr lang="en-US" dirty="0">
                <a:solidFill>
                  <a:srgbClr val="FF0000"/>
                </a:solidFill>
              </a:rPr>
              <a:t>+</a:t>
            </a:r>
            <a:r>
              <a:rPr lang="en-US" dirty="0"/>
              <a:t> Transport Layer Protocol </a:t>
            </a:r>
            <a:r>
              <a:rPr lang="en-US" dirty="0">
                <a:solidFill>
                  <a:srgbClr val="FF0000"/>
                </a:solidFill>
              </a:rPr>
              <a:t>+</a:t>
            </a:r>
            <a:r>
              <a:rPr lang="en-US" dirty="0"/>
              <a:t> Network Address</a:t>
            </a:r>
          </a:p>
          <a:p>
            <a:r>
              <a:rPr lang="en-US" dirty="0"/>
              <a:t>Example:</a:t>
            </a:r>
          </a:p>
          <a:p>
            <a:pPr lvl="1"/>
            <a:r>
              <a:rPr lang="en-US" dirty="0"/>
              <a:t>25 </a:t>
            </a:r>
            <a:r>
              <a:rPr lang="en-US" dirty="0">
                <a:solidFill>
                  <a:srgbClr val="FF0000"/>
                </a:solidFill>
              </a:rPr>
              <a:t>+</a:t>
            </a:r>
            <a:r>
              <a:rPr lang="en-US" dirty="0"/>
              <a:t> TCP </a:t>
            </a:r>
            <a:r>
              <a:rPr lang="en-US" dirty="0">
                <a:solidFill>
                  <a:srgbClr val="FF0000"/>
                </a:solidFill>
              </a:rPr>
              <a:t>+</a:t>
            </a:r>
            <a:r>
              <a:rPr lang="en-US" dirty="0"/>
              <a:t> 192.168.1.45</a:t>
            </a:r>
          </a:p>
          <a:p>
            <a:pPr lvl="1"/>
            <a:endParaRPr 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The Presentation Layer</a:t>
            </a:r>
          </a:p>
        </p:txBody>
      </p:sp>
      <p:sp>
        <p:nvSpPr>
          <p:cNvPr id="33795" name="Content Placeholder 2"/>
          <p:cNvSpPr>
            <a:spLocks noGrp="1"/>
          </p:cNvSpPr>
          <p:nvPr>
            <p:ph idx="1"/>
          </p:nvPr>
        </p:nvSpPr>
        <p:spPr/>
        <p:txBody>
          <a:bodyPr/>
          <a:lstStyle/>
          <a:p>
            <a:pPr eaLnBrk="1" hangingPunct="1"/>
            <a:r>
              <a:rPr lang="en-US" dirty="0"/>
              <a:t>Layer 6 of the OSI model is the Presentation layer. </a:t>
            </a:r>
          </a:p>
          <a:p>
            <a:pPr eaLnBrk="1" hangingPunct="1"/>
            <a:r>
              <a:rPr lang="en-US" dirty="0"/>
              <a:t>Responsible for formatting data. </a:t>
            </a:r>
          </a:p>
          <a:p>
            <a:pPr eaLnBrk="1" hangingPunct="1"/>
            <a:r>
              <a:rPr lang="en-US" dirty="0"/>
              <a:t>Encryption and compaction of data. </a:t>
            </a:r>
          </a:p>
          <a:p>
            <a:pPr eaLnBrk="1" hangingPunct="1"/>
            <a:r>
              <a:rPr lang="en-US" dirty="0"/>
              <a:t>Converts between data communications codes (EBCDIC to ASCII).</a:t>
            </a:r>
          </a:p>
          <a:p>
            <a:pPr eaLnBrk="1" hangingPunct="1"/>
            <a:endParaRPr 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t>The Application Layer</a:t>
            </a:r>
          </a:p>
        </p:txBody>
      </p:sp>
      <p:sp>
        <p:nvSpPr>
          <p:cNvPr id="34819" name="Content Placeholder 2"/>
          <p:cNvSpPr>
            <a:spLocks noGrp="1"/>
          </p:cNvSpPr>
          <p:nvPr>
            <p:ph idx="1"/>
          </p:nvPr>
        </p:nvSpPr>
        <p:spPr>
          <a:xfrm>
            <a:off x="838200" y="1752600"/>
            <a:ext cx="7772400" cy="4114800"/>
          </a:xfrm>
        </p:spPr>
        <p:txBody>
          <a:bodyPr/>
          <a:lstStyle/>
          <a:p>
            <a:pPr eaLnBrk="1" hangingPunct="1"/>
            <a:r>
              <a:rPr lang="en-US" dirty="0"/>
              <a:t>Layer 7 of the OSI model is the Application layer </a:t>
            </a:r>
          </a:p>
          <a:p>
            <a:pPr eaLnBrk="1" hangingPunct="1"/>
            <a:r>
              <a:rPr lang="en-US" dirty="0"/>
              <a:t>Provides data transmission services to user applications </a:t>
            </a:r>
          </a:p>
          <a:p>
            <a:pPr eaLnBrk="1" hangingPunct="1"/>
            <a:r>
              <a:rPr lang="en-US" dirty="0"/>
              <a:t>Services are provided via </a:t>
            </a:r>
            <a:r>
              <a:rPr lang="en-US" b="1" dirty="0"/>
              <a:t>Application Programming Interfaces (APIs)</a:t>
            </a:r>
          </a:p>
          <a:p>
            <a:pPr eaLnBrk="1" hangingPunct="1"/>
            <a:r>
              <a:rPr lang="en-US" dirty="0"/>
              <a:t>APIs include: http, ftp, </a:t>
            </a:r>
            <a:r>
              <a:rPr lang="en-US" dirty="0" err="1"/>
              <a:t>snmp</a:t>
            </a:r>
            <a:r>
              <a:rPr lang="en-US" dirty="0"/>
              <a:t>, </a:t>
            </a:r>
            <a:r>
              <a:rPr lang="en-US" dirty="0" err="1"/>
              <a:t>smtp</a:t>
            </a:r>
            <a:r>
              <a:rPr lang="en-US" dirty="0"/>
              <a:t>, </a:t>
            </a:r>
            <a:r>
              <a:rPr lang="en-US" dirty="0" err="1"/>
              <a:t>tftp</a:t>
            </a:r>
            <a:r>
              <a:rPr lang="en-US" dirty="0"/>
              <a:t>, telnet, DHCP, and DNS</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t>Local Area Network Protocols</a:t>
            </a:r>
          </a:p>
        </p:txBody>
      </p:sp>
      <p:sp>
        <p:nvSpPr>
          <p:cNvPr id="35843" name="Content Placeholder 2"/>
          <p:cNvSpPr>
            <a:spLocks noGrp="1"/>
          </p:cNvSpPr>
          <p:nvPr>
            <p:ph idx="1"/>
          </p:nvPr>
        </p:nvSpPr>
        <p:spPr/>
        <p:txBody>
          <a:bodyPr/>
          <a:lstStyle/>
          <a:p>
            <a:pPr eaLnBrk="1" hangingPunct="1"/>
            <a:r>
              <a:rPr lang="en-US" dirty="0"/>
              <a:t>IPX/SPX </a:t>
            </a:r>
          </a:p>
          <a:p>
            <a:pPr eaLnBrk="1" hangingPunct="1"/>
            <a:r>
              <a:rPr lang="en-US" dirty="0"/>
              <a:t>Apple Talk </a:t>
            </a:r>
          </a:p>
          <a:p>
            <a:pPr eaLnBrk="1" hangingPunct="1"/>
            <a:r>
              <a:rPr lang="en-US" dirty="0"/>
              <a:t>TCP/IP</a:t>
            </a:r>
          </a:p>
          <a:p>
            <a:pPr eaLnBrk="1" hangingPunct="1"/>
            <a:r>
              <a:rPr lang="en-US" dirty="0"/>
              <a:t>NetBEUI/NetBIOS</a:t>
            </a:r>
          </a:p>
          <a:p>
            <a:pPr eaLnBrk="1" hangingPunct="1"/>
            <a:r>
              <a:rPr lang="en-US" dirty="0"/>
              <a:t>DLC</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Netware Protocol Suite</a:t>
            </a:r>
          </a:p>
        </p:txBody>
      </p:sp>
      <p:sp>
        <p:nvSpPr>
          <p:cNvPr id="36867" name="Rectangle 3"/>
          <p:cNvSpPr>
            <a:spLocks noGrp="1" noChangeArrowheads="1"/>
          </p:cNvSpPr>
          <p:nvPr>
            <p:ph type="body" idx="1"/>
          </p:nvPr>
        </p:nvSpPr>
        <p:spPr>
          <a:xfrm>
            <a:off x="838200" y="1905000"/>
            <a:ext cx="7772400" cy="4114800"/>
          </a:xfrm>
        </p:spPr>
        <p:txBody>
          <a:bodyPr/>
          <a:lstStyle/>
          <a:p>
            <a:pPr eaLnBrk="1" hangingPunct="1"/>
            <a:r>
              <a:rPr lang="en-US">
                <a:latin typeface="Arial" charset="0"/>
                <a:ea typeface="Palatino Linotype" pitchFamily="18" charset="0"/>
                <a:cs typeface="Palatino Linotype" pitchFamily="18" charset="0"/>
              </a:rPr>
              <a:t>The IPX/SPX protocol suite was originally developed by Novell for its NetWare network operating system </a:t>
            </a:r>
          </a:p>
          <a:p>
            <a:pPr eaLnBrk="1" hangingPunct="1"/>
            <a:r>
              <a:rPr lang="en-US">
                <a:latin typeface="Arial" charset="0"/>
                <a:ea typeface="Palatino Linotype" pitchFamily="18" charset="0"/>
                <a:cs typeface="Palatino Linotype" pitchFamily="18" charset="0"/>
              </a:rPr>
              <a:t>IPX/SPX is also found in older Microsoft client operating systems and in Microsoft Server OS</a:t>
            </a:r>
            <a:endParaRPr lang="en-US">
              <a:latin typeface="Arial"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The Network Layer</a:t>
            </a:r>
          </a:p>
        </p:txBody>
      </p:sp>
      <p:sp>
        <p:nvSpPr>
          <p:cNvPr id="15363" name="Content Placeholder 2"/>
          <p:cNvSpPr>
            <a:spLocks noGrp="1"/>
          </p:cNvSpPr>
          <p:nvPr>
            <p:ph idx="1"/>
          </p:nvPr>
        </p:nvSpPr>
        <p:spPr>
          <a:xfrm>
            <a:off x="609600" y="1600200"/>
            <a:ext cx="7772400" cy="4114800"/>
          </a:xfrm>
        </p:spPr>
        <p:txBody>
          <a:bodyPr/>
          <a:lstStyle/>
          <a:p>
            <a:pPr eaLnBrk="1" hangingPunct="1"/>
            <a:r>
              <a:rPr lang="en-US" dirty="0"/>
              <a:t>Network layer protocols provide a means of delivering data between network segments </a:t>
            </a:r>
          </a:p>
          <a:p>
            <a:pPr eaLnBrk="1" hangingPunct="1"/>
            <a:r>
              <a:rPr lang="en-US" b="1" dirty="0"/>
              <a:t>Addressing</a:t>
            </a:r>
            <a:r>
              <a:rPr lang="en-US" dirty="0"/>
              <a:t> is the process of defining where on the internetwork a host is located </a:t>
            </a:r>
          </a:p>
          <a:p>
            <a:pPr eaLnBrk="1" hangingPunct="1"/>
            <a:r>
              <a:rPr lang="en-US" b="1" dirty="0"/>
              <a:t>Routing</a:t>
            </a:r>
            <a:r>
              <a:rPr lang="en-US" dirty="0"/>
              <a:t> is the process of determining the best path to the destination host</a:t>
            </a:r>
          </a:p>
          <a:p>
            <a:pPr eaLnBrk="1" hangingPunct="1"/>
            <a:endParaRPr 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IPX</a:t>
            </a:r>
          </a:p>
        </p:txBody>
      </p:sp>
      <p:sp>
        <p:nvSpPr>
          <p:cNvPr id="37891" name="Rectangle 3"/>
          <p:cNvSpPr>
            <a:spLocks noGrp="1" noChangeArrowheads="1"/>
          </p:cNvSpPr>
          <p:nvPr>
            <p:ph type="body" idx="1"/>
          </p:nvPr>
        </p:nvSpPr>
        <p:spPr>
          <a:xfrm>
            <a:off x="457200" y="1828800"/>
            <a:ext cx="8497888" cy="4114800"/>
          </a:xfrm>
        </p:spPr>
        <p:txBody>
          <a:bodyPr/>
          <a:lstStyle/>
          <a:p>
            <a:pPr eaLnBrk="1" hangingPunct="1"/>
            <a:r>
              <a:rPr lang="en-US"/>
              <a:t>IPX serves as a basic delivery mechanism for upper-layer protocols such as SPX, RIP, SAP, and NCP. </a:t>
            </a:r>
          </a:p>
          <a:p>
            <a:pPr eaLnBrk="1" hangingPunct="1"/>
            <a:r>
              <a:rPr lang="en-US"/>
              <a:t>This delivery mechanism is accomplished through encapsulation </a:t>
            </a:r>
          </a:p>
          <a:p>
            <a:pPr eaLnBrk="1" hangingPunct="1"/>
            <a:r>
              <a:rPr lang="en-US"/>
              <a:t>Upper-layer protocols are encapsulated within properly addressed IPX “envelopes.” </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800" dirty="0">
                <a:latin typeface="Arial" charset="0"/>
              </a:rPr>
              <a:t>IPX Segment Address Assignment </a:t>
            </a:r>
          </a:p>
        </p:txBody>
      </p:sp>
      <p:sp>
        <p:nvSpPr>
          <p:cNvPr id="38915" name="Rectangle 3"/>
          <p:cNvSpPr>
            <a:spLocks noGrp="1" noChangeArrowheads="1"/>
          </p:cNvSpPr>
          <p:nvPr>
            <p:ph type="body" idx="1"/>
          </p:nvPr>
        </p:nvSpPr>
        <p:spPr>
          <a:xfrm>
            <a:off x="1143000" y="5410200"/>
            <a:ext cx="7772400" cy="762000"/>
          </a:xfrm>
        </p:spPr>
        <p:txBody>
          <a:bodyPr/>
          <a:lstStyle/>
          <a:p>
            <a:pPr eaLnBrk="1" hangingPunct="1">
              <a:lnSpc>
                <a:spcPct val="90000"/>
              </a:lnSpc>
            </a:pPr>
            <a:r>
              <a:rPr lang="en-US" sz="2800">
                <a:latin typeface="Arial" charset="0"/>
                <a:cs typeface="Times New Roman" pitchFamily="18" charset="0"/>
              </a:rPr>
              <a:t>Assignment of segment address to IPX network hosts is a two-part sequence</a:t>
            </a:r>
            <a:r>
              <a:rPr lang="en-US" sz="2800">
                <a:latin typeface="Arial" charset="0"/>
              </a:rPr>
              <a:t> </a:t>
            </a:r>
          </a:p>
        </p:txBody>
      </p:sp>
      <p:pic>
        <p:nvPicPr>
          <p:cNvPr id="38916" name="Picture 4" descr="H:\DATA\wiley\images\chapt 7\c07f010.jpg"/>
          <p:cNvPicPr>
            <a:picLocks noChangeAspect="1" noChangeArrowheads="1"/>
          </p:cNvPicPr>
          <p:nvPr/>
        </p:nvPicPr>
        <p:blipFill>
          <a:blip r:embed="rId3" cstate="print"/>
          <a:srcRect/>
          <a:stretch>
            <a:fillRect/>
          </a:stretch>
        </p:blipFill>
        <p:spPr bwMode="auto">
          <a:xfrm>
            <a:off x="1905000" y="1477963"/>
            <a:ext cx="4799013" cy="3841750"/>
          </a:xfrm>
          <a:prstGeom prst="rect">
            <a:avLst/>
          </a:prstGeom>
          <a:noFill/>
          <a:ln w="9525">
            <a:noFill/>
            <a:miter lim="800000"/>
            <a:headEnd/>
            <a:tailEn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IPX Packet Layout</a:t>
            </a:r>
          </a:p>
        </p:txBody>
      </p:sp>
      <p:sp>
        <p:nvSpPr>
          <p:cNvPr id="39939" name="Rectangle 3"/>
          <p:cNvSpPr>
            <a:spLocks noGrp="1" noChangeArrowheads="1"/>
          </p:cNvSpPr>
          <p:nvPr>
            <p:ph type="body" idx="1"/>
          </p:nvPr>
        </p:nvSpPr>
        <p:spPr>
          <a:xfrm>
            <a:off x="685800" y="4495800"/>
            <a:ext cx="7772400" cy="1636713"/>
          </a:xfrm>
        </p:spPr>
        <p:txBody>
          <a:bodyPr/>
          <a:lstStyle/>
          <a:p>
            <a:pPr eaLnBrk="1" hangingPunct="1">
              <a:lnSpc>
                <a:spcPct val="90000"/>
              </a:lnSpc>
            </a:pPr>
            <a:r>
              <a:rPr lang="en-US" sz="2800" dirty="0">
                <a:latin typeface="Arial" charset="0"/>
                <a:ea typeface="Palatino Linotype" pitchFamily="18" charset="0"/>
                <a:cs typeface="Palatino Linotype" pitchFamily="18" charset="0"/>
              </a:rPr>
              <a:t>IPX packets can carry a payload of up to 546 bytes of encapsu</a:t>
            </a:r>
            <a:r>
              <a:rPr lang="en-US" sz="2800" dirty="0">
                <a:latin typeface="Arial" charset="0"/>
                <a:cs typeface="Times New Roman" pitchFamily="18" charset="0"/>
              </a:rPr>
              <a:t>lated data. </a:t>
            </a:r>
          </a:p>
          <a:p>
            <a:pPr eaLnBrk="1" hangingPunct="1">
              <a:lnSpc>
                <a:spcPct val="90000"/>
              </a:lnSpc>
            </a:pPr>
            <a:r>
              <a:rPr lang="en-US" sz="2800" dirty="0">
                <a:latin typeface="Arial" charset="0"/>
                <a:cs typeface="Times New Roman" pitchFamily="18" charset="0"/>
              </a:rPr>
              <a:t>Packet delivery is controlled with a 30-byte packet header consisting of multiple fields.</a:t>
            </a:r>
            <a:r>
              <a:rPr lang="en-US" sz="2800" dirty="0">
                <a:latin typeface="Arial" charset="0"/>
              </a:rPr>
              <a:t> </a:t>
            </a:r>
          </a:p>
        </p:txBody>
      </p:sp>
      <p:pic>
        <p:nvPicPr>
          <p:cNvPr id="39940" name="Picture 4" descr="H:\DATA\wiley\images\chapt 7\c07f011.jpg"/>
          <p:cNvPicPr>
            <a:picLocks noChangeAspect="1" noChangeArrowheads="1"/>
          </p:cNvPicPr>
          <p:nvPr/>
        </p:nvPicPr>
        <p:blipFill>
          <a:blip r:embed="rId3" cstate="print"/>
          <a:srcRect/>
          <a:stretch>
            <a:fillRect/>
          </a:stretch>
        </p:blipFill>
        <p:spPr bwMode="auto">
          <a:xfrm>
            <a:off x="631825" y="1600200"/>
            <a:ext cx="7805738" cy="2667000"/>
          </a:xfrm>
          <a:prstGeom prst="rect">
            <a:avLst/>
          </a:prstGeom>
          <a:noFill/>
          <a:ln w="9525">
            <a:noFill/>
            <a:miter lim="800000"/>
            <a:headEnd/>
            <a:tailEnd/>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200">
                <a:latin typeface="Arial" charset="0"/>
              </a:rPr>
              <a:t>SPX Layout and Encapsulation</a:t>
            </a:r>
          </a:p>
        </p:txBody>
      </p:sp>
      <p:sp>
        <p:nvSpPr>
          <p:cNvPr id="40963" name="Rectangle 3"/>
          <p:cNvSpPr>
            <a:spLocks noGrp="1" noChangeArrowheads="1"/>
          </p:cNvSpPr>
          <p:nvPr>
            <p:ph type="body" idx="1"/>
          </p:nvPr>
        </p:nvSpPr>
        <p:spPr>
          <a:xfrm>
            <a:off x="838200" y="4800600"/>
            <a:ext cx="7772400" cy="1676400"/>
          </a:xfrm>
        </p:spPr>
        <p:txBody>
          <a:bodyPr/>
          <a:lstStyle/>
          <a:p>
            <a:pPr eaLnBrk="1" hangingPunct="1">
              <a:lnSpc>
                <a:spcPct val="90000"/>
              </a:lnSpc>
            </a:pPr>
            <a:r>
              <a:rPr lang="en-US" sz="2800" b="1" dirty="0">
                <a:latin typeface="Arial" charset="0"/>
                <a:cs typeface="Times New Roman" pitchFamily="18" charset="0"/>
              </a:rPr>
              <a:t>Sequenced Packet Exchange (SPX) </a:t>
            </a:r>
            <a:r>
              <a:rPr lang="en-US" sz="2800" dirty="0">
                <a:latin typeface="Arial" charset="0"/>
                <a:cs typeface="Times New Roman" pitchFamily="18" charset="0"/>
              </a:rPr>
              <a:t>is a Transport/Session layer protocol that can be used with IPX to provide reliable communication</a:t>
            </a:r>
            <a:r>
              <a:rPr lang="en-US" sz="2800" dirty="0">
                <a:latin typeface="Arial" charset="0"/>
              </a:rPr>
              <a:t>.</a:t>
            </a:r>
          </a:p>
        </p:txBody>
      </p:sp>
      <p:pic>
        <p:nvPicPr>
          <p:cNvPr id="40964" name="Picture 4" descr="H:\DATA\wiley\images\chapt 7\c07f013.jpg"/>
          <p:cNvPicPr>
            <a:picLocks noChangeAspect="1" noChangeArrowheads="1"/>
          </p:cNvPicPr>
          <p:nvPr/>
        </p:nvPicPr>
        <p:blipFill>
          <a:blip r:embed="rId3" cstate="print"/>
          <a:srcRect/>
          <a:stretch>
            <a:fillRect/>
          </a:stretch>
        </p:blipFill>
        <p:spPr bwMode="auto">
          <a:xfrm>
            <a:off x="1676400" y="1463675"/>
            <a:ext cx="5462588" cy="3165475"/>
          </a:xfrm>
          <a:prstGeom prst="rect">
            <a:avLst/>
          </a:prstGeom>
          <a:noFill/>
          <a:ln w="9525">
            <a:noFill/>
            <a:miter lim="800000"/>
            <a:headEnd/>
            <a:tailEnd/>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SPX – Connection-Oriented</a:t>
            </a:r>
          </a:p>
        </p:txBody>
      </p:sp>
      <p:sp>
        <p:nvSpPr>
          <p:cNvPr id="41987" name="Rectangle 3"/>
          <p:cNvSpPr>
            <a:spLocks noGrp="1" noChangeArrowheads="1"/>
          </p:cNvSpPr>
          <p:nvPr>
            <p:ph type="body" idx="1"/>
          </p:nvPr>
        </p:nvSpPr>
        <p:spPr>
          <a:xfrm>
            <a:off x="609600" y="1933575"/>
            <a:ext cx="8269288" cy="4543425"/>
          </a:xfrm>
        </p:spPr>
        <p:txBody>
          <a:bodyPr/>
          <a:lstStyle/>
          <a:p>
            <a:pPr eaLnBrk="1" hangingPunct="1">
              <a:lnSpc>
                <a:spcPct val="90000"/>
              </a:lnSpc>
            </a:pPr>
            <a:r>
              <a:rPr lang="en-US" sz="2800">
                <a:latin typeface="Arial" charset="0"/>
                <a:ea typeface="Palatino Linotype" pitchFamily="18" charset="0"/>
                <a:cs typeface="Palatino Linotype" pitchFamily="18" charset="0"/>
              </a:rPr>
              <a:t>Specific paths known as </a:t>
            </a:r>
            <a:r>
              <a:rPr lang="en-US" sz="2800" b="1">
                <a:latin typeface="Arial" charset="0"/>
                <a:ea typeface="Palatino Linotype" pitchFamily="18" charset="0"/>
                <a:cs typeface="Palatino Linotype" pitchFamily="18" charset="0"/>
              </a:rPr>
              <a:t>virtual circuits </a:t>
            </a:r>
            <a:r>
              <a:rPr lang="en-US" sz="2800">
                <a:latin typeface="Arial" charset="0"/>
                <a:ea typeface="Palatino Linotype" pitchFamily="18" charset="0"/>
                <a:cs typeface="Palatino Linotype" pitchFamily="18" charset="0"/>
              </a:rPr>
              <a:t>are explored and determined prior to the first packet being sent. </a:t>
            </a:r>
          </a:p>
          <a:p>
            <a:pPr eaLnBrk="1" hangingPunct="1">
              <a:lnSpc>
                <a:spcPct val="90000"/>
              </a:lnSpc>
            </a:pPr>
            <a:r>
              <a:rPr lang="en-US" sz="2800">
                <a:latin typeface="Arial" charset="0"/>
                <a:ea typeface="Palatino Linotype" pitchFamily="18" charset="0"/>
                <a:cs typeface="Palatino Linotype" pitchFamily="18" charset="0"/>
              </a:rPr>
              <a:t>Once the virtual circuit is established, all packets bound for that address follow each other in sequence down the same physical path. </a:t>
            </a:r>
          </a:p>
          <a:p>
            <a:pPr eaLnBrk="1" hangingPunct="1">
              <a:lnSpc>
                <a:spcPct val="90000"/>
              </a:lnSpc>
            </a:pPr>
            <a:r>
              <a:rPr lang="en-US" sz="2800">
                <a:latin typeface="Arial" charset="0"/>
                <a:ea typeface="Palatino Linotype" pitchFamily="18" charset="0"/>
                <a:cs typeface="Palatino Linotype" pitchFamily="18" charset="0"/>
              </a:rPr>
              <a:t>Virtual circuits are important when the source host and destination host reside on different networks.</a:t>
            </a:r>
            <a:endParaRPr lang="en-US" sz="2800">
              <a:latin typeface="Arial" charset="0"/>
              <a:cs typeface="Times New Roman" pitchFamily="18"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SPX - Reliable</a:t>
            </a:r>
          </a:p>
        </p:txBody>
      </p:sp>
      <p:sp>
        <p:nvSpPr>
          <p:cNvPr id="43011" name="Rectangle 3"/>
          <p:cNvSpPr>
            <a:spLocks noGrp="1" noChangeArrowheads="1"/>
          </p:cNvSpPr>
          <p:nvPr>
            <p:ph type="body" idx="1"/>
          </p:nvPr>
        </p:nvSpPr>
        <p:spPr>
          <a:xfrm>
            <a:off x="609600" y="1676400"/>
            <a:ext cx="7772400" cy="4114800"/>
          </a:xfrm>
        </p:spPr>
        <p:txBody>
          <a:bodyPr/>
          <a:lstStyle/>
          <a:p>
            <a:pPr eaLnBrk="1" hangingPunct="1"/>
            <a:r>
              <a:rPr lang="en-US" sz="2800" dirty="0">
                <a:latin typeface="Arial" charset="0"/>
                <a:cs typeface="Times New Roman" pitchFamily="18" charset="0"/>
              </a:rPr>
              <a:t>SPX requires error checking and acknowledgment in order to assure reliable receipt of transmitted packets. </a:t>
            </a:r>
          </a:p>
          <a:p>
            <a:pPr eaLnBrk="1" hangingPunct="1"/>
            <a:r>
              <a:rPr lang="en-US" sz="2800" dirty="0">
                <a:latin typeface="Arial" charset="0"/>
                <a:cs typeface="Times New Roman" pitchFamily="18" charset="0"/>
              </a:rPr>
              <a:t>SPX adds sequence numbers to assure that all pieces are received and that they are reconstructed in the proper order. </a:t>
            </a:r>
          </a:p>
          <a:p>
            <a:pPr eaLnBrk="1" hangingPunct="1"/>
            <a:r>
              <a:rPr lang="en-US" sz="2800" dirty="0">
                <a:latin typeface="Arial" charset="0"/>
                <a:cs typeface="Times New Roman" pitchFamily="18" charset="0"/>
              </a:rPr>
              <a:t>SPX also has mechanisms to institute flow control.</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Service Advertising Protocol</a:t>
            </a:r>
          </a:p>
        </p:txBody>
      </p:sp>
      <p:sp>
        <p:nvSpPr>
          <p:cNvPr id="44035" name="Rectangle 3"/>
          <p:cNvSpPr>
            <a:spLocks noGrp="1" noChangeArrowheads="1"/>
          </p:cNvSpPr>
          <p:nvPr>
            <p:ph type="body" idx="1"/>
          </p:nvPr>
        </p:nvSpPr>
        <p:spPr>
          <a:xfrm>
            <a:off x="381000" y="4419600"/>
            <a:ext cx="8574088" cy="1712913"/>
          </a:xfrm>
        </p:spPr>
        <p:txBody>
          <a:bodyPr/>
          <a:lstStyle/>
          <a:p>
            <a:pPr eaLnBrk="1" hangingPunct="1">
              <a:lnSpc>
                <a:spcPct val="90000"/>
              </a:lnSpc>
            </a:pPr>
            <a:r>
              <a:rPr lang="en-US" sz="2800" b="1" dirty="0">
                <a:latin typeface="Arial" charset="0"/>
                <a:cs typeface="Times New Roman" pitchFamily="18" charset="0"/>
              </a:rPr>
              <a:t>SAP </a:t>
            </a:r>
            <a:r>
              <a:rPr lang="en-US" sz="2800" dirty="0">
                <a:latin typeface="Arial" charset="0"/>
                <a:cs typeface="Times New Roman" pitchFamily="18" charset="0"/>
              </a:rPr>
              <a:t>is used by network servers to advertise the services they provide. </a:t>
            </a:r>
          </a:p>
          <a:p>
            <a:pPr eaLnBrk="1" hangingPunct="1">
              <a:lnSpc>
                <a:spcPct val="90000"/>
              </a:lnSpc>
            </a:pPr>
            <a:r>
              <a:rPr lang="en-US" sz="2800" dirty="0">
                <a:latin typeface="Arial" charset="0"/>
                <a:cs typeface="Times New Roman" pitchFamily="18" charset="0"/>
              </a:rPr>
              <a:t>Servers broadcast this information every 60 seconds</a:t>
            </a:r>
            <a:r>
              <a:rPr lang="en-US" sz="2800" dirty="0">
                <a:latin typeface="Arial" charset="0"/>
              </a:rPr>
              <a:t>.</a:t>
            </a:r>
          </a:p>
        </p:txBody>
      </p:sp>
      <p:pic>
        <p:nvPicPr>
          <p:cNvPr id="44036" name="Picture 4" descr="H:\DATA\wiley\images\chapt 7\c07f015.jpg"/>
          <p:cNvPicPr>
            <a:picLocks noChangeAspect="1" noChangeArrowheads="1"/>
          </p:cNvPicPr>
          <p:nvPr/>
        </p:nvPicPr>
        <p:blipFill>
          <a:blip r:embed="rId3" cstate="print"/>
          <a:srcRect/>
          <a:stretch>
            <a:fillRect/>
          </a:stretch>
        </p:blipFill>
        <p:spPr bwMode="auto">
          <a:xfrm>
            <a:off x="1752600" y="1489075"/>
            <a:ext cx="5041900" cy="2752725"/>
          </a:xfrm>
          <a:prstGeom prst="rect">
            <a:avLst/>
          </a:prstGeom>
          <a:noFill/>
          <a:ln w="9525">
            <a:noFill/>
            <a:miter lim="800000"/>
            <a:headEnd/>
            <a:tailEnd/>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200">
                <a:latin typeface="Arial" charset="0"/>
              </a:rPr>
              <a:t>SAP Layout and Encapsulation</a:t>
            </a:r>
          </a:p>
        </p:txBody>
      </p:sp>
      <p:pic>
        <p:nvPicPr>
          <p:cNvPr id="45059" name="Picture 4" descr="H:\DATA\wiley\images\chapt 7\c07f016.jpg"/>
          <p:cNvPicPr>
            <a:picLocks noChangeAspect="1" noChangeArrowheads="1"/>
          </p:cNvPicPr>
          <p:nvPr/>
        </p:nvPicPr>
        <p:blipFill>
          <a:blip r:embed="rId3" cstate="print"/>
          <a:srcRect/>
          <a:stretch>
            <a:fillRect/>
          </a:stretch>
        </p:blipFill>
        <p:spPr bwMode="auto">
          <a:xfrm>
            <a:off x="384175" y="2362200"/>
            <a:ext cx="8359775" cy="2797175"/>
          </a:xfrm>
          <a:prstGeom prst="rect">
            <a:avLst/>
          </a:prstGeom>
          <a:noFill/>
          <a:ln w="9525">
            <a:noFill/>
            <a:miter lim="800000"/>
            <a:headEnd/>
            <a:tailEnd/>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latin typeface="Arial" charset="0"/>
              </a:rPr>
              <a:t>The Internet Suite (TCP/IP)</a:t>
            </a:r>
          </a:p>
        </p:txBody>
      </p:sp>
      <p:sp>
        <p:nvSpPr>
          <p:cNvPr id="46083" name="Rectangle 3"/>
          <p:cNvSpPr>
            <a:spLocks noGrp="1" noChangeArrowheads="1"/>
          </p:cNvSpPr>
          <p:nvPr>
            <p:ph type="body" idx="1"/>
          </p:nvPr>
        </p:nvSpPr>
        <p:spPr>
          <a:xfrm>
            <a:off x="457200" y="1857375"/>
            <a:ext cx="8345488" cy="4543425"/>
          </a:xfrm>
        </p:spPr>
        <p:txBody>
          <a:bodyPr/>
          <a:lstStyle/>
          <a:p>
            <a:pPr eaLnBrk="1" hangingPunct="1"/>
            <a:r>
              <a:rPr lang="en-US" sz="2800"/>
              <a:t>TCP/IP was developed during the 1970s and widely deployed during the 1980s under the auspices of </a:t>
            </a:r>
            <a:r>
              <a:rPr lang="en-US" sz="2800" b="1"/>
              <a:t>DARPA, </a:t>
            </a:r>
            <a:r>
              <a:rPr lang="en-US" sz="2800"/>
              <a:t>to meet DOD’s need to have a wide variety of different computers be able to inter-operate and communicate. </a:t>
            </a:r>
          </a:p>
          <a:p>
            <a:pPr eaLnBrk="1" hangingPunct="1"/>
            <a:r>
              <a:rPr lang="en-US" sz="2800"/>
              <a:t>TCP/IP has become the de-facto standard for communication between heterogeneous networked computers – thanks to the popularity of the Internet</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Arial" charset="0"/>
              </a:rPr>
              <a:t>The TCP/IP Model</a:t>
            </a:r>
          </a:p>
        </p:txBody>
      </p:sp>
      <p:sp>
        <p:nvSpPr>
          <p:cNvPr id="5" name="Rectangle 3"/>
          <p:cNvSpPr txBox="1">
            <a:spLocks noChangeArrowheads="1"/>
          </p:cNvSpPr>
          <p:nvPr/>
        </p:nvSpPr>
        <p:spPr bwMode="auto">
          <a:xfrm>
            <a:off x="381000" y="1676400"/>
            <a:ext cx="3581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400" b="0" i="0" u="none" strike="noStrike" kern="0" cap="none" spc="0" normalizeH="0" baseline="0" noProof="0" dirty="0">
                <a:ln>
                  <a:noFill/>
                </a:ln>
                <a:solidFill>
                  <a:schemeClr val="tx1"/>
                </a:solidFill>
                <a:effectLst/>
                <a:uLnTx/>
                <a:uFillTx/>
                <a:latin typeface="Arial" charset="0"/>
                <a:ea typeface="+mn-ea"/>
                <a:cs typeface="Times New Roman" pitchFamily="18" charset="0"/>
              </a:rPr>
              <a:t>Also known as the DOD or Internet Model.</a:t>
            </a:r>
            <a:endParaRPr lang="en-US" sz="2800" kern="0" dirty="0">
              <a:latin typeface="Arial" charset="0"/>
            </a:endParaRPr>
          </a:p>
          <a:p>
            <a:pPr marL="342900" indent="-342900">
              <a:lnSpc>
                <a:spcPct val="90000"/>
              </a:lnSpc>
              <a:spcBef>
                <a:spcPct val="20000"/>
              </a:spcBef>
              <a:buClr>
                <a:schemeClr val="folHlink"/>
              </a:buClr>
              <a:buSzPct val="60000"/>
              <a:buFont typeface="Wingdings" pitchFamily="2" charset="2"/>
              <a:buChar char="n"/>
            </a:pPr>
            <a:r>
              <a:rPr lang="en-US" dirty="0">
                <a:latin typeface="Arial" charset="0"/>
                <a:cs typeface="Times New Roman" pitchFamily="18" charset="0"/>
              </a:rPr>
              <a:t>Although not identical to the OSI Model, the TCP/IP Model is no less effective at organizing protocols required to establish and maintain communications between different computers.</a:t>
            </a:r>
            <a:r>
              <a:rPr lang="en-US" sz="2800" dirty="0">
                <a:latin typeface="Arial" charset="0"/>
              </a:rPr>
              <a:t> </a:t>
            </a: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endParaRPr kumimoji="0" lang="en-US" sz="2800" b="0" i="0" u="none" strike="noStrike" kern="0" cap="none" spc="0" normalizeH="0" baseline="0" noProof="0" dirty="0">
              <a:ln>
                <a:noFill/>
              </a:ln>
              <a:solidFill>
                <a:schemeClr val="tx1"/>
              </a:solidFill>
              <a:effectLst/>
              <a:uLnTx/>
              <a:uFillTx/>
              <a:latin typeface="Arial" charset="0"/>
              <a:ea typeface="+mn-ea"/>
              <a:cs typeface="+mn-cs"/>
            </a:endParaRPr>
          </a:p>
        </p:txBody>
      </p:sp>
      <p:pic>
        <p:nvPicPr>
          <p:cNvPr id="7" name="Picture 6" descr="c07f018..jpg"/>
          <p:cNvPicPr>
            <a:picLocks noChangeAspect="1"/>
          </p:cNvPicPr>
          <p:nvPr/>
        </p:nvPicPr>
        <p:blipFill>
          <a:blip r:embed="rId3" cstate="print"/>
          <a:stretch>
            <a:fillRect/>
          </a:stretch>
        </p:blipFill>
        <p:spPr>
          <a:xfrm>
            <a:off x="3752850" y="1752600"/>
            <a:ext cx="5238750" cy="437261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t>Frames and Packets</a:t>
            </a:r>
          </a:p>
        </p:txBody>
      </p:sp>
      <p:sp>
        <p:nvSpPr>
          <p:cNvPr id="16387" name="Content Placeholder 2"/>
          <p:cNvSpPr>
            <a:spLocks noGrp="1"/>
          </p:cNvSpPr>
          <p:nvPr>
            <p:ph idx="1"/>
          </p:nvPr>
        </p:nvSpPr>
        <p:spPr>
          <a:xfrm>
            <a:off x="609600" y="1552575"/>
            <a:ext cx="7772400" cy="4114800"/>
          </a:xfrm>
        </p:spPr>
        <p:txBody>
          <a:bodyPr/>
          <a:lstStyle/>
          <a:p>
            <a:pPr eaLnBrk="1" hangingPunct="1"/>
            <a:r>
              <a:rPr lang="en-US" dirty="0"/>
              <a:t>The Data Link layer transmits </a:t>
            </a:r>
            <a:r>
              <a:rPr lang="en-US" b="1" dirty="0"/>
              <a:t>frames</a:t>
            </a:r>
            <a:r>
              <a:rPr lang="en-US" dirty="0"/>
              <a:t> of data </a:t>
            </a:r>
          </a:p>
          <a:p>
            <a:pPr eaLnBrk="1" hangingPunct="1"/>
            <a:r>
              <a:rPr lang="en-US" dirty="0"/>
              <a:t>The Network Layer transmits </a:t>
            </a:r>
            <a:r>
              <a:rPr lang="en-US" b="1" dirty="0"/>
              <a:t>packets</a:t>
            </a:r>
            <a:r>
              <a:rPr lang="en-US" dirty="0"/>
              <a:t> of data</a:t>
            </a:r>
          </a:p>
          <a:p>
            <a:pPr eaLnBrk="1" hangingPunct="1"/>
            <a:endParaRPr 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latin typeface="Arial" charset="0"/>
              </a:rPr>
              <a:t>TCP/IP Suite of Protocols</a:t>
            </a:r>
          </a:p>
        </p:txBody>
      </p:sp>
      <p:sp>
        <p:nvSpPr>
          <p:cNvPr id="48131" name="Rectangle 3"/>
          <p:cNvSpPr>
            <a:spLocks noGrp="1" noChangeArrowheads="1"/>
          </p:cNvSpPr>
          <p:nvPr>
            <p:ph type="body" idx="1"/>
          </p:nvPr>
        </p:nvSpPr>
        <p:spPr>
          <a:xfrm>
            <a:off x="685800" y="4992687"/>
            <a:ext cx="7772400" cy="1484313"/>
          </a:xfrm>
        </p:spPr>
        <p:txBody>
          <a:bodyPr/>
          <a:lstStyle/>
          <a:p>
            <a:pPr eaLnBrk="1" hangingPunct="1"/>
            <a:r>
              <a:rPr lang="en-US" sz="2800" dirty="0">
                <a:latin typeface="Arial" charset="0"/>
                <a:ea typeface="Palatino Linotype" pitchFamily="18" charset="0"/>
                <a:cs typeface="Palatino Linotype" pitchFamily="18" charset="0"/>
              </a:rPr>
              <a:t>This illustrates the placement</a:t>
            </a:r>
            <a:r>
              <a:rPr lang="en-US" sz="2800" dirty="0">
                <a:latin typeface="Arial" charset="0"/>
                <a:cs typeface="Times New Roman" pitchFamily="18" charset="0"/>
              </a:rPr>
              <a:t> of many of the TCP/IP family of protocols into their respective layers of the TCP/IP model</a:t>
            </a:r>
            <a:r>
              <a:rPr lang="en-US" sz="2800" dirty="0">
                <a:latin typeface="Arial" charset="0"/>
              </a:rPr>
              <a:t> </a:t>
            </a:r>
          </a:p>
        </p:txBody>
      </p:sp>
      <p:pic>
        <p:nvPicPr>
          <p:cNvPr id="48132" name="Picture 4" descr="H:\DATA\wiley\images\chapt 7\c07f019.jpg"/>
          <p:cNvPicPr>
            <a:picLocks noChangeAspect="1" noChangeArrowheads="1"/>
          </p:cNvPicPr>
          <p:nvPr/>
        </p:nvPicPr>
        <p:blipFill>
          <a:blip r:embed="rId3" cstate="print"/>
          <a:srcRect/>
          <a:stretch>
            <a:fillRect/>
          </a:stretch>
        </p:blipFill>
        <p:spPr bwMode="auto">
          <a:xfrm>
            <a:off x="833175" y="1566862"/>
            <a:ext cx="8011717" cy="3157538"/>
          </a:xfrm>
          <a:prstGeom prst="rect">
            <a:avLst/>
          </a:prstGeom>
          <a:noFill/>
          <a:ln w="9525">
            <a:noFill/>
            <a:miter lim="800000"/>
            <a:headEnd/>
            <a:tailEnd/>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atin typeface="Arial" charset="0"/>
              </a:rPr>
              <a:t>The IP Address</a:t>
            </a:r>
          </a:p>
        </p:txBody>
      </p:sp>
      <p:sp>
        <p:nvSpPr>
          <p:cNvPr id="49155" name="Rectangle 3"/>
          <p:cNvSpPr>
            <a:spLocks noGrp="1" noChangeArrowheads="1"/>
          </p:cNvSpPr>
          <p:nvPr>
            <p:ph type="body" idx="1"/>
          </p:nvPr>
        </p:nvSpPr>
        <p:spPr>
          <a:xfrm>
            <a:off x="609600" y="4230687"/>
            <a:ext cx="7772400" cy="1941513"/>
          </a:xfrm>
        </p:spPr>
        <p:txBody>
          <a:bodyPr/>
          <a:lstStyle/>
          <a:p>
            <a:pPr eaLnBrk="1" hangingPunct="1"/>
            <a:r>
              <a:rPr lang="en-US" sz="2800" b="1" dirty="0">
                <a:latin typeface="Arial" charset="0"/>
                <a:cs typeface="Times New Roman" pitchFamily="18" charset="0"/>
              </a:rPr>
              <a:t>IPv4</a:t>
            </a:r>
            <a:r>
              <a:rPr lang="en-US" sz="2800" dirty="0">
                <a:latin typeface="Arial" charset="0"/>
                <a:cs typeface="Times New Roman" pitchFamily="18" charset="0"/>
              </a:rPr>
              <a:t> addresses are </a:t>
            </a:r>
            <a:r>
              <a:rPr lang="en-US" sz="2800" b="1" dirty="0">
                <a:latin typeface="Arial" charset="0"/>
                <a:cs typeface="Times New Roman" pitchFamily="18" charset="0"/>
              </a:rPr>
              <a:t>32 bits </a:t>
            </a:r>
            <a:r>
              <a:rPr lang="en-US" sz="2800" dirty="0">
                <a:latin typeface="Arial" charset="0"/>
                <a:cs typeface="Times New Roman" pitchFamily="18" charset="0"/>
              </a:rPr>
              <a:t>long and are represented as a sequence of four </a:t>
            </a:r>
            <a:r>
              <a:rPr lang="en-US" sz="2800" b="1" dirty="0">
                <a:latin typeface="Arial" charset="0"/>
                <a:cs typeface="Times New Roman" pitchFamily="18" charset="0"/>
              </a:rPr>
              <a:t>octets</a:t>
            </a:r>
          </a:p>
          <a:p>
            <a:pPr eaLnBrk="1" hangingPunct="1"/>
            <a:r>
              <a:rPr lang="en-US" sz="2800" dirty="0">
                <a:latin typeface="Arial" charset="0"/>
                <a:cs typeface="Times New Roman" pitchFamily="18" charset="0"/>
              </a:rPr>
              <a:t>Each octet is a decimal representation of an 8-bit section of the overall IP address</a:t>
            </a:r>
            <a:r>
              <a:rPr lang="en-US" sz="2800" dirty="0">
                <a:latin typeface="Arial" charset="0"/>
              </a:rPr>
              <a:t> </a:t>
            </a:r>
          </a:p>
        </p:txBody>
      </p:sp>
      <p:pic>
        <p:nvPicPr>
          <p:cNvPr id="49156" name="Picture 4" descr="H:\DATA\wiley\images\chapt 7\c07f020.jpg"/>
          <p:cNvPicPr>
            <a:picLocks noChangeAspect="1" noChangeArrowheads="1"/>
          </p:cNvPicPr>
          <p:nvPr/>
        </p:nvPicPr>
        <p:blipFill>
          <a:blip r:embed="rId3" cstate="print"/>
          <a:srcRect/>
          <a:stretch>
            <a:fillRect/>
          </a:stretch>
        </p:blipFill>
        <p:spPr bwMode="auto">
          <a:xfrm>
            <a:off x="277594" y="1600200"/>
            <a:ext cx="8668188" cy="2362200"/>
          </a:xfrm>
          <a:prstGeom prst="rect">
            <a:avLst/>
          </a:prstGeom>
          <a:noFill/>
          <a:ln w="9525">
            <a:noFill/>
            <a:miter lim="800000"/>
            <a:headEnd/>
            <a:tailEnd/>
          </a:ln>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DATA\wiley\images\chapt 7\c07f021.jpg"/>
          <p:cNvPicPr>
            <a:picLocks noChangeAspect="1" noChangeArrowheads="1"/>
          </p:cNvPicPr>
          <p:nvPr/>
        </p:nvPicPr>
        <p:blipFill>
          <a:blip r:embed="rId3" cstate="print"/>
          <a:srcRect b="3146"/>
          <a:stretch>
            <a:fillRect/>
          </a:stretch>
        </p:blipFill>
        <p:spPr bwMode="auto">
          <a:xfrm>
            <a:off x="3195118" y="2133599"/>
            <a:ext cx="5796482" cy="3810000"/>
          </a:xfrm>
          <a:prstGeom prst="rect">
            <a:avLst/>
          </a:prstGeom>
          <a:noFill/>
          <a:ln w="9525">
            <a:noFill/>
            <a:miter lim="800000"/>
            <a:headEnd/>
            <a:tailEnd/>
          </a:ln>
        </p:spPr>
      </p:pic>
      <p:sp>
        <p:nvSpPr>
          <p:cNvPr id="50178" name="Rectangle 2"/>
          <p:cNvSpPr>
            <a:spLocks noGrp="1" noChangeArrowheads="1"/>
          </p:cNvSpPr>
          <p:nvPr>
            <p:ph type="title"/>
          </p:nvPr>
        </p:nvSpPr>
        <p:spPr/>
        <p:txBody>
          <a:bodyPr/>
          <a:lstStyle/>
          <a:p>
            <a:pPr eaLnBrk="1" hangingPunct="1"/>
            <a:r>
              <a:rPr lang="en-US">
                <a:latin typeface="Arial" charset="0"/>
              </a:rPr>
              <a:t>IPv4 Class Addressing</a:t>
            </a:r>
          </a:p>
        </p:txBody>
      </p:sp>
      <p:sp>
        <p:nvSpPr>
          <p:cNvPr id="50179" name="Rectangle 3"/>
          <p:cNvSpPr>
            <a:spLocks noGrp="1" noChangeArrowheads="1"/>
          </p:cNvSpPr>
          <p:nvPr>
            <p:ph type="body" idx="1"/>
          </p:nvPr>
        </p:nvSpPr>
        <p:spPr>
          <a:xfrm>
            <a:off x="76200" y="1981200"/>
            <a:ext cx="3200400" cy="4038600"/>
          </a:xfrm>
        </p:spPr>
        <p:txBody>
          <a:bodyPr/>
          <a:lstStyle/>
          <a:p>
            <a:pPr eaLnBrk="1" hangingPunct="1">
              <a:lnSpc>
                <a:spcPct val="90000"/>
              </a:lnSpc>
            </a:pPr>
            <a:r>
              <a:rPr lang="en-US" sz="2300" dirty="0">
                <a:latin typeface="Arial" charset="0"/>
                <a:cs typeface="Times New Roman" pitchFamily="18" charset="0"/>
              </a:rPr>
              <a:t>IP addresses contain both the network segment and host addresses.</a:t>
            </a:r>
          </a:p>
          <a:p>
            <a:pPr eaLnBrk="1" hangingPunct="1">
              <a:lnSpc>
                <a:spcPct val="90000"/>
              </a:lnSpc>
            </a:pPr>
            <a:r>
              <a:rPr lang="en-US" sz="2300" dirty="0">
                <a:latin typeface="Arial" charset="0"/>
                <a:cs typeface="Times New Roman" pitchFamily="18" charset="0"/>
              </a:rPr>
              <a:t>The original IPv4 specification provided the ability to differentiate segment and host addresses through the use of address classes. </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atin typeface="Arial" charset="0"/>
              </a:rPr>
              <a:t>Routing with Subnetting</a:t>
            </a:r>
          </a:p>
        </p:txBody>
      </p:sp>
      <p:sp>
        <p:nvSpPr>
          <p:cNvPr id="51203" name="Rectangle 3"/>
          <p:cNvSpPr>
            <a:spLocks noGrp="1" noChangeArrowheads="1"/>
          </p:cNvSpPr>
          <p:nvPr>
            <p:ph type="body" idx="1"/>
          </p:nvPr>
        </p:nvSpPr>
        <p:spPr>
          <a:xfrm>
            <a:off x="457200" y="4840287"/>
            <a:ext cx="8421688" cy="1560513"/>
          </a:xfrm>
        </p:spPr>
        <p:txBody>
          <a:bodyPr/>
          <a:lstStyle/>
          <a:p>
            <a:pPr eaLnBrk="1" hangingPunct="1">
              <a:lnSpc>
                <a:spcPct val="90000"/>
              </a:lnSpc>
            </a:pPr>
            <a:r>
              <a:rPr lang="en-US" sz="2400" dirty="0">
                <a:latin typeface="Arial" charset="0"/>
                <a:cs typeface="Times New Roman" pitchFamily="18" charset="0"/>
              </a:rPr>
              <a:t>The gateway router accepts all packets destined for the 10.x.x.x network and routes them based on class B </a:t>
            </a:r>
            <a:r>
              <a:rPr lang="en-US" sz="2400" dirty="0" err="1">
                <a:latin typeface="Arial" charset="0"/>
                <a:cs typeface="Times New Roman" pitchFamily="18" charset="0"/>
              </a:rPr>
              <a:t>subnet­working</a:t>
            </a:r>
            <a:r>
              <a:rPr lang="en-US" sz="2400" dirty="0">
                <a:latin typeface="Arial" charset="0"/>
                <a:cs typeface="Times New Roman" pitchFamily="18" charset="0"/>
              </a:rPr>
              <a:t> where the second octet has been made part of the network address rather than part of the host address. </a:t>
            </a:r>
          </a:p>
        </p:txBody>
      </p:sp>
      <p:pic>
        <p:nvPicPr>
          <p:cNvPr id="51204" name="Picture 4" descr="H:\DATA\wiley\images\chapt 7\c07f023.jpg"/>
          <p:cNvPicPr>
            <a:picLocks noChangeAspect="1" noChangeArrowheads="1"/>
          </p:cNvPicPr>
          <p:nvPr/>
        </p:nvPicPr>
        <p:blipFill>
          <a:blip r:embed="rId3" cstate="print"/>
          <a:srcRect/>
          <a:stretch>
            <a:fillRect/>
          </a:stretch>
        </p:blipFill>
        <p:spPr bwMode="auto">
          <a:xfrm>
            <a:off x="1231875" y="1447800"/>
            <a:ext cx="6892695" cy="3276600"/>
          </a:xfrm>
          <a:prstGeom prst="rect">
            <a:avLst/>
          </a:prstGeom>
          <a:noFill/>
          <a:ln w="9525">
            <a:noFill/>
            <a:miter lim="800000"/>
            <a:headEnd/>
            <a:tailEnd/>
          </a:ln>
        </p:spPr>
      </p:pic>
      <p:cxnSp>
        <p:nvCxnSpPr>
          <p:cNvPr id="51205" name="Straight Arrow Connector 7"/>
          <p:cNvCxnSpPr>
            <a:cxnSpLocks noChangeShapeType="1"/>
          </p:cNvCxnSpPr>
          <p:nvPr/>
        </p:nvCxnSpPr>
        <p:spPr bwMode="auto">
          <a:xfrm rot="10800000" flipV="1">
            <a:off x="4724400" y="2209798"/>
            <a:ext cx="1524000" cy="228601"/>
          </a:xfrm>
          <a:prstGeom prst="straightConnector1">
            <a:avLst/>
          </a:prstGeom>
          <a:noFill/>
          <a:ln w="38100" algn="ctr">
            <a:solidFill>
              <a:schemeClr val="tx1"/>
            </a:solidFill>
            <a:miter lim="800000"/>
            <a:headEnd/>
            <a:tailEnd type="arrow" w="med" len="med"/>
          </a:ln>
        </p:spPr>
      </p:cxnSp>
      <p:sp>
        <p:nvSpPr>
          <p:cNvPr id="51206" name="TextBox 10"/>
          <p:cNvSpPr txBox="1">
            <a:spLocks noChangeArrowheads="1"/>
          </p:cNvSpPr>
          <p:nvPr/>
        </p:nvSpPr>
        <p:spPr bwMode="auto">
          <a:xfrm>
            <a:off x="6172200" y="1929825"/>
            <a:ext cx="3200400" cy="584775"/>
          </a:xfrm>
          <a:prstGeom prst="rect">
            <a:avLst/>
          </a:prstGeom>
          <a:noFill/>
          <a:ln w="9525">
            <a:noFill/>
            <a:miter lim="800000"/>
            <a:headEnd/>
            <a:tailEnd/>
          </a:ln>
        </p:spPr>
        <p:txBody>
          <a:bodyPr>
            <a:spAutoFit/>
          </a:bodyPr>
          <a:lstStyle/>
          <a:p>
            <a:r>
              <a:rPr lang="en-US" sz="1600" b="1" dirty="0"/>
              <a:t>Subnet mask on gateway interface: 255.0.0.0</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500">
                <a:latin typeface="Arial" charset="0"/>
              </a:rPr>
              <a:t>IP Segment Address vs. Host Address</a:t>
            </a:r>
          </a:p>
        </p:txBody>
      </p:sp>
      <p:sp>
        <p:nvSpPr>
          <p:cNvPr id="52227" name="Rectangle 3"/>
          <p:cNvSpPr>
            <a:spLocks noGrp="1" noChangeArrowheads="1"/>
          </p:cNvSpPr>
          <p:nvPr>
            <p:ph type="body" idx="1"/>
          </p:nvPr>
        </p:nvSpPr>
        <p:spPr>
          <a:xfrm>
            <a:off x="533400" y="5145087"/>
            <a:ext cx="8421688" cy="1560513"/>
          </a:xfrm>
        </p:spPr>
        <p:txBody>
          <a:bodyPr/>
          <a:lstStyle/>
          <a:p>
            <a:pPr eaLnBrk="1" hangingPunct="1">
              <a:lnSpc>
                <a:spcPct val="90000"/>
              </a:lnSpc>
            </a:pPr>
            <a:r>
              <a:rPr lang="en-US" sz="2800" dirty="0">
                <a:latin typeface="Arial" charset="0"/>
                <a:cs typeface="Times New Roman" pitchFamily="18" charset="0"/>
              </a:rPr>
              <a:t>There must be a way of identifying which bits are used for each portion of the overall address. </a:t>
            </a:r>
          </a:p>
          <a:p>
            <a:pPr eaLnBrk="1" hangingPunct="1">
              <a:lnSpc>
                <a:spcPct val="90000"/>
              </a:lnSpc>
            </a:pPr>
            <a:r>
              <a:rPr lang="en-US" sz="2800" dirty="0">
                <a:latin typeface="Arial" charset="0"/>
                <a:cs typeface="Times New Roman" pitchFamily="18" charset="0"/>
              </a:rPr>
              <a:t>This is accomplished via a </a:t>
            </a:r>
            <a:r>
              <a:rPr lang="en-US" sz="2800" b="1" dirty="0">
                <a:latin typeface="Arial" charset="0"/>
                <a:cs typeface="Times New Roman" pitchFamily="18" charset="0"/>
              </a:rPr>
              <a:t>subnet mask</a:t>
            </a:r>
            <a:r>
              <a:rPr lang="en-US" sz="2800" dirty="0">
                <a:latin typeface="Arial" charset="0"/>
              </a:rPr>
              <a:t>.</a:t>
            </a:r>
          </a:p>
        </p:txBody>
      </p:sp>
      <p:pic>
        <p:nvPicPr>
          <p:cNvPr id="52228" name="Picture 4" descr="H:\DATA\wiley\images\chapt 7\c07f024.jpg"/>
          <p:cNvPicPr>
            <a:picLocks noChangeAspect="1" noChangeArrowheads="1"/>
          </p:cNvPicPr>
          <p:nvPr/>
        </p:nvPicPr>
        <p:blipFill>
          <a:blip r:embed="rId3" cstate="print"/>
          <a:srcRect/>
          <a:stretch>
            <a:fillRect/>
          </a:stretch>
        </p:blipFill>
        <p:spPr bwMode="auto">
          <a:xfrm>
            <a:off x="807889" y="1676400"/>
            <a:ext cx="7421711" cy="3352800"/>
          </a:xfrm>
          <a:prstGeom prst="rect">
            <a:avLst/>
          </a:prstGeom>
          <a:noFill/>
          <a:ln w="9525">
            <a:noFill/>
            <a:miter lim="800000"/>
            <a:headEnd/>
            <a:tailEnd/>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Subnet Masks</a:t>
            </a:r>
          </a:p>
        </p:txBody>
      </p:sp>
      <p:sp>
        <p:nvSpPr>
          <p:cNvPr id="3" name="Content Placeholder 2"/>
          <p:cNvSpPr>
            <a:spLocks noGrp="1"/>
          </p:cNvSpPr>
          <p:nvPr>
            <p:ph idx="1"/>
          </p:nvPr>
        </p:nvSpPr>
        <p:spPr>
          <a:xfrm>
            <a:off x="685800" y="1981200"/>
            <a:ext cx="7772400" cy="4114800"/>
          </a:xfrm>
        </p:spPr>
        <p:txBody>
          <a:bodyPr/>
          <a:lstStyle/>
          <a:p>
            <a:pPr eaLnBrk="1" hangingPunct="1">
              <a:defRPr/>
            </a:pPr>
            <a:r>
              <a:rPr lang="en-US" dirty="0"/>
              <a:t>Subnet Masks have two functions: </a:t>
            </a:r>
          </a:p>
          <a:p>
            <a:pPr marL="971550" lvl="1" indent="-514350" eaLnBrk="1" hangingPunct="1">
              <a:buFont typeface="+mj-lt"/>
              <a:buAutoNum type="arabicPeriod"/>
              <a:defRPr/>
            </a:pPr>
            <a:r>
              <a:rPr lang="en-US" dirty="0">
                <a:ea typeface="+mn-ea"/>
                <a:cs typeface="+mn-cs"/>
              </a:rPr>
              <a:t>Separate (mask) the Segment (Network) portion of a host IP address from its Node (Host) address. </a:t>
            </a:r>
            <a:endParaRPr lang="en-US" dirty="0"/>
          </a:p>
          <a:p>
            <a:pPr marL="971550" lvl="1" indent="-514350" eaLnBrk="1" hangingPunct="1">
              <a:buFont typeface="+mj-lt"/>
              <a:buAutoNum type="arabicPeriod"/>
              <a:defRPr/>
            </a:pPr>
            <a:r>
              <a:rPr lang="en-US" dirty="0">
                <a:ea typeface="+mn-ea"/>
                <a:cs typeface="+mn-cs"/>
              </a:rPr>
              <a:t>Determine if the destination IP address of a packet is local (same segment as sender) or remote (different segment from sender)</a:t>
            </a:r>
            <a:endParaRPr lang="en-US"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Arial" charset="0"/>
              </a:rPr>
              <a:t>Use of Subnet Masks</a:t>
            </a:r>
          </a:p>
        </p:txBody>
      </p:sp>
      <p:sp>
        <p:nvSpPr>
          <p:cNvPr id="54275" name="Rectangle 3"/>
          <p:cNvSpPr>
            <a:spLocks noGrp="1" noChangeArrowheads="1"/>
          </p:cNvSpPr>
          <p:nvPr>
            <p:ph type="body" idx="1"/>
          </p:nvPr>
        </p:nvSpPr>
        <p:spPr>
          <a:xfrm>
            <a:off x="685800" y="5449887"/>
            <a:ext cx="7772400" cy="1027113"/>
          </a:xfrm>
        </p:spPr>
        <p:txBody>
          <a:bodyPr/>
          <a:lstStyle/>
          <a:p>
            <a:pPr eaLnBrk="1" hangingPunct="1">
              <a:lnSpc>
                <a:spcPct val="90000"/>
              </a:lnSpc>
            </a:pPr>
            <a:r>
              <a:rPr lang="en-US" sz="2000" dirty="0">
                <a:latin typeface="Arial" charset="0"/>
                <a:cs typeface="Times New Roman" pitchFamily="18" charset="0"/>
              </a:rPr>
              <a:t>A subnet mask is a 32-bit binary sequence that divides the IP address by using a 1 to indicate that the corresponding position is part of the segment address and by using a 0 to indicate that the corresponding portion is part of the host address</a:t>
            </a:r>
          </a:p>
          <a:p>
            <a:pPr eaLnBrk="1" hangingPunct="1">
              <a:lnSpc>
                <a:spcPct val="90000"/>
              </a:lnSpc>
              <a:buFont typeface="Wingdings" pitchFamily="2" charset="2"/>
              <a:buNone/>
            </a:pPr>
            <a:r>
              <a:rPr lang="en-US" sz="2800" dirty="0">
                <a:latin typeface="Arial" charset="0"/>
              </a:rPr>
              <a:t> </a:t>
            </a:r>
          </a:p>
        </p:txBody>
      </p:sp>
      <p:pic>
        <p:nvPicPr>
          <p:cNvPr id="5" name="Picture 4" descr="c07f025.jpg"/>
          <p:cNvPicPr>
            <a:picLocks noChangeAspect="1"/>
          </p:cNvPicPr>
          <p:nvPr/>
        </p:nvPicPr>
        <p:blipFill>
          <a:blip r:embed="rId3" cstate="print"/>
          <a:stretch>
            <a:fillRect/>
          </a:stretch>
        </p:blipFill>
        <p:spPr>
          <a:xfrm>
            <a:off x="1283669" y="1435044"/>
            <a:ext cx="5468851" cy="3975156"/>
          </a:xfrm>
          <a:prstGeom prst="rect">
            <a:avLst/>
          </a:prstGeom>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latin typeface="Arial" charset="0"/>
              </a:rPr>
              <a:t>IPv4 Packet Header</a:t>
            </a:r>
          </a:p>
        </p:txBody>
      </p:sp>
      <p:pic>
        <p:nvPicPr>
          <p:cNvPr id="55300" name="Picture 4" descr="H:\DATA\wiley\images\chapt 7\c07f026.jpg"/>
          <p:cNvPicPr>
            <a:picLocks noChangeAspect="1" noChangeArrowheads="1"/>
          </p:cNvPicPr>
          <p:nvPr/>
        </p:nvPicPr>
        <p:blipFill>
          <a:blip r:embed="rId3" cstate="print"/>
          <a:srcRect/>
          <a:stretch>
            <a:fillRect/>
          </a:stretch>
        </p:blipFill>
        <p:spPr bwMode="auto">
          <a:xfrm>
            <a:off x="382588" y="2438400"/>
            <a:ext cx="8443912" cy="2971800"/>
          </a:xfrm>
          <a:prstGeom prst="rect">
            <a:avLst/>
          </a:prstGeom>
          <a:noFill/>
          <a:ln w="9525">
            <a:noFill/>
            <a:miter lim="800000"/>
            <a:headEnd/>
            <a:tailEnd/>
          </a:ln>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50938" y="152400"/>
            <a:ext cx="7993062" cy="1143000"/>
          </a:xfrm>
        </p:spPr>
        <p:txBody>
          <a:bodyPr/>
          <a:lstStyle/>
          <a:p>
            <a:pPr eaLnBrk="1" hangingPunct="1"/>
            <a:r>
              <a:rPr lang="en-US" sz="3200" dirty="0">
                <a:latin typeface="Arial" charset="0"/>
              </a:rPr>
              <a:t>Private Addressing &amp;</a:t>
            </a:r>
            <a:br>
              <a:rPr lang="en-US" sz="3200" dirty="0">
                <a:latin typeface="Arial" charset="0"/>
              </a:rPr>
            </a:br>
            <a:r>
              <a:rPr lang="en-US" sz="3200" dirty="0">
                <a:latin typeface="Arial" charset="0"/>
              </a:rPr>
              <a:t>Network Address Translation (NAT)</a:t>
            </a:r>
            <a:r>
              <a:rPr lang="en-US" sz="2700" dirty="0">
                <a:latin typeface="Arial" charset="0"/>
              </a:rPr>
              <a:t> </a:t>
            </a:r>
          </a:p>
        </p:txBody>
      </p:sp>
      <p:sp>
        <p:nvSpPr>
          <p:cNvPr id="56323" name="Rectangle 3"/>
          <p:cNvSpPr>
            <a:spLocks noGrp="1" noChangeArrowheads="1"/>
          </p:cNvSpPr>
          <p:nvPr>
            <p:ph type="body" idx="1"/>
          </p:nvPr>
        </p:nvSpPr>
        <p:spPr>
          <a:xfrm>
            <a:off x="304800" y="1552575"/>
            <a:ext cx="8650288" cy="5000625"/>
          </a:xfrm>
        </p:spPr>
        <p:txBody>
          <a:bodyPr/>
          <a:lstStyle/>
          <a:p>
            <a:pPr eaLnBrk="1" hangingPunct="1"/>
            <a:r>
              <a:rPr lang="en-US" sz="2400" dirty="0">
                <a:latin typeface="Arial" charset="0"/>
                <a:cs typeface="Times New Roman" pitchFamily="18" charset="0"/>
              </a:rPr>
              <a:t>One way to cope with the depletion of IP addresses is through the use of </a:t>
            </a:r>
            <a:r>
              <a:rPr lang="en-US" sz="2400" b="1" dirty="0">
                <a:latin typeface="Arial" charset="0"/>
                <a:cs typeface="Times New Roman" pitchFamily="18" charset="0"/>
              </a:rPr>
              <a:t>private addressing</a:t>
            </a:r>
            <a:r>
              <a:rPr lang="en-US" sz="2400" dirty="0">
                <a:latin typeface="Arial" charset="0"/>
                <a:cs typeface="Times New Roman" pitchFamily="18" charset="0"/>
              </a:rPr>
              <a:t>.</a:t>
            </a:r>
            <a:r>
              <a:rPr lang="en-US" sz="2400" dirty="0">
                <a:latin typeface="Arial" charset="0"/>
              </a:rPr>
              <a:t> </a:t>
            </a:r>
          </a:p>
          <a:p>
            <a:pPr eaLnBrk="1" hangingPunct="1"/>
            <a:r>
              <a:rPr lang="en-US" sz="2400" dirty="0">
                <a:latin typeface="Arial" charset="0"/>
                <a:cs typeface="Times New Roman" pitchFamily="18" charset="0"/>
              </a:rPr>
              <a:t>The </a:t>
            </a:r>
            <a:r>
              <a:rPr lang="en-US" sz="2400" b="1" dirty="0">
                <a:latin typeface="Arial" charset="0"/>
                <a:cs typeface="Times New Roman" pitchFamily="18" charset="0"/>
              </a:rPr>
              <a:t>Internet Corporation for Assigned Names &amp; Numbers (ICANN) </a:t>
            </a:r>
            <a:r>
              <a:rPr lang="en-US" sz="2400" dirty="0">
                <a:latin typeface="Arial" charset="0"/>
                <a:cs typeface="Times New Roman" pitchFamily="18" charset="0"/>
              </a:rPr>
              <a:t>has set aside three ranges of private IP addresses.</a:t>
            </a:r>
          </a:p>
          <a:p>
            <a:pPr lvl="1" eaLnBrk="1" hangingPunct="1">
              <a:spcBef>
                <a:spcPts val="0"/>
              </a:spcBef>
            </a:pPr>
            <a:r>
              <a:rPr lang="en-US" sz="2000" dirty="0">
                <a:latin typeface="Arial" charset="0"/>
                <a:cs typeface="Times New Roman" pitchFamily="18" charset="0"/>
              </a:rPr>
              <a:t>10.0.0.0/8</a:t>
            </a:r>
          </a:p>
          <a:p>
            <a:pPr lvl="1" eaLnBrk="1" hangingPunct="1">
              <a:spcBef>
                <a:spcPts val="0"/>
              </a:spcBef>
            </a:pPr>
            <a:r>
              <a:rPr lang="en-US" sz="2000" dirty="0">
                <a:latin typeface="Arial" charset="0"/>
                <a:cs typeface="Times New Roman" pitchFamily="18" charset="0"/>
              </a:rPr>
              <a:t>172.16.0.0/12</a:t>
            </a:r>
          </a:p>
          <a:p>
            <a:pPr lvl="1" eaLnBrk="1" hangingPunct="1">
              <a:spcBef>
                <a:spcPts val="0"/>
              </a:spcBef>
            </a:pPr>
            <a:r>
              <a:rPr lang="en-US" sz="2000" dirty="0">
                <a:latin typeface="Arial" charset="0"/>
                <a:cs typeface="Times New Roman" pitchFamily="18" charset="0"/>
              </a:rPr>
              <a:t>192.168.0.0/16</a:t>
            </a:r>
            <a:r>
              <a:rPr lang="en-US" sz="2000" dirty="0">
                <a:latin typeface="Arial" charset="0"/>
              </a:rPr>
              <a:t> </a:t>
            </a:r>
          </a:p>
          <a:p>
            <a:pPr eaLnBrk="1" hangingPunct="1"/>
            <a:r>
              <a:rPr lang="en-US" sz="2400" dirty="0">
                <a:latin typeface="Arial" charset="0"/>
                <a:cs typeface="Times New Roman" pitchFamily="18" charset="0"/>
              </a:rPr>
              <a:t>Traffic using these address ranges must remain on the organization’s </a:t>
            </a:r>
            <a:r>
              <a:rPr lang="en-US" sz="2400" b="1" dirty="0">
                <a:latin typeface="Arial" charset="0"/>
                <a:cs typeface="Times New Roman" pitchFamily="18" charset="0"/>
              </a:rPr>
              <a:t>private</a:t>
            </a:r>
            <a:r>
              <a:rPr lang="en-US" sz="2400" dirty="0">
                <a:latin typeface="Arial" charset="0"/>
                <a:cs typeface="Times New Roman" pitchFamily="18" charset="0"/>
              </a:rPr>
              <a:t> network.</a:t>
            </a:r>
          </a:p>
          <a:p>
            <a:pPr eaLnBrk="1" hangingPunct="1"/>
            <a:r>
              <a:rPr lang="en-US" sz="2400" dirty="0">
                <a:latin typeface="Arial" charset="0"/>
                <a:cs typeface="Times New Roman" pitchFamily="18" charset="0"/>
              </a:rPr>
              <a:t>Computers on a network using a private IP address space send and receive traffic to/from the Internet by using </a:t>
            </a:r>
            <a:r>
              <a:rPr lang="en-US" sz="2400" b="1" dirty="0">
                <a:latin typeface="Arial" charset="0"/>
                <a:cs typeface="Times New Roman" pitchFamily="18" charset="0"/>
              </a:rPr>
              <a:t>NAT</a:t>
            </a:r>
            <a:r>
              <a:rPr lang="en-US" sz="2400" dirty="0">
                <a:latin typeface="Arial" charset="0"/>
                <a:cs typeface="Times New Roman" pitchFamily="18" charset="0"/>
              </a:rPr>
              <a:t>.</a:t>
            </a:r>
          </a:p>
          <a:p>
            <a:pPr eaLnBrk="1" hangingPunct="1"/>
            <a:r>
              <a:rPr lang="en-US" sz="2800" dirty="0">
                <a:latin typeface="Arial" charset="0"/>
                <a:cs typeface="Times New Roman" pitchFamily="18" charset="0"/>
              </a:rPr>
              <a:t>NAT is provided by a router. </a:t>
            </a:r>
            <a:r>
              <a:rPr lang="en-US" sz="2800" dirty="0">
                <a:latin typeface="Arial" charset="0"/>
              </a:rPr>
              <a:t>  </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a:latin typeface="Arial" charset="0"/>
              </a:rPr>
              <a:t>Static Network Address Translation</a:t>
            </a:r>
            <a:endParaRPr lang="en-US">
              <a:latin typeface="Arial" charset="0"/>
            </a:endParaRPr>
          </a:p>
        </p:txBody>
      </p:sp>
      <p:pic>
        <p:nvPicPr>
          <p:cNvPr id="57347" name="Picture 4" descr="H:\DATA\wiley\images\chapt 7\c07f028.jpg"/>
          <p:cNvPicPr>
            <a:picLocks noChangeAspect="1" noChangeArrowheads="1"/>
          </p:cNvPicPr>
          <p:nvPr/>
        </p:nvPicPr>
        <p:blipFill>
          <a:blip r:embed="rId3" cstate="print"/>
          <a:srcRect/>
          <a:stretch>
            <a:fillRect/>
          </a:stretch>
        </p:blipFill>
        <p:spPr bwMode="auto">
          <a:xfrm>
            <a:off x="1600200" y="1462088"/>
            <a:ext cx="5859463" cy="5091112"/>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Networks and Segments</a:t>
            </a:r>
          </a:p>
        </p:txBody>
      </p:sp>
      <p:sp>
        <p:nvSpPr>
          <p:cNvPr id="17411" name="Content Placeholder 2"/>
          <p:cNvSpPr>
            <a:spLocks noGrp="1"/>
          </p:cNvSpPr>
          <p:nvPr>
            <p:ph idx="1"/>
          </p:nvPr>
        </p:nvSpPr>
        <p:spPr>
          <a:xfrm>
            <a:off x="609600" y="1600200"/>
            <a:ext cx="7772400" cy="4114800"/>
          </a:xfrm>
        </p:spPr>
        <p:txBody>
          <a:bodyPr/>
          <a:lstStyle/>
          <a:p>
            <a:pPr eaLnBrk="1" hangingPunct="1"/>
            <a:r>
              <a:rPr lang="en-US" dirty="0"/>
              <a:t>Single network segments are commonly referred to as segments, sub-networks, or subnets </a:t>
            </a:r>
          </a:p>
          <a:p>
            <a:pPr eaLnBrk="1" hangingPunct="1"/>
            <a:r>
              <a:rPr lang="en-US" dirty="0"/>
              <a:t>Inter-connected segments are referred to as networks, internetworks, or intranets</a:t>
            </a:r>
          </a:p>
          <a:p>
            <a:pPr eaLnBrk="1" hangingPunct="1"/>
            <a:endParaRPr 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693738"/>
            <a:ext cx="7877175" cy="601662"/>
          </a:xfrm>
        </p:spPr>
        <p:txBody>
          <a:bodyPr/>
          <a:lstStyle/>
          <a:p>
            <a:pPr eaLnBrk="1" hangingPunct="1"/>
            <a:r>
              <a:rPr lang="en-US" sz="3500" dirty="0">
                <a:latin typeface="Arial" charset="0"/>
              </a:rPr>
              <a:t>Dynamic Network Address Translation</a:t>
            </a:r>
          </a:p>
        </p:txBody>
      </p:sp>
      <p:pic>
        <p:nvPicPr>
          <p:cNvPr id="58371" name="Picture 4" descr="H:\DATA\wiley\images\chapt 7\c07f029.jpg"/>
          <p:cNvPicPr>
            <a:picLocks noChangeAspect="1" noChangeArrowheads="1"/>
          </p:cNvPicPr>
          <p:nvPr/>
        </p:nvPicPr>
        <p:blipFill>
          <a:blip r:embed="rId3" cstate="print"/>
          <a:srcRect/>
          <a:stretch>
            <a:fillRect/>
          </a:stretch>
        </p:blipFill>
        <p:spPr bwMode="auto">
          <a:xfrm>
            <a:off x="1600200" y="1450975"/>
            <a:ext cx="5870575" cy="5102225"/>
          </a:xfrm>
          <a:prstGeom prst="rect">
            <a:avLst/>
          </a:prstGeom>
          <a:noFill/>
          <a:ln w="9525">
            <a:noFill/>
            <a:miter lim="800000"/>
            <a:headEnd/>
            <a:tailEnd/>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Arial" charset="0"/>
              </a:rPr>
              <a:t>ICMP Protocol Layout</a:t>
            </a:r>
          </a:p>
        </p:txBody>
      </p:sp>
      <p:sp>
        <p:nvSpPr>
          <p:cNvPr id="59395" name="Rectangle 3"/>
          <p:cNvSpPr>
            <a:spLocks noGrp="1" noChangeArrowheads="1"/>
          </p:cNvSpPr>
          <p:nvPr>
            <p:ph type="body" idx="1"/>
          </p:nvPr>
        </p:nvSpPr>
        <p:spPr>
          <a:xfrm>
            <a:off x="838200" y="4114800"/>
            <a:ext cx="7772400" cy="2017713"/>
          </a:xfrm>
        </p:spPr>
        <p:txBody>
          <a:bodyPr/>
          <a:lstStyle/>
          <a:p>
            <a:pPr eaLnBrk="1" hangingPunct="1">
              <a:lnSpc>
                <a:spcPct val="90000"/>
              </a:lnSpc>
            </a:pPr>
            <a:r>
              <a:rPr lang="en-US" sz="2400" dirty="0">
                <a:latin typeface="Arial" charset="0"/>
                <a:cs typeface="Times New Roman" pitchFamily="18" charset="0"/>
              </a:rPr>
              <a:t>The</a:t>
            </a:r>
            <a:r>
              <a:rPr lang="en-US" sz="2400" b="1" dirty="0">
                <a:latin typeface="Arial" charset="0"/>
                <a:cs typeface="Times New Roman" pitchFamily="18" charset="0"/>
              </a:rPr>
              <a:t> Internet Control Messaging Protocol (ICMP) </a:t>
            </a:r>
            <a:r>
              <a:rPr lang="en-US" sz="2400" dirty="0">
                <a:latin typeface="Arial" charset="0"/>
                <a:cs typeface="Times New Roman" pitchFamily="18" charset="0"/>
              </a:rPr>
              <a:t>delivers a variety of error status and control messages related to the ability of IP to deliver its encapsulated payloads.</a:t>
            </a:r>
            <a:r>
              <a:rPr lang="en-US" sz="2400" dirty="0">
                <a:latin typeface="Arial" charset="0"/>
              </a:rPr>
              <a:t> </a:t>
            </a:r>
          </a:p>
          <a:p>
            <a:pPr eaLnBrk="1" hangingPunct="1">
              <a:lnSpc>
                <a:spcPct val="90000"/>
              </a:lnSpc>
            </a:pPr>
            <a:r>
              <a:rPr lang="en-US" sz="2400" dirty="0">
                <a:latin typeface="Arial" charset="0"/>
                <a:cs typeface="Times New Roman" pitchFamily="18" charset="0"/>
              </a:rPr>
              <a:t>The most common use of ICMP from the user’s perspective is checking for network connectivity between two hosts using </a:t>
            </a:r>
            <a:r>
              <a:rPr lang="en-US" sz="2400" b="1" dirty="0">
                <a:latin typeface="Arial" charset="0"/>
                <a:cs typeface="Times New Roman" pitchFamily="18" charset="0"/>
              </a:rPr>
              <a:t>PING</a:t>
            </a:r>
            <a:r>
              <a:rPr lang="en-US" sz="2400" dirty="0">
                <a:latin typeface="Arial" charset="0"/>
                <a:cs typeface="Times New Roman" pitchFamily="18" charset="0"/>
              </a:rPr>
              <a:t>.</a:t>
            </a:r>
          </a:p>
        </p:txBody>
      </p:sp>
      <p:pic>
        <p:nvPicPr>
          <p:cNvPr id="59396" name="Picture 4" descr="H:\DATA\wiley\images\chapt 7\c07f030.jpg"/>
          <p:cNvPicPr>
            <a:picLocks noChangeAspect="1" noChangeArrowheads="1"/>
          </p:cNvPicPr>
          <p:nvPr/>
        </p:nvPicPr>
        <p:blipFill>
          <a:blip r:embed="rId3" cstate="print"/>
          <a:srcRect/>
          <a:stretch>
            <a:fillRect/>
          </a:stretch>
        </p:blipFill>
        <p:spPr bwMode="auto">
          <a:xfrm>
            <a:off x="222250" y="1752600"/>
            <a:ext cx="8628063" cy="2057400"/>
          </a:xfrm>
          <a:prstGeom prst="rect">
            <a:avLst/>
          </a:prstGeom>
          <a:noFill/>
          <a:ln w="9525">
            <a:noFill/>
            <a:miter lim="800000"/>
            <a:headEnd/>
            <a:tailEnd/>
          </a:ln>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a:t>
            </a:r>
          </a:p>
        </p:txBody>
      </p:sp>
      <p:sp>
        <p:nvSpPr>
          <p:cNvPr id="3" name="Content Placeholder 2"/>
          <p:cNvSpPr>
            <a:spLocks noGrp="1"/>
          </p:cNvSpPr>
          <p:nvPr>
            <p:ph idx="1"/>
          </p:nvPr>
        </p:nvSpPr>
        <p:spPr>
          <a:xfrm>
            <a:off x="609600" y="5029200"/>
            <a:ext cx="7772400" cy="1171575"/>
          </a:xfrm>
        </p:spPr>
        <p:txBody>
          <a:bodyPr/>
          <a:lstStyle/>
          <a:p>
            <a:r>
              <a:rPr lang="en-US" dirty="0"/>
              <a:t>PING uses ICMP packets to test network connectivity</a:t>
            </a:r>
          </a:p>
        </p:txBody>
      </p:sp>
      <p:pic>
        <p:nvPicPr>
          <p:cNvPr id="4" name="Picture 3" descr="PingScreen.png"/>
          <p:cNvPicPr>
            <a:picLocks noChangeAspect="1"/>
          </p:cNvPicPr>
          <p:nvPr/>
        </p:nvPicPr>
        <p:blipFill>
          <a:blip r:embed="rId3" cstate="print"/>
          <a:stretch>
            <a:fillRect/>
          </a:stretch>
        </p:blipFill>
        <p:spPr>
          <a:xfrm>
            <a:off x="838200" y="1752600"/>
            <a:ext cx="7835801" cy="2971800"/>
          </a:xfrm>
          <a:prstGeom prst="rect">
            <a:avLst/>
          </a:prstGeom>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Arial" charset="0"/>
              </a:rPr>
              <a:t>UDP Header Layout</a:t>
            </a:r>
          </a:p>
        </p:txBody>
      </p:sp>
      <p:sp>
        <p:nvSpPr>
          <p:cNvPr id="60419" name="Rectangle 3"/>
          <p:cNvSpPr>
            <a:spLocks noGrp="1" noChangeArrowheads="1"/>
          </p:cNvSpPr>
          <p:nvPr>
            <p:ph type="body" idx="1"/>
          </p:nvPr>
        </p:nvSpPr>
        <p:spPr>
          <a:xfrm>
            <a:off x="914400" y="4267200"/>
            <a:ext cx="7772400" cy="2057400"/>
          </a:xfrm>
        </p:spPr>
        <p:txBody>
          <a:bodyPr/>
          <a:lstStyle/>
          <a:p>
            <a:pPr eaLnBrk="1" hangingPunct="1"/>
            <a:r>
              <a:rPr lang="en-US" sz="2400" b="1" dirty="0">
                <a:latin typeface="Arial" charset="0"/>
                <a:ea typeface="Palatino Linotype" pitchFamily="18" charset="0"/>
                <a:cs typeface="Palatino Linotype" pitchFamily="18" charset="0"/>
              </a:rPr>
              <a:t>User Datagram Protocol (UDP) </a:t>
            </a:r>
            <a:r>
              <a:rPr lang="en-US" sz="2400" dirty="0">
                <a:latin typeface="Arial" charset="0"/>
                <a:ea typeface="Palatino Linotype" pitchFamily="18" charset="0"/>
                <a:cs typeface="Palatino Linotype" pitchFamily="18" charset="0"/>
              </a:rPr>
              <a:t>is used to provide </a:t>
            </a:r>
            <a:r>
              <a:rPr lang="en-US" sz="2400" dirty="0">
                <a:latin typeface="Arial" charset="0"/>
                <a:cs typeface="Times New Roman" pitchFamily="18" charset="0"/>
              </a:rPr>
              <a:t>unreliable, connectionless messaging services for applications.</a:t>
            </a:r>
          </a:p>
          <a:p>
            <a:pPr eaLnBrk="1" hangingPunct="1"/>
            <a:r>
              <a:rPr lang="en-US" sz="2400" dirty="0">
                <a:latin typeface="Arial" charset="0"/>
                <a:cs typeface="Times New Roman" pitchFamily="18" charset="0"/>
              </a:rPr>
              <a:t>RIP and streaming video/audio use UDP at the Transport layer.</a:t>
            </a:r>
          </a:p>
          <a:p>
            <a:pPr eaLnBrk="1" hangingPunct="1">
              <a:buFont typeface="Wingdings" pitchFamily="2" charset="2"/>
              <a:buNone/>
            </a:pPr>
            <a:r>
              <a:rPr lang="en-US" dirty="0">
                <a:latin typeface="Arial" charset="0"/>
              </a:rPr>
              <a:t> </a:t>
            </a:r>
          </a:p>
        </p:txBody>
      </p:sp>
      <p:pic>
        <p:nvPicPr>
          <p:cNvPr id="60420" name="Picture 4" descr="H:\DATA\wiley\images\chapt 7\c07f032.jpg"/>
          <p:cNvPicPr>
            <a:picLocks noChangeAspect="1" noChangeArrowheads="1"/>
          </p:cNvPicPr>
          <p:nvPr/>
        </p:nvPicPr>
        <p:blipFill>
          <a:blip r:embed="rId3" cstate="print"/>
          <a:srcRect/>
          <a:stretch>
            <a:fillRect/>
          </a:stretch>
        </p:blipFill>
        <p:spPr bwMode="auto">
          <a:xfrm>
            <a:off x="152400" y="1828800"/>
            <a:ext cx="8802688" cy="1981200"/>
          </a:xfrm>
          <a:prstGeom prst="rect">
            <a:avLst/>
          </a:prstGeom>
          <a:noFill/>
          <a:ln w="9525">
            <a:noFill/>
            <a:miter lim="800000"/>
            <a:headEnd/>
            <a:tailEnd/>
          </a:ln>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50938" y="152400"/>
            <a:ext cx="7993062" cy="1143000"/>
          </a:xfrm>
        </p:spPr>
        <p:txBody>
          <a:bodyPr/>
          <a:lstStyle/>
          <a:p>
            <a:pPr eaLnBrk="1" hangingPunct="1"/>
            <a:r>
              <a:rPr lang="en-US" sz="3700">
                <a:latin typeface="Arial" charset="0"/>
                <a:cs typeface="Times New Roman" pitchFamily="18" charset="0"/>
              </a:rPr>
              <a:t>Transmission Control Protocol (TCP)</a:t>
            </a:r>
          </a:p>
        </p:txBody>
      </p:sp>
      <p:sp>
        <p:nvSpPr>
          <p:cNvPr id="61443" name="Rectangle 3"/>
          <p:cNvSpPr>
            <a:spLocks noGrp="1" noChangeArrowheads="1"/>
          </p:cNvSpPr>
          <p:nvPr>
            <p:ph type="body" idx="1"/>
          </p:nvPr>
        </p:nvSpPr>
        <p:spPr>
          <a:xfrm>
            <a:off x="914400" y="1905000"/>
            <a:ext cx="7772400" cy="4114800"/>
          </a:xfrm>
        </p:spPr>
        <p:txBody>
          <a:bodyPr/>
          <a:lstStyle/>
          <a:p>
            <a:pPr eaLnBrk="1" hangingPunct="1"/>
            <a:r>
              <a:rPr lang="en-US" dirty="0">
                <a:latin typeface="Arial" charset="0"/>
                <a:cs typeface="Times New Roman" pitchFamily="18" charset="0"/>
              </a:rPr>
              <a:t>Connection-oriented.</a:t>
            </a:r>
          </a:p>
          <a:p>
            <a:pPr eaLnBrk="1" hangingPunct="1"/>
            <a:r>
              <a:rPr lang="en-US" dirty="0">
                <a:latin typeface="Arial" charset="0"/>
                <a:cs typeface="Times New Roman" pitchFamily="18" charset="0"/>
              </a:rPr>
              <a:t>Reliable data transmission.</a:t>
            </a:r>
          </a:p>
          <a:p>
            <a:pPr eaLnBrk="1" hangingPunct="1"/>
            <a:r>
              <a:rPr lang="en-US" dirty="0">
                <a:latin typeface="Arial" charset="0"/>
                <a:cs typeface="Times New Roman" pitchFamily="18" charset="0"/>
              </a:rPr>
              <a:t>Guarantees delivery through of acknowledgements (ACKs/NAKs).</a:t>
            </a:r>
          </a:p>
          <a:p>
            <a:pPr eaLnBrk="1" hangingPunct="1"/>
            <a:r>
              <a:rPr lang="en-US" dirty="0">
                <a:latin typeface="Arial" charset="0"/>
                <a:cs typeface="Times New Roman" pitchFamily="18" charset="0"/>
              </a:rPr>
              <a:t>Transport/Session layer protocol.</a:t>
            </a:r>
            <a:endParaRPr lang="en-US" dirty="0">
              <a:latin typeface="Arial" charset="0"/>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Arial" charset="0"/>
              </a:rPr>
              <a:t>TCP Header Layout</a:t>
            </a:r>
          </a:p>
        </p:txBody>
      </p:sp>
      <p:sp>
        <p:nvSpPr>
          <p:cNvPr id="62467" name="Rectangle 3"/>
          <p:cNvSpPr>
            <a:spLocks noGrp="1" noChangeArrowheads="1"/>
          </p:cNvSpPr>
          <p:nvPr>
            <p:ph type="body" idx="1"/>
          </p:nvPr>
        </p:nvSpPr>
        <p:spPr>
          <a:xfrm>
            <a:off x="381000" y="3697288"/>
            <a:ext cx="8574088" cy="2627312"/>
          </a:xfrm>
        </p:spPr>
        <p:txBody>
          <a:bodyPr/>
          <a:lstStyle/>
          <a:p>
            <a:pPr eaLnBrk="1" hangingPunct="1">
              <a:lnSpc>
                <a:spcPct val="90000"/>
              </a:lnSpc>
            </a:pPr>
            <a:r>
              <a:rPr lang="en-US" sz="2800" dirty="0">
                <a:latin typeface="Arial" charset="0"/>
                <a:cs typeface="Times New Roman" pitchFamily="18" charset="0"/>
              </a:rPr>
              <a:t>Reliability is assured through the additional fields contained within the TCP header that offer flow control, acknowledgments of successful receipt of packets after error checking, retransmission of packets as required, and proper sequencing of packets</a:t>
            </a:r>
            <a:r>
              <a:rPr lang="en-US" sz="2800" dirty="0">
                <a:latin typeface="Arial" charset="0"/>
              </a:rPr>
              <a:t>.</a:t>
            </a:r>
          </a:p>
        </p:txBody>
      </p:sp>
      <p:pic>
        <p:nvPicPr>
          <p:cNvPr id="62468" name="Picture 4" descr="H:\DATA\wiley\images\chapt 7\c07f035.jpg"/>
          <p:cNvPicPr>
            <a:picLocks noChangeAspect="1" noChangeArrowheads="1"/>
          </p:cNvPicPr>
          <p:nvPr/>
        </p:nvPicPr>
        <p:blipFill>
          <a:blip r:embed="rId3" cstate="print"/>
          <a:srcRect/>
          <a:stretch>
            <a:fillRect/>
          </a:stretch>
        </p:blipFill>
        <p:spPr bwMode="auto">
          <a:xfrm>
            <a:off x="381000" y="1905000"/>
            <a:ext cx="8470900" cy="1524000"/>
          </a:xfrm>
          <a:prstGeom prst="rect">
            <a:avLst/>
          </a:prstGeom>
          <a:noFill/>
          <a:ln w="9525">
            <a:noFill/>
            <a:miter lim="800000"/>
            <a:headEnd/>
            <a:tailEnd/>
          </a:ln>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900">
                <a:latin typeface="Arial" charset="0"/>
              </a:rPr>
              <a:t>Connection Creation &amp; Tear Down</a:t>
            </a:r>
          </a:p>
        </p:txBody>
      </p:sp>
      <p:sp>
        <p:nvSpPr>
          <p:cNvPr id="63491" name="Rectangle 3"/>
          <p:cNvSpPr>
            <a:spLocks noGrp="1" noChangeArrowheads="1"/>
          </p:cNvSpPr>
          <p:nvPr>
            <p:ph type="body" idx="1"/>
          </p:nvPr>
        </p:nvSpPr>
        <p:spPr>
          <a:xfrm>
            <a:off x="457200" y="4764088"/>
            <a:ext cx="8153400" cy="1560512"/>
          </a:xfrm>
        </p:spPr>
        <p:txBody>
          <a:bodyPr/>
          <a:lstStyle/>
          <a:p>
            <a:pPr eaLnBrk="1" hangingPunct="1">
              <a:lnSpc>
                <a:spcPct val="90000"/>
              </a:lnSpc>
            </a:pPr>
            <a:r>
              <a:rPr lang="en-US" sz="2400" dirty="0">
                <a:latin typeface="Arial" charset="0"/>
                <a:cs typeface="Times New Roman" pitchFamily="18" charset="0"/>
              </a:rPr>
              <a:t>A point-to-point connection between source and destination computers is established before transmission begins. </a:t>
            </a:r>
          </a:p>
          <a:p>
            <a:pPr eaLnBrk="1" hangingPunct="1">
              <a:lnSpc>
                <a:spcPct val="90000"/>
              </a:lnSpc>
            </a:pPr>
            <a:r>
              <a:rPr lang="en-US" sz="2400" dirty="0">
                <a:latin typeface="Arial" charset="0"/>
                <a:cs typeface="Times New Roman" pitchFamily="18" charset="0"/>
              </a:rPr>
              <a:t>The connection is torn down after transmission has concluded.</a:t>
            </a:r>
          </a:p>
        </p:txBody>
      </p:sp>
      <p:pic>
        <p:nvPicPr>
          <p:cNvPr id="63492" name="Picture 4" descr="H:\DATA\wiley\images\chapt 7\c07f034.jpg"/>
          <p:cNvPicPr>
            <a:picLocks noChangeAspect="1" noChangeArrowheads="1"/>
          </p:cNvPicPr>
          <p:nvPr/>
        </p:nvPicPr>
        <p:blipFill>
          <a:blip r:embed="rId3" cstate="print"/>
          <a:srcRect/>
          <a:stretch>
            <a:fillRect/>
          </a:stretch>
        </p:blipFill>
        <p:spPr bwMode="auto">
          <a:xfrm>
            <a:off x="2305328" y="1477963"/>
            <a:ext cx="3958947" cy="3170237"/>
          </a:xfrm>
          <a:prstGeom prst="rect">
            <a:avLst/>
          </a:prstGeom>
          <a:noFill/>
          <a:ln w="9525">
            <a:noFill/>
            <a:miter lim="800000"/>
            <a:headEnd/>
            <a:tailEnd/>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z="3600"/>
              <a:t>Dynamic Host Configuration Protocol</a:t>
            </a:r>
            <a:endParaRPr lang="en-US"/>
          </a:p>
        </p:txBody>
      </p:sp>
      <p:sp>
        <p:nvSpPr>
          <p:cNvPr id="54275" name="Content Placeholder 2"/>
          <p:cNvSpPr>
            <a:spLocks noGrp="1"/>
          </p:cNvSpPr>
          <p:nvPr>
            <p:ph idx="1"/>
          </p:nvPr>
        </p:nvSpPr>
        <p:spPr/>
        <p:txBody>
          <a:bodyPr/>
          <a:lstStyle/>
          <a:p>
            <a:pPr eaLnBrk="1" hangingPunct="1"/>
            <a:r>
              <a:rPr lang="en-US" dirty="0"/>
              <a:t>The </a:t>
            </a:r>
            <a:r>
              <a:rPr lang="en-US" b="1" dirty="0"/>
              <a:t>Dynamic Host Configuration Protocol (DHCP)</a:t>
            </a:r>
            <a:r>
              <a:rPr lang="en-US" dirty="0"/>
              <a:t> is used to dynamically assign IP addressing and configuration information to TCP/IP hosts</a:t>
            </a:r>
          </a:p>
          <a:p>
            <a:pPr eaLnBrk="1" hangingPunct="1"/>
            <a:r>
              <a:rPr lang="en-US" dirty="0"/>
              <a:t>Servers and printers don’t make good DHCP clients (moving targets).</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a:t>NetBEUI, DLC &amp; LPR</a:t>
            </a:r>
          </a:p>
        </p:txBody>
      </p:sp>
      <p:sp>
        <p:nvSpPr>
          <p:cNvPr id="55299" name="Content Placeholder 2"/>
          <p:cNvSpPr>
            <a:spLocks noGrp="1"/>
          </p:cNvSpPr>
          <p:nvPr>
            <p:ph idx="1"/>
          </p:nvPr>
        </p:nvSpPr>
        <p:spPr/>
        <p:txBody>
          <a:bodyPr/>
          <a:lstStyle/>
          <a:p>
            <a:pPr eaLnBrk="1" hangingPunct="1"/>
            <a:r>
              <a:rPr lang="en-US" dirty="0"/>
              <a:t>Do NOT implement a Network layer protocol.</a:t>
            </a:r>
          </a:p>
          <a:p>
            <a:pPr eaLnBrk="1" hangingPunct="1"/>
            <a:r>
              <a:rPr lang="en-US" dirty="0"/>
              <a:t>Can NOT be routed in a multi-segmented network.</a:t>
            </a:r>
          </a:p>
          <a:p>
            <a:pPr eaLnBrk="1" hangingPunct="1"/>
            <a:r>
              <a:rPr lang="en-US" dirty="0"/>
              <a:t>Can be encapsulated in other protocols like PPP or PPTP to add routing capabilities.</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Printer Requestor (LPR)</a:t>
            </a:r>
          </a:p>
        </p:txBody>
      </p:sp>
      <p:sp>
        <p:nvSpPr>
          <p:cNvPr id="3" name="Content Placeholder 2"/>
          <p:cNvSpPr>
            <a:spLocks noGrp="1"/>
          </p:cNvSpPr>
          <p:nvPr>
            <p:ph idx="1"/>
          </p:nvPr>
        </p:nvSpPr>
        <p:spPr/>
        <p:txBody>
          <a:bodyPr/>
          <a:lstStyle/>
          <a:p>
            <a:r>
              <a:rPr lang="en-US" dirty="0"/>
              <a:t>Used on TCP/IP based networks to access printers</a:t>
            </a:r>
          </a:p>
          <a:p>
            <a:r>
              <a:rPr lang="en-US" dirty="0"/>
              <a:t>Application layer protocol</a:t>
            </a:r>
          </a:p>
          <a:p>
            <a:r>
              <a:rPr lang="en-US" dirty="0"/>
              <a:t>Most network printers support the LPR protocol</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charset="0"/>
              </a:rPr>
              <a:t>Network Layer Addressing</a:t>
            </a:r>
          </a:p>
        </p:txBody>
      </p:sp>
      <p:sp>
        <p:nvSpPr>
          <p:cNvPr id="18435" name="Rectangle 3"/>
          <p:cNvSpPr>
            <a:spLocks noGrp="1" noChangeArrowheads="1"/>
          </p:cNvSpPr>
          <p:nvPr>
            <p:ph type="body" idx="1"/>
          </p:nvPr>
        </p:nvSpPr>
        <p:spPr>
          <a:xfrm>
            <a:off x="152400" y="4419600"/>
            <a:ext cx="8839200" cy="2133600"/>
          </a:xfrm>
        </p:spPr>
        <p:txBody>
          <a:bodyPr/>
          <a:lstStyle/>
          <a:p>
            <a:pPr eaLnBrk="1" hangingPunct="1"/>
            <a:r>
              <a:rPr lang="en-US" sz="2400" dirty="0"/>
              <a:t>The network layer provides end-to-end or inter-segment communications </a:t>
            </a:r>
          </a:p>
          <a:p>
            <a:pPr eaLnBrk="1" hangingPunct="1"/>
            <a:r>
              <a:rPr lang="en-US" sz="2400" dirty="0"/>
              <a:t>The host address must be unique </a:t>
            </a:r>
            <a:r>
              <a:rPr lang="en-US" sz="2400" i="1" dirty="0"/>
              <a:t>within a network segment. </a:t>
            </a:r>
            <a:endParaRPr lang="en-US" sz="2400" dirty="0"/>
          </a:p>
          <a:p>
            <a:pPr eaLnBrk="1" hangingPunct="1"/>
            <a:r>
              <a:rPr lang="en-US" sz="2400" dirty="0"/>
              <a:t>The packet will be routed to the network segment of the correct host based on the segment address </a:t>
            </a:r>
          </a:p>
        </p:txBody>
      </p:sp>
      <p:pic>
        <p:nvPicPr>
          <p:cNvPr id="18436" name="Picture 4" descr="H:\DATA\wiley\images\chapt 7\c07f002.jpg"/>
          <p:cNvPicPr>
            <a:picLocks noChangeAspect="1" noChangeArrowheads="1"/>
          </p:cNvPicPr>
          <p:nvPr/>
        </p:nvPicPr>
        <p:blipFill>
          <a:blip r:embed="rId3" cstate="print"/>
          <a:srcRect/>
          <a:stretch>
            <a:fillRect/>
          </a:stretch>
        </p:blipFill>
        <p:spPr bwMode="auto">
          <a:xfrm>
            <a:off x="1263386" y="1447800"/>
            <a:ext cx="6081978" cy="2889250"/>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400">
                <a:latin typeface="Arial" charset="0"/>
              </a:rPr>
              <a:t>Network vs. Datalink Layer Addressing </a:t>
            </a:r>
          </a:p>
        </p:txBody>
      </p:sp>
      <p:sp>
        <p:nvSpPr>
          <p:cNvPr id="19459" name="Rectangle 3"/>
          <p:cNvSpPr>
            <a:spLocks noGrp="1" noChangeArrowheads="1"/>
          </p:cNvSpPr>
          <p:nvPr>
            <p:ph type="body" idx="1"/>
          </p:nvPr>
        </p:nvSpPr>
        <p:spPr>
          <a:xfrm>
            <a:off x="609600" y="2017713"/>
            <a:ext cx="8116888" cy="4114800"/>
          </a:xfrm>
        </p:spPr>
        <p:txBody>
          <a:bodyPr/>
          <a:lstStyle/>
          <a:p>
            <a:pPr eaLnBrk="1" hangingPunct="1"/>
            <a:r>
              <a:rPr lang="en-US" sz="2800" dirty="0">
                <a:latin typeface="Arial" charset="0"/>
                <a:ea typeface="Palatino Linotype" pitchFamily="18" charset="0"/>
                <a:cs typeface="Palatino Linotype" pitchFamily="18" charset="0"/>
              </a:rPr>
              <a:t>The </a:t>
            </a:r>
            <a:r>
              <a:rPr lang="en-US" sz="2800" dirty="0" err="1">
                <a:latin typeface="Arial" charset="0"/>
                <a:ea typeface="Palatino Linotype" pitchFamily="18" charset="0"/>
                <a:cs typeface="Palatino Linotype" pitchFamily="18" charset="0"/>
              </a:rPr>
              <a:t>Datalink</a:t>
            </a:r>
            <a:r>
              <a:rPr lang="en-US" sz="2800" dirty="0">
                <a:latin typeface="Arial" charset="0"/>
                <a:ea typeface="Palatino Linotype" pitchFamily="18" charset="0"/>
                <a:cs typeface="Palatino Linotype" pitchFamily="18" charset="0"/>
              </a:rPr>
              <a:t> layer uses the physical address (also known as the MAC addresses) of the NIC to deliver data rather than the network layer host address.</a:t>
            </a:r>
            <a:endParaRPr lang="en-US" sz="2800" dirty="0">
              <a:latin typeface="Arial" charset="0"/>
              <a:cs typeface="Times New Roman" pitchFamily="18" charset="0"/>
            </a:endParaRPr>
          </a:p>
          <a:p>
            <a:pPr eaLnBrk="1" hangingPunct="1"/>
            <a:r>
              <a:rPr lang="en-US" sz="2800" dirty="0">
                <a:latin typeface="Arial" charset="0"/>
                <a:cs typeface="Times New Roman" pitchFamily="18" charset="0"/>
              </a:rPr>
              <a:t>For the Network and </a:t>
            </a:r>
            <a:r>
              <a:rPr lang="en-US" sz="2800" dirty="0" err="1">
                <a:latin typeface="Arial" charset="0"/>
                <a:cs typeface="Times New Roman" pitchFamily="18" charset="0"/>
              </a:rPr>
              <a:t>Datalink</a:t>
            </a:r>
            <a:r>
              <a:rPr lang="en-US" sz="2800" dirty="0">
                <a:latin typeface="Arial" charset="0"/>
                <a:cs typeface="Times New Roman" pitchFamily="18" charset="0"/>
              </a:rPr>
              <a:t> layers to successfully interact to deliver data, a direct, one-to-one mapping must be made between the Network layer address and the </a:t>
            </a:r>
            <a:r>
              <a:rPr lang="en-US" sz="2800" dirty="0" err="1">
                <a:latin typeface="Arial" charset="0"/>
                <a:cs typeface="Times New Roman" pitchFamily="18" charset="0"/>
              </a:rPr>
              <a:t>Datalink</a:t>
            </a:r>
            <a:r>
              <a:rPr lang="en-US" sz="2800" dirty="0">
                <a:latin typeface="Arial" charset="0"/>
                <a:cs typeface="Times New Roman" pitchFamily="18" charset="0"/>
              </a:rPr>
              <a:t> layer physical address.</a:t>
            </a:r>
            <a:r>
              <a:rPr lang="en-US" sz="2800" dirty="0">
                <a:latin typeface="Arial" charset="0"/>
              </a:rPr>
              <a:t>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rPr>
              <a:t>Address Resolution</a:t>
            </a:r>
          </a:p>
        </p:txBody>
      </p:sp>
      <p:sp>
        <p:nvSpPr>
          <p:cNvPr id="20483" name="Rectangle 3"/>
          <p:cNvSpPr>
            <a:spLocks noGrp="1" noChangeArrowheads="1"/>
          </p:cNvSpPr>
          <p:nvPr>
            <p:ph type="body" idx="1"/>
          </p:nvPr>
        </p:nvSpPr>
        <p:spPr>
          <a:xfrm>
            <a:off x="609600" y="1600200"/>
            <a:ext cx="7772400" cy="4114800"/>
          </a:xfrm>
        </p:spPr>
        <p:txBody>
          <a:bodyPr/>
          <a:lstStyle/>
          <a:p>
            <a:pPr eaLnBrk="1" hangingPunct="1"/>
            <a:r>
              <a:rPr lang="en-US" sz="2800" dirty="0"/>
              <a:t>The process of determining the Data Link layer address (MAC address) of an NIC from the Network layer address is known as </a:t>
            </a:r>
            <a:r>
              <a:rPr lang="en-US" sz="2800" b="1" dirty="0"/>
              <a:t>address resolution.</a:t>
            </a:r>
            <a:r>
              <a:rPr lang="en-US" sz="2800" dirty="0"/>
              <a:t> </a:t>
            </a:r>
          </a:p>
          <a:p>
            <a:pPr eaLnBrk="1" hangingPunct="1"/>
            <a:r>
              <a:rPr lang="en-US" dirty="0"/>
              <a:t>Each NIC is assigned a single Data Link layer physical address and one or more Network layer addresses (multi-homed).</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Address Resolution Protocol (ARP)</a:t>
            </a:r>
          </a:p>
        </p:txBody>
      </p:sp>
      <p:sp>
        <p:nvSpPr>
          <p:cNvPr id="3" name="Content Placeholder 2"/>
          <p:cNvSpPr>
            <a:spLocks noGrp="1"/>
          </p:cNvSpPr>
          <p:nvPr>
            <p:ph idx="1"/>
          </p:nvPr>
        </p:nvSpPr>
        <p:spPr/>
        <p:txBody>
          <a:bodyPr/>
          <a:lstStyle/>
          <a:p>
            <a:pPr eaLnBrk="1" hangingPunct="1"/>
            <a:r>
              <a:rPr lang="en-US" dirty="0"/>
              <a:t>Maps Network layer address to Data Link layer address in ARP table.</a:t>
            </a:r>
          </a:p>
          <a:p>
            <a:pPr eaLnBrk="1" hangingPunct="1"/>
            <a:r>
              <a:rPr lang="en-US" dirty="0"/>
              <a:t>Open a command prompt </a:t>
            </a:r>
            <a:r>
              <a:rPr lang="en-US" sz="1600" dirty="0"/>
              <a:t>(view this link for help)</a:t>
            </a:r>
          </a:p>
          <a:p>
            <a:pPr lvl="1" eaLnBrk="1" hangingPunct="1"/>
            <a:r>
              <a:rPr lang="en-US" dirty="0">
                <a:hlinkClick r:id="rId3"/>
              </a:rPr>
              <a:t>(http://cis.msjc.edu/media/CSIS202/command_prompt.html).</a:t>
            </a:r>
            <a:endParaRPr lang="en-US" dirty="0"/>
          </a:p>
          <a:p>
            <a:r>
              <a:rPr lang="en-US" dirty="0"/>
              <a:t>At the command prompt type:</a:t>
            </a:r>
          </a:p>
          <a:p>
            <a:pPr lvl="1"/>
            <a:r>
              <a:rPr lang="en-US" dirty="0" err="1"/>
              <a:t>arp</a:t>
            </a:r>
            <a:r>
              <a:rPr lang="en-US" dirty="0"/>
              <a:t> –a (for more info type </a:t>
            </a:r>
            <a:r>
              <a:rPr lang="en-US" dirty="0" err="1"/>
              <a:t>arp</a:t>
            </a:r>
            <a:r>
              <a:rPr lang="en-US" dirty="0"/>
              <a:t>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THEME_BG_IMAGE" val=""/>
  <p:tag name="MMPROD_11709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rVtUs9A0y61HUruKxsLWNpZ7m4cJHGgGSzE8ACvjPxp/wVR+Hthqk+m+GdL1DWXSbyVv7hBFA2DywXO4j0ztzXgH/AAUK/aw1P4ja7dfDrwrPOPDVrObaeO3TD6ndIxDAt3iQgHtk9egr5o8Nfs+eK762hmcQ2kzDJDKT9Mn1rnnVjDWTsdFKhVru1ONz7t+Gf/BTV9S1vUz4t0NYNPgjZ1XTxuYsOAq59TjqeMmvpL4T/tjfDb4r6dDLDrCaHfO4jax1aRInD+gOcMPccV+VF1+yl4ssdJu7i31mKWeVdzQ4K+YT2rz7X9B8ZeAraSa/tpEkjOWeFvniUfxAdMe4/GueGJhN2jJM3q4KvSV5QaP6C0kWRAykMpGQQeCPWhlr4J/4JtftJ3vjLSZvAfiXXP7QvI4/tGjyTf6xox/rId3cr94A9s9hgffRGa7oy5kcOxWKc0VMV5oqhElYXjbVz4e8Ga/qikA2On3FyCfVI2b+lbteYftM6y2gfs/fEG9j3CRNFuY02ddzoUH6sKT0QH5SfA3wvBr+qTeIr9ftN06oEMi52s2Xcj6sf0r6m8K+H2uCo2qR3Arw74JJbeH/AAnaPe3EcAlOQWbGccYH5V9NeAYYtSYtZ3UcwK5wjjkV8/Xg6lVrofoGV+zpUVfcmm8KI9s25FJHTB/WvOPGPgey1BmiuIVkDKVyy8rn3r3mfTrt0ZTFggctvH8q898VxxafNveaNiOArMOTiuWVHk1SserKUZxakz4m8HW83wI+OOmXdgshgtdVs722ZDjy1aYJIv8AuncR9Gr9vAcV+OnxMs2uPi34EijgEsF9rNpazj+9GZ0yK/YqvdwjcoXlufnGNjGnXlCOyHY96KWiu44SMAYxXmn7RsZm+CviyNdmXtAv7z7oy68mvS9uMVyvxI0BfFHgDXtKK7jc2ciouM5YLlf1AqJq8XY0ptRnFvZNH5waN4WQ+HLGO1WIzQLsHnoGRePvY+tZ934LutHe61n7fm53Brf7AWgCADkSBcBieMYrpfhzeGVbeO6UDKgSIB374Fa3jTW9P8gWdnHDGTIy+ZJgg4HG1R79/Wvn1OV2kfoeHpUp0ozkW/F3inUNQ8HaDbQ+atxdRKty0cpDgAc4I71wq+B9Ys5rhBbQ6jp7sGgaS6lafYfvFgWwpB6AZ+tdTe6nZWcGiLFe294ywbmijJyvTg+jZrsnu7EW7zW0m1xwwfgj6j/Cso1JxTUkds8PTqNOMtjz/wAI/DOLW/jB8OtOmlx9n1OO5B5b7g3j/wBBr9Mq+Fv2drB/Fvx8sp1OU0u1kvHZTxj7g/MsK+6+gr18Dd0233Pgcz5VXtHoLkUU2ivRPJH0xhuUg9DxT6KAPynjuZPDPi/xT4Y1BDbXtndXkUDE4PysxX9CK5rRvA19Lqtq+s68sNleW6yJfLaPN5MmOFYA5Uc9ea7P9s6RNZ+MfiLWtAQwNYutpOUwN7om2STj349wK4vw/wCLb21js7eKcIu0BZn5AHcknsK8GceWb0ulofZ4OpGVNU6t9rq39WNfxf8ADSXSreK4tPGGl6tdCLKQW6XHmOw5wPlIBbpz+dR2Wr6/4fjjg17avmQBkEM24qT/AAt+FR3/AI31O1b/AEzUYiC5wFUbiOOn6GuK1DUNU8e+OZrZJlt9O82OCS8c/KinGSQOuMmuWS5paLY6p1KeHj7jbbPt79gvSm1G88ZeJGjAhBi02BxyDty789+StfYLtXFfCb4caR8J/A2meHNFUG1towWn43TueWkJ75Ndk7DFfRUKfs4KLPias/azc31GF+aKTd7iiuk57k0kixoXdgqAZLMcACvHfjN+0doHwx0NnspE1vWZZktbe2t2zEsjHrI44CgAkgZPGOM5rxHxx8WNf8YR4v7iS2syjSraQjZGoHTIzlj7sTXjnxDsbnVPDejXjOUWLUbe6IU4DI77FXnt8/50WJb0KF1v1vxBdzXY837cxmZ2HDOeHB+vB/4FXCeJfhVqwLQ+Hr2K2wWKWd0cIMnJCt2GecHpzivTvCwje7lsbxSST5bL0KsOMir89kl3z56TNA7weZAQcspwfx6cdq8XE05Upua+Fn12AnTxFJU56Sjt5o8ET4TeKtKbzPEF5bRKwCosD72HvnGM9uK1Ne0L/hG/B8lvYoVmmCxQhfvMzEAHPXqa9UutEa9uI2uJXmWMZAbjH1qjJBZ3qDV0lFw9tO0EVrtO8SbflYg9uSR7gVlSUqs1yLRbnbXjRoUpOT95qyvufanwC+OOg+MPDFpot1efY/EGkww2d1DefL5h8sbZEboysAe+cgjtXszuMZ7H0r83PBWm3mk/Em9tTKytf6DBMysPlSWO4kXA9Rh+te4+BPi1rmhxCGO4Zo4TsktJ/njDdwO689MV7idtD4fc+qy4zRXkNv8AtAWbQIZ9Hm84j5vLmTbn23DP50UC0PmbxcCddmh3EYsmAPp86jp/wI1X+Itgk3w41JUPlbBA6kDONlyrAfpiiiuhbkMz9SimvvFt/dSyrlL+GKFUTbtjDBNrHPzdCQeMZx2rc1KztdGs9EjsrOC3tY3leRVU+ZOZGyPMfPzbckA4zjjNFFc2IS9lI7sBJ+1jr1Lep+BrbXEhUzNawSENKIRh39t2ePyrnNC8LWUPiado4wEJMojfLAtkhS2Tzj8OPTrRRUYKMfZbdjrzOUnVepf0fSpYfF99JNezXTWcEkNq0mMpFL++KMf4trIAp4wuByeT0GtSf2Ze2uoRABrwKkqdASP4s+tFFUup5K2OgtLg/Zo+O3rRRRVEn//Z"/>
  <p:tag name="MMPROD_11709LOGO" val="iVBORw0KGgoAAAANSUhEUgAAAWgAAAB4CAIAAAEnIc87AAAAGXRFWHRTb2Z0d2FyZQBBZG9iZSBJbWFnZVJlYWR5ccllPAAADUBpVFh0WE1MOmNvbS5hZG9iZS54bXAAAAAAADw/eHBhY2tldCBiZWdpbj0i77u/IiBpZD0iVzVNME1wQ2VoaUh6cmVTek5UY3prYzlkIj8+Cjx4OnhtcG1ldGEgeG1sbnM6eD0iYWRvYmU6bnM6bWV0YS8iIHg6eG1wdGs9IkFkb2JlIFhNUCBDb3JlIDQuMi4yLWMwNjMgNTMuMzUyNjI0LCAyMDA4LzA3LzMwLTE4OjEyOjE4ICAgICAgICAiPgogPHJkZjpSREYgeG1sbnM6cmRmPSJodHRwOi8vd3d3LnczLm9yZy8xOTk5LzAyLzIyLXJkZi1zeW50YXgtbnMjIj4KICA8cmRmOkRlc2NyaXB0aW9uIHJkZjphYm91dD0iIgogICAgeG1sbnM6ZGM9Imh0dHA6Ly9wdXJsLm9yZy9kYy9lbGVtZW50cy8xLjEvIgogICAgeG1sbnM6eG1wUmlnaHRzPSJodHRwOi8vbnMuYWRvYmUuY29tL3hhcC8xLjAvcmlnaHRzLyIKICAgIHhtbG5zOnBob3Rvc2hvcD0iaHR0cDovL25zLmFkb2JlLmNvbS9waG90b3Nob3AvMS4wLyIKICAgIHhtbG5zOklwdGM0eG1wQ29yZT0iaHR0cDovL2lwdGMub3JnL3N0ZC9JcHRjNHhtcENvcmUvMS4wL3htbG5zLyIKICAgeG1wUmlnaHRzOk1hcmtlZD0iRmFsc2UiCiAgIHhtcFJpZ2h0czpXZWJTdGF0ZW1lbnQ9IiIKICAgcGhvdG9zaG9wOkF1dGhvcnNQb3NpdGlvbj0iIj4KICAgPGRjOnJpZ2h0cz4KICAgIDxyZGY6QWx0PgogICAgIDxyZGY6bGkgeG1sOmxhbmc9IngtZGVmYXVsdCIvPgogICAgPC9yZGY6QWx0PgogICA8L2RjOnJpZ2h0cz4KICAgPGRjOmNyZWF0b3I+CiAgICA8cmRmOlNlcT4KICAgICA8cmRmOmxpLz4KICAgIDwvcmRmOlNlcT4KICAgPC9kYzpjcmVhdG9yPgogICA8ZGM6dGl0bGU+CiAgICA8cmRmOkFsdD4KICAgICA8cmRmOmxpIHhtbDpsYW5nPSJ4LWRlZmF1bHQiLz4KICAgIDwvcmRmOkFsdD4KICAgPC9kYzp0aXRsZT4KICAgPHhtcFJpZ2h0czpVc2FnZVRlcm1zPgogICAgPHJkZjpBbHQ+CiAgICAgPHJkZjpsaSB4bWw6bGFuZz0ieC1kZWZhdWx0Ii8+CiAgICA8L3JkZjpBbHQ+CiAgIDwveG1wUmlnaHRzOlVzYWdlVGVybXM+CiAgIDxJcHRjNHhtcENvcmU6Q3JlYXRvckNvbnRhY3RJbmZvCiAgICBJcHRjNHhtcENvcmU6Q2lBZHJFeHRhZHI9IiIKICAgIElwdGM0eG1wQ29yZTpDaUFkckNpdHk9IiIKICAgIElwdGM0eG1wQ29yZTpDaUFkclJlZ2lvbj0iIgogICAgSXB0YzR4bXBDb3JlOkNpQWRyUGNvZGU9IiIKICAgIElwdGM0eG1wQ29yZTpDaUFkckN0cnk9IiIKICAgIElwdGM0eG1wQ29yZTpDaVRlbFdvcms9IiIKICAgIElwdGM0eG1wQ29yZTpDaUVtYWlsV29yaz0iIgogICAgSXB0YzR4bXBDb3JlOkNpVXJsV29yaz0iIi8+CiAgPC9yZGY6RGVzY3JpcHRpb24+Ci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6wCsCdAAAdqUlEQVR42mJgGDzgP1loGgMDGwODInGKkYEtA8MvBoarxDsLDRTjEIeAU7gt/o/XwxDARGrgMeIQNyPCe3jEmYi3CVfIkaERqFIJ1RwWkvz9hBSP4lIDMfk+qgIC8cKKypXBcCsjKcGABnJhjIu4VNzB5o9iQl7Hk07/407+WMLjLoyhQnpyY6AgYNDdoURieUMhANq9noHBmqBfDTDiJYuQa0iKF5yR9R9vtizGcLc+cXHxH8PWhfgTDVb3Ep9Ot+J1x028pT7J5SmeYtELr3p1BoYU/Kn7P7noDg5xYL77gjevKmAEAEAADfFKH4g0waVtF4mVPqRmBtb7MQTzNC79EMFNxPkHa1VAjCtxZhOC4vjLAxkiAp7k/MKIYSsTWbmMEX+5Tgb4S3oxz4jhlBxkd8wlsbqCV/qalPnkKwODCUnNGUrSB1z8KzH1LRoQI7f1RWm9jwZe4vV3JVntDy4k9gNwncVPMNjRuH9IaXrBgQNu9XCRbJLcgRkjLqjcQGwB8BFb4RFLfKUfQIQ7iEk6/wmVY79JanzARURJyU1TcTfAIGgL5fXcOwaGhzj8d4dQDaKMIQIQQIy0y4p0Boz0seYeSXU16sAAMmInpIuf9JYMvMTGKiVNyLROqrTYLpISHJNJt24VxcFBao4jDfSQqLmYGr1O8oJDkdwyyJI8x62hODgwncKJJHuegszCSrRGSpvI5jBGCCmtVvxtSWeYmm9IbjKgIEH9IrqU3YtN2W9S6+4mHANXVMwsMylIHdQpGrD6nImINux/IorSLrIcwEd6cDDi0PKaKu10zKT+D5X7iTgLSsmKpU94RpZJHBgSoVa3RQOvTl4SnXuKgSEUW+wxkVj0YAJ20lNfDUnZimB8/sOroBjv5A7xeRtNmT0OZV0k1iwK5I0D/UcdNSY+vCBlRwPF5RdJjQAIYCO33cFO6ugFkbJoRSkZoIwUvd+wKf5E3VYpstLNlAUHHKkSsvQ+ia4kRvEu3EHwElcLZbRHCwcAATSKUMN0NGkQ2+6gBbgPbn2IgCtFfvDM2TXaW9oPLimAXZK3DAxLGRiE8CjdSHpH+xHpWk4S4egbhMr/XyRWyW/JqFDICA5WapT5JA1zkBocEkRXsQtIDY4dpHuPwt4khcFhQWKjYwdJwcFAQXBQdyiMyOCgpElKclF6gC4l7j/aN+2RwQ+yg8ORaJWSRMT8PRxq2MjylSluKQVCa7gkiM8sCSSmf5L6qf9Rw5qSopSSgdL/uIIjmujigIdKwTGPuBxOreBgICk4PuHWPx1V8B5ZwQEHa0ks8PAHB64KpZHC4MDayvqOI9XhCQ5mUrL9WoqD4xEpnXc0NU/g1S2RwSFCenBQt9FBMDioMozORGRt+obisdIh0U/HHhxYRyUrULm3adYKGMgQwZpZiG96EpPgZamUawYsswCBAPVCHBK+FUNh3ARncDzBq02ZdJvakcYHJIlQ/5hE89+TovgLeMxhInjKWQk5e+LKLPiT2S8S5+j/4xhPvoHbij4Mxc/xZhZ3HPZmUN7uIH7dJC7Zgxg7P4AgE5sjduMwZAmGSq8BaZXCg8OdguDABfZiOCKC9K4NqcFhSEmf5REhF9gTERxFeBMXB3gZphZeNZtI79Sr4G3FxYCXNeOSZSE7OIhsAlMCVMkKDgYKFmTSfCT9BwV6bxGt8hM1mnCMRAZHPwVeYgd3zGg9osVLcaOWhZh2BwQUYBsKIh4Ekeg3MRLV/6e4mc+IupCE5Mwyn6zYvkRIjQnGNDL+5S4NhAKOkdAyGENsoTYwk5IPwL4VwdyxgAO8YmD4DB5AlSU3OfCCk94X3DsxBjI4Bu2wAEAA9q4mtKkgCE9s0arQKB5EK9WDBy+aiwhS40GK4k38QaSgRQgiKqhBxQqCqFiRYsGTxYtagn+oOSkKBWtA629RiiK21KK2BxGLWK1YYzIhJXkveTuzf3nUfOSWfTP7dr+d3Z3dmTdxLjRAuV+tbWjLKCONG2qPm4qSyMcujqIfABEpLZHsiYH67zdHb7VUE00FiDFrNVDcLVAYcbVua6RVa6ealqhI/phWb2YK8y2SYx6HHE810TdJyAOjSg4wbza8yXHSsGW94A9yhPVxwvF7bJQcy0TqN5ohR5/FyXewdOQIGqOF0L2ugRwgmqrBADl2WF+crS8FOZ5ZYUbBdBGVuhquFt0RBbHKQD9dxehBYHbAFsycNAnP9u7w7/vdBFgJ0GmRjmOy+8kh7Ow5zKemocYK7ZYDMAOSIbPhthws9IlGTIhA/Zj1aWWEqfFncfnfOHI6Tfg5CoYxhQyMp+/M8sLLqd3YE+PYjdlActvrA1odmziXH4IvxFnP8jM4Jx/h3FMaiuXopsm9yxk922Utx6BUcy8GeGRx/la0HCxdxMDuUbLALhY5PuFdbu62tlZU0s60IpwyWjBTk3/IcZ6pi5jCs1nCY0khxwA5EP5MVvqwyBepQo4Dhq16NTqOS0UOQwl6ghiMUaXdQ5q59hLmGI+ZhDIqW9k6W9N/cKKQgwvegpS4i9sG8NnzaudBHVVPoCPZAobV8lubxhefkCPT8UJcEl0DPK2p9plbMddsdUOKH63wn4E+rWgxYs1SoqIE6/qRvGpWQavPppW//rEcKZxQU3nI2MvU5GeEGcUzuaBuLXt9NrYDviLHEQV9bRZbbTJAUxHnYIJ7rSEft2mrcmlwb9jMohVbxFzkSnpIr8i+dkQ3A4Yw6KAeb9AG8n8eqMPvQNDT6jrQSyjTwRHoyC6ziVkfoosyISGQu+aQXnlcVxASpR2COPCeNkp6mWJf695ebnU91cZcecREKlhnQ1WK5OjikyOpTA45UtZ4fhFmD1/gPRzrhwHeuKTFpU66O3RkBUwiydxYyxRyWWW3Qk8GlYv7mshR8rvyvzghaNxh48BXi4dBmV+/4oJ0HP2cwvVam7JUSEplyfVGg+dapMni213M9wUokWNukc/GuPHEQCc9tEuL/WZIGcS4cQ+cwsX1iJUtcaP6VtYx3QhR6Zm4SxoraJ+5UEfmHkKLAcntuNOmYDp23nNjtAjo8nPkYoorrN+NHpM9tyQ7WT7QKrYi5zOyawxU+x1KbmA+tTTbkS+VK/AHYy+89/zpv94S/Bb78BS7GI55Kjgq9aADywFWc17+Ffq5b9GG5myAzfiOC8jyX2DIQhyPGIVIDcENAMfx85XCQcxFCFt4nWig9+DBRTvTopRjZX0EX539pvfkC8t9UkYh/BOAvSuNraqIwvNaSUOpCjallpaIkKBFUZO6xkZbWeKCWJuowbgkxqBFY4Li0mjL5q+KPzQsJcYlCPqHxAUtEhPxj9U0NYFIAGtjA1pS0taF1uqjm+Tc9OW913fnnjNzztxbfV9u+qNv7sydud+dOXPmLNkrC3+sdK5myV5+V23EuJEzmv0+IoORqJEj+0qy8BVI/9tblbNg93oAlBZdYNYan4jBfSFEkboWzqWWgpZp6qIYMmPfAb45RRMK/mE4mvkJTuo/BZ9bMh60e6x16AXV0oCKtHh/bhRMdwE40HIJELMpTXsHsCvp8iLV9/9dkmuCpZdfPvqx8p2Qg8VpsY6DHCR2DhDJscXu2XrhXEycHMqVb0Vg/a9xz9UfRJIct/DNba0OyIEJINEhTI7ZSgTlESNHi8D+ebrobqURUeZVJYiYf2gQSxxjDGBijdMgcrJjyD9xNQM5WhBldksyQxSj0dju/yE2OyoQQabJ6TkCRQohx5siJy9m3ImvlAaHBbxvJu/5pcixR/trm0x/3pB0E03DCaW2hcSMtWCz4gDtEgKpCspncSfT5+vGtZxL18IikOa5PdxZKDFzdFoLJVQ8GwY5bnLeYq/b5tLyRbEJ4/1opzwWGCQ/WaHUMhBT4hC7YS99j/Od21d1vWm2xbOwtSmixmkB6b4i2VKVKw7aC/6abPYp/Qzx3o3+E+kaYlXrHS4rY/R1Ycekmt8m1vAnu8yhQJeSsbEbBMjxJseDJUcKDMRDEN/Bpcwxj84MPy1IlXGcIMYIiqIRiZLrrKbcuBwxHBkjBBVAkJmRkDSkx4jN6SPYNFCqqiORAym1tmfKZMClv0qudg7lxgLciCQMactTHfDDUp+zhwXDV3WK9N7LcD1sJOo/HjGdRUgyxyAurULbhC/JUaa9t6UoSsI+RJl30LWVkGaOQvTHqt83p+F905nDTF3YQA8YHdbM8QWxrYsRTSwQyh46jI7VlDa/aQ5jcy0kkhKjuzaDTUkMbn+RHpPDJag+dj2IMqT+Xk5SgiG3fMnryN/akquCCmiwxG7ozw1lEwgZnjNgjXMFBi/iYusalhxIZVmye+MObcl6i5njSdaB+ARUnzEYi9VByUUdgGoy18rR6AioMTuV+gZ8SAfwMoeXnm4xUTgoDirWbLFPlkYNZKYJReaoJDa0Ht3KfEifgD8xIZytbMIVS5yUntYqpixRJUyOj8EefV4YJ3zUrQre4/5nsAsZkyBHDa5YUypFMuJx6xH8ysl7OgEDtMstORYRy58UexJ+K6et8HeLtox9zoOYdS5SPB7llnL0mEss/1tEyHE3ooy3B9nG2v+M2G7t7oDHTsrSbokLiOWHIkIOpNjRCXpJP8zie/q/HH7Qm+C8wwGi43tHI8c1uGIrtL8+w9qBcYd2JIuctBKfouRQuECLPzokhyf8Ogupvk6+iUFi+enRIcca6yYvEuiGlxRso/ybe12+iR5i+ZnRIUe9XXtlksPaCBRpnzgaEMJRYXJQJZvS6JDD0lXEwbRcMWEp00Y0C0JCettCjZVwpdiTmBgYl0ImUTOsdihPXZekK9sHkSdZVGctwo9NdfO5OUirlMAhML3og9fXDdqzk2D+2A3/7J/s2oQ/W9FYsZI2F4nL5mzF5uoDNW4hUy8sc716SLPnIHWnH93KMLrOBrNlRVkov8vlZ4teiO6uD8JfCCravjR7SW70UwrbBNvHC/j4ZWK/8cxhfBa1S2DmaIW98SWZhBvkV3JQZuYgYSx15qCmVcdoimdRKozZkMPM4WDEmhzdsKjdCoZkjCtR6OQYTyVHFZEcexBNfGQwIGbkOMCxVFPJQY3EOAc9FiSxPAdRYZMdOVSo1uddxltZD8vpt9xovYrn4iaMBE5lWm78pjQ8Au0tznCk3D5OLP+79tdfKVU9b0kOA7zMUcl2YvmTsHxqNKe/0MO/bIZbqpPN6ZLE4QeYYmlQ7WRn+vOji6go22u5rBjE7Ru3XlbsDQTnwnK+BHQDxRb7WF6UZFpWFBg/GGzUO+DTXwV/j9BvP2yp5/Cu4yGR4wkVJhYKkOMxH3KUhhF/fUaqdGWIyyiFGZMdNYdKjkMCdfqZmXVDyh+X+CHVRMZK5ihAl3yFtQ9fhsSMGpnzcU0CvAq3Hbxq0r7MHGvRJStZ+7CUY+9DRQwkUHYE+pkWuepgdaZNuzmeQysG2PGtc3M6oYCIgYm9+5S6Tb53W5X6mvfFIfds98v0Z5Ae1sgYQt4rV+MMXA4KO/7v9snZbvtVY84e5XIqn9vsXSFMizJJvya8eLufuAPAo16ph4Wm/A2IMoslX94RSOEphGbQkkkgh865DpB7eL1U5kM+UV8Y6zm8K3Al1kTS5LXnWMY6arWSGSBu96kWmVLjXg59Bsok25IcgSNV54oc3vWS9ZtrkkwPUgbxLcftyJGQ5IaNaIEPxRyrRURPztMO+lvarMxP+Qfl/16pz9APSrLcHIEoRzvRSqRKMAq5D13/kFIfKvUeBPbAHNpdCkdxgT6V90C+Lery9DQil/Y/8MAbiI61sbsob2jqIg6rdcJzcAbYg01jbWIAgnjGk6bbQqJMZ0CONOSCXsTb5I/CNnjQorbz1P8DeabBovA43zTgMCNG6W4vumkpprKICqL2LmL58p9UFkj0uHUND8S/ArR3LcBVlFf4JJCQEMlNwKA2gSpKgWmplAJSnaK0PgpqsBYHEaUqqAX7wOKz2LGg1ta2DJUKPqYDRXSs1tFaEcGWobWWMdL6qFblZTQ4SBBIbsNNCSS3m2976Q33ubv/+R97/2/+yTDhZvf/d/d++59zvnNO98M6MGvsx8KiMLFZgwJxWr/lCsResbDwhOC2Y4hRbC+BhYWFV/S2lyB86IKSIQZfbUdSSKUYow9EMBXBsnMt5KAPlLjliZtVnIhzH0I8JIbRpYo4ylCp5kFFl2Y2g9jjdaIVKtYSR0LMFOazOKTwJrLHNyHFpClAe4Fk9ELAeCQSeiagMGBfLb9LnYia72U4cgStNErlLqcaZfedx+Z0aLmC19ncjcJFf4V4cLP3ZogeMB1NA1ThNF8dELOPceqWM58hx+hf0PGdrGhFw5BK+r6K5Kq0o4PtUtQlCuj4UNbkj0Eoi7NF7kV7B0Ld2jARB0H3LPAaPaF0LaKIYyuqrfcivXAM6uE0W+LwiDJct916MO/HRPOEyJiUE8cpflPJ4+m6lI40mTjeC9ydTBouTxRUs8SRxfq7w6/GV8KIgUEMJg5CBU0h12Kl6oX4Jo6lZoa4+hE9ZYkjBafiHRA3ZGzIrP7XnThqRLy+DiY1GzeIOO6mMOAhSxzAWcg9iBs4NnnpraDLS26P96KMqfg1WkMZhDXYzS4IBXFcixDvJipcDCXahVhGpZnzH49Kg3lmn2q0O16Kbqe+4Rhs95hzkzpRPucCRUF4JsQQU7ywIFnjSQRKjjd/IdfhPubs0qcRcbSj5qtvLGOrnyEcTTApN4b0K/QcBBE7CoUxaDS0WFNDtKJytDa/3RTiILTZ+LuvP3Ssyp8Zcle2QRnREurvUhRuiD8WAGvciic2lBrcO7GNMoM4utDT0QeWQFygP1pRGqadCgLnoJleiPGoUdaxD0zNnP6qXQTwee+tffaAOIzANcyZ2hMRIMvp1f8Eftlv8rvx6n21RTMCzxJdJuVE+5E/8Q04X6sR/67Chu5i9C9sZT77+SiZlh46hGOTMc6jCP0mnSafJRz7Mud5ZweIw72IEnYCEUFfjCVou3AwjOHYR/mDowfQyClPXNpz5sLHHCOIw8EjeS+pSbNcrCzEMZvtpKNFPBw7falgilGZ9Ptgn2hh6Dhu51+jv0flaz2ToQWO9AopDYkjfxH6XM1mnok4DnO23x4n7hHJHtg6AXWSVxI1FmquygTm1UVzVRfOjlKit3km9gwfcQxA5p8o5CNC3xYgCfozPEU+52fOLKrmJKy54h4RtxJ6GfLrHR5pYDA3DCWOUuas1nYRS+uH2vIc0zuNiThqod0UhXxE6Ff5PfhIEJPMHUeTlB5jE+H1PGSm5Fl/4riVeWmivK3TeKa3gok4IviqCyxjc3PWZfwzQNb5KqLH5RJHq4qK4c4XbAbRcuwa9lviCEYcEea8+A3iFlKKzThHPn4kybclDG6zokXiDphdhH4XhNs+MBTN7drkfocr+bsSpmI7/P9z4ASphmnmjnLsua5EYsJm6ZfCUExHPwA+/ELcoRxufYlhhscRjeEgDoLK/fPidlxZROivBijYcwt+Hlbx5GmC/6B95m/AKWNhFR/hlEEQCCyF6LjDskUSWFUbO0QLbd/lmeeXE/9gKVZ8B8Sqh0QcahVaBY5J+f0iv90Yndf+TEVPnnPexXB664ydGE/3/GV/CF6nQAw6qCBZY0iqa1AoNiZ1ARSCfeD9GF4SblnjNowD+BmF7dwG0yyKcSDxgbbEn7jjUPY3oRAfRyUaULrm0PXiLsGkFFvrzwGOttpX89rgPg53vBaWhhSOufdTVAwuEB/HNC2FGwrB9RgvENctcy3RCz1/s9DvoUZDY6cQo9LGww3EVlh8A2DdfBWGT7jxBebjb7HE4eIENMoWaPscMUzWBfA/L9Cg/O+FKF0fpp69G+BqLcqViG36DosPh1EByBLH/zftxwk6VANMjIDbjS/B7acDzkBa/fDQfbvuBn3MCSNxsMZTYpo1lFZMHJXoBiIKLl/8IUBxOq3eh5VodfFIGL9jD4A+HgvRioqYxXsdBgaweF11c8RVD96OQLfvWPdEosn6Xf3LYYLdSyHEDGysDodlObZVqlTiKIV7QhRuDBBP0dn8vinRa+uccD1bf4Otusv8hcSZTYk+BtYQYw8OOm+eL6pe5CSir2h/J4YTrccz2gyaqwkFd+yDcKY5FAvhQxmGJY6j7cOFSldonLe/BnpZt81iCzKLzjRZ/bEfgaS44cTRyHnwEnFhhPAQB6H6mMIX/kWo2W8oIsgo2YisnDiUfH9CnHuEUatoSKTqm4vXmY8/xBJHWtypbnlhEhf0AQUvRv/6I6LDj6AQ/x400f10nflSQSkIqvAK86ZpDMMxa5EfMAA5jcLlS5K8xaej2upT0u/3pVCLhhufwq7qopTftyC3+g2if+DnVqW+hi1oIzDe2Iv8FgZfP/MzYVML5KYq7JI8dYSNg9zboStphz84Cg3+v/EsteIfzub3LzKJw8GPoLbulHizS4QKSYxDFd5jzpiV8l/NiE/9FjXl2yV+94QQh5t8xYGizDvwLhRw4SOOUUhTbhB3wDO895EuQhi0NKnoRiqmSjZVHHyO6Gq535yZOKlZiOHlvAbijpn42h+blPPujncCn2Ug0SVEv8Pp4lDxH8u/NFGF/HeiogwHyrJWolzBXLhkntCjfZthhi2J7cb/wJEdm3Z8CHNLDspylYdUkh0bRVr903D6TMN7psr7KfrjmyM8QXMW8x35laB5/oRthmN7nii1dOA9zDmy5wpayNd5prfqqNNII454ooiOBFyfaybcxNEMAQtTx6PihOhD4NjGbLiuF129TjjqcxFHX9SO5SOOmAil9QiYcsLn1tVTkCVbH3Az3LzcOAYnUosa+IOjPAfvwttpBJT4otDIqRCvwfs8ID5CfTm+3mU5U2BjaH/Hh3L4sC8JcIRJ2NJy6FBX9+zrLJs4+kvZdHyLaLAGDovbmCUk7+IFVYJLuifYoZYTnc3sb2qFV8VfB8xX4O6pYw4MjcrjMxuIfsD82DwBivSqtx6M2NnzPBUb9qZ1wcg0Vdz92Kc5r3sV8iPiqk0Vd+yVKx4vIzoLDpR1KGPZlm7hnZjVG+irNIO524uLCGayNuX3vaE1GAujYBbawc1HRtJ30PZpnJTNafJk3stlqhzBMlnlzl7AJiKTIL0EDaIe459GegGnZOJwxsOcT8AP85uDNOfodokuYT3xDK7Ds3pPcnzKjavP+vlloW5ekzyuyeBlU4Cr2ELiNdBQaoUhsCn6FSpr3C+01Q4frvD4+bmadTtnwnUZXvNqiKMX9GAcuEHu/jZ/+9OxnoYVHms8qV9z30w36Ervf/Vz2FMhbiJxHtFDGf5LWdblxai4Lxa1Qquri0UF9h03FApjdKd77kwSGmqOxQi1+sCrcECsCd3ta4QmcH3mD6hM114k+oA3sukmBD6gO1T0gpSMeyG4qDVktrchcO4bcaILYHrvDcvtm0d0Uq7lqCSOiajUIArOUq814a6chGbiv8+qbjYXru7OIOP/LqIfizjOW3hFT0bQ0Fyshhvhl3l8UnGBmEXiZnCL392mEtSjc9c6LT0yPtAbT1scunJT0BeKpgVCj7kWNukEAwsmLgdlXAFtIelPHKNQsDc4hiFSYxzOJfoEe8LpxlKGw4AfIB37u0ZNewnSxplKLryEWgeR1OQO/bALMa8i+LC7vP6xfB3HUTKH4ArZld7PqyTJLftoVNfX1hN6Ibbv9V7roOMYiEc9zwnXCzrpKahEo5U0o1lItEstccQDJxSfiiSLEBBH8ngRr4ISbciiEgHLhgArUkgcdUQPep9wvehplKKyxJuKyKIDJUXGClzPZUgiEIJGX0vaHSwv83FfJ72P5xmdy5M0uQ62wGdl2ZYVyLJZSLQZO1ghq3iZ6ERZTOHWWHw4WFvseuZJjsQVfi1RUFb4iEKxfjVPJeTujJjJYQxEFwI+RnB3G8y9D2CvNiOXLIbE6oMp9dZK8NIrR/ZwNVS2dYjynIzt9GCkIMpEFAEmZ5f6Pn42Yf77UDDGrV7ntjiLp7y3y+DajOArUYfJD8cYItRBPkX6LqkCt2ME1jIUSzsee70KLDm5bmhnorpfCx6DD5Fo8za0Qo1S6ux1E8f5RM/Zb6GFhWriMAjF9hJYWFh4RbdvIW546XoLCw502UtgYWFhIRD/BVVZbDG9OTe7AAAAAElFTkSuQmCC"/>
  <p:tag name="MMPROD_UIDATA" val="&lt;database version=&quot;7.0&quot;&gt;&lt;object type=&quot;1&quot; unique_id=&quot;10001&quot;&gt;&lt;property id=&quot;20141&quot; value=&quot;Chapter 7&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4&quot; value=&quot;\\bb1\bill\My Documents\My Adobe Presentations\ch07&quot;/&gt;&lt;property id=&quot;20226&quot; value=&quot;\\BB8\websites\cis.msjc.edu\courses\core_courses\csis202\lessons\07\powerpoint\ch07.pptx&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Chapter 7&amp;quot;&quot;/&gt;&lt;property id=&quot;20302&quot; value=&quot;1&quot;/&gt;&lt;property id=&quot;20303&quot; value=&quot;Bill Bennett&quot;/&gt;&lt;property id=&quot;20307&quot; value=&quot;289&quot;/&gt;&lt;property id=&quot;20309&quot; value=&quot;11709&quot;/&gt;&lt;property id=&quot;20312&quot; value=&quot;0&quot;/&gt;&lt;/object&gt;&lt;object type=&quot;3&quot; unique_id=&quot;10005&quot;&gt;&lt;property id=&quot;20148&quot; value=&quot;5&quot;/&gt;&lt;property id=&quot;20300&quot; value=&quot;Slide 2 - &amp;quot;The Network Layer&amp;quot;&quot;/&gt;&lt;property id=&quot;20302&quot; value=&quot;1&quot;/&gt;&lt;property id=&quot;20303&quot; value=&quot;Bill Bennett&quot;/&gt;&lt;property id=&quot;20307&quot; value=&quot;290&quot;/&gt;&lt;property id=&quot;20309&quot; value=&quot;11709&quot;/&gt;&lt;property id=&quot;20312&quot; value=&quot;0&quot;/&gt;&lt;/object&gt;&lt;object type=&quot;3&quot; unique_id=&quot;10006&quot;&gt;&lt;property id=&quot;20148&quot; value=&quot;5&quot;/&gt;&lt;property id=&quot;20300&quot; value=&quot;Slide 3 - &amp;quot;The Network Layer&amp;quot;&quot;/&gt;&lt;property id=&quot;20302&quot; value=&quot;1&quot;/&gt;&lt;property id=&quot;20303&quot; value=&quot;Bill Bennett&quot;/&gt;&lt;property id=&quot;20307&quot; value=&quot;304&quot;/&gt;&lt;property id=&quot;20309&quot; value=&quot;11709&quot;/&gt;&lt;property id=&quot;20312&quot; value=&quot;0&quot;/&gt;&lt;/object&gt;&lt;object type=&quot;3&quot; unique_id=&quot;10007&quot;&gt;&lt;property id=&quot;20148&quot; value=&quot;5&quot;/&gt;&lt;property id=&quot;20300&quot; value=&quot;Slide 4 - &amp;quot;Frames and Packets&amp;quot;&quot;/&gt;&lt;property id=&quot;20302&quot; value=&quot;1&quot;/&gt;&lt;property id=&quot;20303&quot; value=&quot;Bill Bennett&quot;/&gt;&lt;property id=&quot;20307&quot; value=&quot;305&quot;/&gt;&lt;property id=&quot;20309&quot; value=&quot;11709&quot;/&gt;&lt;property id=&quot;20312&quot; value=&quot;0&quot;/&gt;&lt;/object&gt;&lt;object type=&quot;3&quot; unique_id=&quot;10008&quot;&gt;&lt;property id=&quot;20148&quot; value=&quot;5&quot;/&gt;&lt;property id=&quot;20300&quot; value=&quot;Slide 5 - &amp;quot;Networks and Segments&amp;quot;&quot;/&gt;&lt;property id=&quot;20302&quot; value=&quot;1&quot;/&gt;&lt;property id=&quot;20303&quot; value=&quot;Bill Bennett&quot;/&gt;&lt;property id=&quot;20307&quot; value=&quot;306&quot;/&gt;&lt;property id=&quot;20309&quot; value=&quot;11709&quot;/&gt;&lt;property id=&quot;20312&quot; value=&quot;0&quot;/&gt;&lt;/object&gt;&lt;object type=&quot;3&quot; unique_id=&quot;10009&quot;&gt;&lt;property id=&quot;20148&quot; value=&quot;5&quot;/&gt;&lt;property id=&quot;20300&quot; value=&quot;Slide 6 - &amp;quot;Network Layer Addressing&amp;quot;&quot;/&gt;&lt;property id=&quot;20302&quot; value=&quot;1&quot;/&gt;&lt;property id=&quot;20303&quot; value=&quot;Bill Bennett&quot;/&gt;&lt;property id=&quot;20307&quot; value=&quot;278&quot;/&gt;&lt;property id=&quot;20309&quot; value=&quot;11709&quot;/&gt;&lt;property id=&quot;20312&quot; value=&quot;0&quot;/&gt;&lt;/object&gt;&lt;object type=&quot;3&quot; unique_id=&quot;10010&quot;&gt;&lt;property id=&quot;20148&quot; value=&quot;5&quot;/&gt;&lt;property id=&quot;20300&quot; value=&quot;Slide 7 - &amp;quot;Network vs. Datalink Layer Addressing &amp;quot;&quot;/&gt;&lt;property id=&quot;20302&quot; value=&quot;1&quot;/&gt;&lt;property id=&quot;20303&quot; value=&quot;Bill Bennett&quot;/&gt;&lt;property id=&quot;20307&quot; value=&quot;291&quot;/&gt;&lt;property id=&quot;20309&quot; value=&quot;11709&quot;/&gt;&lt;property id=&quot;20312&quot; value=&quot;0&quot;/&gt;&lt;/object&gt;&lt;object type=&quot;3&quot; unique_id=&quot;10011&quot;&gt;&lt;property id=&quot;20148&quot; value=&quot;5&quot;/&gt;&lt;property id=&quot;20300&quot; value=&quot;Slide 8 - &amp;quot;Address Resolution&amp;quot;&quot;/&gt;&lt;property id=&quot;20302&quot; value=&quot;1&quot;/&gt;&lt;property id=&quot;20303&quot; value=&quot;Bill Bennett&quot;/&gt;&lt;property id=&quot;20307&quot; value=&quot;292&quot;/&gt;&lt;property id=&quot;20309&quot; value=&quot;11709&quot;/&gt;&lt;property id=&quot;20312&quot; value=&quot;0&quot;/&gt;&lt;/object&gt;&lt;object type=&quot;3&quot; unique_id=&quot;10012&quot;&gt;&lt;property id=&quot;20148&quot; value=&quot;5&quot;/&gt;&lt;property id=&quot;20300&quot; value=&quot;Slide 11 - &amp;quot;Protocol Encapsulation &amp;quot;&quot;/&gt;&lt;property id=&quot;20302&quot; value=&quot;1&quot;/&gt;&lt;property id=&quot;20303&quot; value=&quot;Bill Bennett&quot;/&gt;&lt;property id=&quot;20307&quot; value=&quot;256&quot;/&gt;&lt;property id=&quot;20309&quot; value=&quot;11709&quot;/&gt;&lt;property id=&quot;20312&quot; value=&quot;0&quot;/&gt;&lt;/object&gt;&lt;object type=&quot;3&quot; unique_id=&quot;10013&quot;&gt;&lt;property id=&quot;20148&quot; value=&quot;5&quot;/&gt;&lt;property id=&quot;20300&quot; value=&quot;Slide 12 - &amp;quot;Packet Fragmentation&amp;quot;&quot;/&gt;&lt;property id=&quot;20302&quot; value=&quot;1&quot;/&gt;&lt;property id=&quot;20303&quot; value=&quot;Bill Bennett&quot;/&gt;&lt;property id=&quot;20307&quot; value=&quot;257&quot;/&gt;&lt;property id=&quot;20309&quot; value=&quot;11709&quot;/&gt;&lt;property id=&quot;20312&quot; value=&quot;0&quot;/&gt;&lt;/object&gt;&lt;object type=&quot;3&quot; unique_id=&quot;10014&quot;&gt;&lt;property id=&quot;20148&quot; value=&quot;5&quot;/&gt;&lt;property id=&quot;20300&quot; value=&quot;Slide 13 - &amp;quot;Packet Fragmentation Eliminated&amp;quot;&quot;/&gt;&lt;property id=&quot;20302&quot; value=&quot;1&quot;/&gt;&lt;property id=&quot;20303&quot; value=&quot;Bill Bennett&quot;/&gt;&lt;property id=&quot;20307&quot; value=&quot;258&quot;/&gt;&lt;property id=&quot;20309&quot; value=&quot;11709&quot;/&gt;&lt;property id=&quot;20312&quot; value=&quot;0&quot;/&gt;&lt;/object&gt;&lt;object type=&quot;3&quot; unique_id=&quot;10015&quot;&gt;&lt;property id=&quot;20148&quot; value=&quot;5&quot;/&gt;&lt;property id=&quot;20300&quot; value=&quot;Slide 14 - &amp;quot;Routing&amp;quot;&quot;/&gt;&lt;property id=&quot;20302&quot; value=&quot;1&quot;/&gt;&lt;property id=&quot;20303&quot; value=&quot;Bill Bennett&quot;/&gt;&lt;property id=&quot;20307&quot; value=&quot;293&quot;/&gt;&lt;property id=&quot;20309&quot; value=&quot;11709&quot;/&gt;&lt;property id=&quot;20312&quot; value=&quot;0&quot;/&gt;&lt;/object&gt;&lt;object type=&quot;3&quot; unique_id=&quot;10016&quot;&gt;&lt;property id=&quot;20148&quot; value=&quot;5&quot;/&gt;&lt;property id=&quot;20300&quot; value=&quot;Slide 15 - &amp;quot;Routing as Address Processing&amp;quot;&quot;/&gt;&lt;property id=&quot;20302&quot; value=&quot;1&quot;/&gt;&lt;property id=&quot;20303&quot; value=&quot;Bill Bennett&quot;/&gt;&lt;property id=&quot;20307&quot; value=&quot;259&quot;/&gt;&lt;property id=&quot;20309&quot; value=&quot;11709&quot;/&gt;&lt;property id=&quot;20312&quot; value=&quot;0&quot;/&gt;&lt;/object&gt;&lt;object type=&quot;3&quot; unique_id=&quot;10017&quot;&gt;&lt;property id=&quot;20148&quot; value=&quot;5&quot;/&gt;&lt;property id=&quot;20300&quot; value=&quot;Slide 16 - &amp;quot;Routing Tables&amp;quot;&quot;/&gt;&lt;property id=&quot;20302&quot; value=&quot;1&quot;/&gt;&lt;property id=&quot;20303&quot; value=&quot;Bill Bennett&quot;/&gt;&lt;property id=&quot;20307&quot; value=&quot;294&quot;/&gt;&lt;property id=&quot;20309&quot; value=&quot;11709&quot;/&gt;&lt;property id=&quot;20312&quot; value=&quot;0&quot;/&gt;&lt;/object&gt;&lt;object type=&quot;3&quot; unique_id=&quot;10018&quot;&gt;&lt;property id=&quot;20148&quot; value=&quot;5&quot;/&gt;&lt;property id=&quot;20300&quot; value=&quot;Slide 18 - &amp;quot;Routing Protocols&amp;quot;&quot;/&gt;&lt;property id=&quot;20302&quot; value=&quot;1&quot;/&gt;&lt;property id=&quot;20303&quot; value=&quot;Bill Bennett&quot;/&gt;&lt;property id=&quot;20307&quot; value=&quot;295&quot;/&gt;&lt;property id=&quot;20309&quot; value=&quot;11709&quot;/&gt;&lt;property id=&quot;20312&quot; value=&quot;0&quot;/&gt;&lt;/object&gt;&lt;object type=&quot;3&quot; unique_id=&quot;10019&quot;&gt;&lt;property id=&quot;20148&quot; value=&quot;5&quot;/&gt;&lt;property id=&quot;20300&quot; value=&quot;Slide 19 - &amp;quot;Routing Protocols&amp;quot;&quot;/&gt;&lt;property id=&quot;20302&quot; value=&quot;1&quot;/&gt;&lt;property id=&quot;20303&quot; value=&quot;Bill Bennett&quot;/&gt;&lt;property id=&quot;20307&quot; value=&quot;260&quot;/&gt;&lt;property id=&quot;20309&quot; value=&quot;11709&quot;/&gt;&lt;property id=&quot;20312&quot; value=&quot;0&quot;/&gt;&lt;/object&gt;&lt;object type=&quot;3&quot; unique_id=&quot;10020&quot;&gt;&lt;property id=&quot;20148&quot; value=&quot;5&quot;/&gt;&lt;property id=&quot;20300&quot; value=&quot;Slide 20 - &amp;quot;Interior Routing Protocols&amp;quot;&quot;/&gt;&lt;property id=&quot;20302&quot; value=&quot;1&quot;/&gt;&lt;property id=&quot;20303&quot; value=&quot;Bill Bennett&quot;/&gt;&lt;property id=&quot;20307&quot; value=&quot;308&quot;/&gt;&lt;property id=&quot;20309&quot; value=&quot;11709&quot;/&gt;&lt;property id=&quot;20312&quot; value=&quot;0&quot;/&gt;&lt;/object&gt;&lt;object type=&quot;3&quot; unique_id=&quot;10021&quot;&gt;&lt;property id=&quot;20148&quot; value=&quot;5&quot;/&gt;&lt;property id=&quot;20300&quot; value=&quot;Slide 21 - &amp;quot;The Transport Layer&amp;quot;&quot;/&gt;&lt;property id=&quot;20302&quot; value=&quot;1&quot;/&gt;&lt;property id=&quot;20303&quot; value=&quot;Bill Bennett&quot;/&gt;&lt;property id=&quot;20307&quot; value=&quot;296&quot;/&gt;&lt;property id=&quot;20309&quot; value=&quot;11709&quot;/&gt;&lt;property id=&quot;20312&quot; value=&quot;0&quot;/&gt;&lt;/object&gt;&lt;object type=&quot;3&quot; unique_id=&quot;10022&quot;&gt;&lt;property id=&quot;20148&quot; value=&quot;5&quot;/&gt;&lt;property id=&quot;20300&quot; value=&quot;Slide 22 - &amp;quot;Connection-Oriented Error Correction&amp;quot;&quot;/&gt;&lt;property id=&quot;20302&quot; value=&quot;1&quot;/&gt;&lt;property id=&quot;20303&quot; value=&quot;Bill Bennett&quot;/&gt;&lt;property id=&quot;20307&quot; value=&quot;261&quot;/&gt;&lt;property id=&quot;20309&quot; value=&quot;11709&quot;/&gt;&lt;property id=&quot;20312&quot; value=&quot;0&quot;/&gt;&lt;/object&gt;&lt;object type=&quot;3&quot; unique_id=&quot;10023&quot;&gt;&lt;property id=&quot;20148&quot; value=&quot;5&quot;/&gt;&lt;property id=&quot;20300&quot; value=&quot;Slide 23 - &amp;quot;The Session Layer&amp;quot;&quot;/&gt;&lt;property id=&quot;20302&quot; value=&quot;1&quot;/&gt;&lt;property id=&quot;20303&quot; value=&quot;Bill Bennett&quot;/&gt;&lt;property id=&quot;20307&quot; value=&quot;307&quot;/&gt;&lt;property id=&quot;20309&quot; value=&quot;11709&quot;/&gt;&lt;property id=&quot;20312&quot; value=&quot;0&quot;/&gt;&lt;/object&gt;&lt;object type=&quot;3&quot; unique_id=&quot;10024&quot;&gt;&lt;property id=&quot;20148&quot; value=&quot;5&quot;/&gt;&lt;property id=&quot;20300&quot; value=&quot;Slide 26 - &amp;quot;The Presentation Layer&amp;quot;&quot;/&gt;&lt;property id=&quot;20302&quot; value=&quot;1&quot;/&gt;&lt;property id=&quot;20303&quot; value=&quot;Bill Bennett&quot;/&gt;&lt;property id=&quot;20307&quot; value=&quot;309&quot;/&gt;&lt;property id=&quot;20309&quot; value=&quot;11709&quot;/&gt;&lt;property id=&quot;20312&quot; value=&quot;0&quot;/&gt;&lt;/object&gt;&lt;object type=&quot;3&quot; unique_id=&quot;10025&quot;&gt;&lt;property id=&quot;20148&quot; value=&quot;5&quot;/&gt;&lt;property id=&quot;20300&quot; value=&quot;Slide 27 - &amp;quot;The Application Layer&amp;quot;&quot;/&gt;&lt;property id=&quot;20302&quot; value=&quot;1&quot;/&gt;&lt;property id=&quot;20303&quot; value=&quot;Bill Bennett&quot;/&gt;&lt;property id=&quot;20307&quot; value=&quot;310&quot;/&gt;&lt;property id=&quot;20309&quot; value=&quot;11709&quot;/&gt;&lt;property id=&quot;20312&quot; value=&quot;0&quot;/&gt;&lt;/object&gt;&lt;object type=&quot;3&quot; unique_id=&quot;10026&quot;&gt;&lt;property id=&quot;20148&quot; value=&quot;5&quot;/&gt;&lt;property id=&quot;20300&quot; value=&quot;Slide 28 - &amp;quot;Local Area Network Protocols&amp;quot;&quot;/&gt;&lt;property id=&quot;20302&quot; value=&quot;1&quot;/&gt;&lt;property id=&quot;20303&quot; value=&quot;Bill Bennett&quot;/&gt;&lt;property id=&quot;20307&quot; value=&quot;311&quot;/&gt;&lt;property id=&quot;20309&quot; value=&quot;11709&quot;/&gt;&lt;property id=&quot;20312&quot; value=&quot;0&quot;/&gt;&lt;/object&gt;&lt;object type=&quot;3&quot; unique_id=&quot;10027&quot;&gt;&lt;property id=&quot;20148&quot; value=&quot;5&quot;/&gt;&lt;property id=&quot;20300&quot; value=&quot;Slide 29 - &amp;quot;Netware Protocol Suite&amp;quot;&quot;/&gt;&lt;property id=&quot;20302&quot; value=&quot;1&quot;/&gt;&lt;property id=&quot;20303&quot; value=&quot;Bill Bennett&quot;/&gt;&lt;property id=&quot;20307&quot; value=&quot;297&quot;/&gt;&lt;property id=&quot;20309&quot; value=&quot;11709&quot;/&gt;&lt;property id=&quot;20312&quot; value=&quot;0&quot;/&gt;&lt;/object&gt;&lt;object type=&quot;3&quot; unique_id=&quot;10028&quot;&gt;&lt;property id=&quot;20148&quot; value=&quot;5&quot;/&gt;&lt;property id=&quot;20300&quot; value=&quot;Slide 30 - &amp;quot;IPX&amp;quot;&quot;/&gt;&lt;property id=&quot;20302&quot; value=&quot;1&quot;/&gt;&lt;property id=&quot;20303&quot; value=&quot;Bill Bennett&quot;/&gt;&lt;property id=&quot;20307&quot; value=&quot;298&quot;/&gt;&lt;property id=&quot;20309&quot; value=&quot;11709&quot;/&gt;&lt;property id=&quot;20312&quot; value=&quot;0&quot;/&gt;&lt;/object&gt;&lt;object type=&quot;3&quot; unique_id=&quot;10029&quot;&gt;&lt;property id=&quot;20148&quot; value=&quot;5&quot;/&gt;&lt;property id=&quot;20300&quot; value=&quot;Slide 31 - &amp;quot;IPX Segment Address Assignment &amp;quot;&quot;/&gt;&lt;property id=&quot;20302&quot; value=&quot;1&quot;/&gt;&lt;property id=&quot;20303&quot; value=&quot;Bill Bennett&quot;/&gt;&lt;property id=&quot;20307&quot; value=&quot;262&quot;/&gt;&lt;property id=&quot;20309&quot; value=&quot;11709&quot;/&gt;&lt;property id=&quot;20312&quot; value=&quot;0&quot;/&gt;&lt;/object&gt;&lt;object type=&quot;3&quot; unique_id=&quot;10030&quot;&gt;&lt;property id=&quot;20148&quot; value=&quot;5&quot;/&gt;&lt;property id=&quot;20300&quot; value=&quot;Slide 32 - &amp;quot;IPX Packet Layout&amp;quot;&quot;/&gt;&lt;property id=&quot;20302&quot; value=&quot;1&quot;/&gt;&lt;property id=&quot;20303&quot; value=&quot;Bill Bennett&quot;/&gt;&lt;property id=&quot;20307&quot; value=&quot;263&quot;/&gt;&lt;property id=&quot;20309&quot; value=&quot;11709&quot;/&gt;&lt;property id=&quot;20312&quot; value=&quot;0&quot;/&gt;&lt;/object&gt;&lt;object type=&quot;3&quot; unique_id=&quot;10031&quot;&gt;&lt;property id=&quot;20148&quot; value=&quot;5&quot;/&gt;&lt;property id=&quot;20300&quot; value=&quot;Slide 33 - &amp;quot;SPX Layout and Encapsulation&amp;quot;&quot;/&gt;&lt;property id=&quot;20302&quot; value=&quot;1&quot;/&gt;&lt;property id=&quot;20303&quot; value=&quot;Bill Bennett&quot;/&gt;&lt;property id=&quot;20307&quot; value=&quot;264&quot;/&gt;&lt;property id=&quot;20309&quot; value=&quot;11709&quot;/&gt;&lt;property id=&quot;20312&quot; value=&quot;0&quot;/&gt;&lt;/object&gt;&lt;object type=&quot;3&quot; unique_id=&quot;10032&quot;&gt;&lt;property id=&quot;20148&quot; value=&quot;5&quot;/&gt;&lt;property id=&quot;20300&quot; value=&quot;Slide 34 - &amp;quot;SPX – Connection-Oriented&amp;quot;&quot;/&gt;&lt;property id=&quot;20302&quot; value=&quot;1&quot;/&gt;&lt;property id=&quot;20303&quot; value=&quot;Bill Bennett&quot;/&gt;&lt;property id=&quot;20307&quot; value=&quot;299&quot;/&gt;&lt;property id=&quot;20309&quot; value=&quot;11709&quot;/&gt;&lt;property id=&quot;20312&quot; value=&quot;0&quot;/&gt;&lt;/object&gt;&lt;object type=&quot;3&quot; unique_id=&quot;10033&quot;&gt;&lt;property id=&quot;20148&quot; value=&quot;5&quot;/&gt;&lt;property id=&quot;20300&quot; value=&quot;Slide 35 - &amp;quot;SPX - Reliable&amp;quot;&quot;/&gt;&lt;property id=&quot;20302&quot; value=&quot;1&quot;/&gt;&lt;property id=&quot;20303&quot; value=&quot;Bill Bennett&quot;/&gt;&lt;property id=&quot;20307&quot; value=&quot;300&quot;/&gt;&lt;property id=&quot;20309&quot; value=&quot;11709&quot;/&gt;&lt;property id=&quot;20312&quot; value=&quot;0&quot;/&gt;&lt;/object&gt;&lt;object type=&quot;3&quot; unique_id=&quot;10034&quot;&gt;&lt;property id=&quot;20148&quot; value=&quot;5&quot;/&gt;&lt;property id=&quot;20300&quot; value=&quot;Slide 36 - &amp;quot;Service Advertising Protocol&amp;quot;&quot;/&gt;&lt;property id=&quot;20302&quot; value=&quot;1&quot;/&gt;&lt;property id=&quot;20303&quot; value=&quot;Bill Bennett&quot;/&gt;&lt;property id=&quot;20307&quot; value=&quot;265&quot;/&gt;&lt;property id=&quot;20309&quot; value=&quot;11709&quot;/&gt;&lt;property id=&quot;20312&quot; value=&quot;0&quot;/&gt;&lt;/object&gt;&lt;object type=&quot;3&quot; unique_id=&quot;10035&quot;&gt;&lt;property id=&quot;20148&quot; value=&quot;5&quot;/&gt;&lt;property id=&quot;20300&quot; value=&quot;Slide 37 - &amp;quot;SAP Layout and Encapsulation&amp;quot;&quot;/&gt;&lt;property id=&quot;20302&quot; value=&quot;1&quot;/&gt;&lt;property id=&quot;20303&quot; value=&quot;Bill Bennett&quot;/&gt;&lt;property id=&quot;20307&quot; value=&quot;266&quot;/&gt;&lt;property id=&quot;20309&quot; value=&quot;11709&quot;/&gt;&lt;property id=&quot;20312&quot; value=&quot;0&quot;/&gt;&lt;/object&gt;&lt;object type=&quot;3&quot; unique_id=&quot;10036&quot;&gt;&lt;property id=&quot;20148&quot; value=&quot;5&quot;/&gt;&lt;property id=&quot;20300&quot; value=&quot;Slide 38 - &amp;quot;The Internet Suite (TCP/IP)&amp;quot;&quot;/&gt;&lt;property id=&quot;20302&quot; value=&quot;1&quot;/&gt;&lt;property id=&quot;20303&quot; value=&quot;Bill Bennett&quot;/&gt;&lt;property id=&quot;20307&quot; value=&quot;301&quot;/&gt;&lt;property id=&quot;20309&quot; value=&quot;11709&quot;/&gt;&lt;property id=&quot;20312&quot; value=&quot;0&quot;/&gt;&lt;/object&gt;&lt;object type=&quot;3&quot; unique_id=&quot;10037&quot;&gt;&lt;property id=&quot;20148&quot; value=&quot;5&quot;/&gt;&lt;property id=&quot;20300&quot; value=&quot;Slide 39 - &amp;quot;The TCP/IP Model&amp;quot;&quot;/&gt;&lt;property id=&quot;20302&quot; value=&quot;1&quot;/&gt;&lt;property id=&quot;20303&quot; value=&quot;Bill Bennett&quot;/&gt;&lt;property id=&quot;20307&quot; value=&quot;267&quot;/&gt;&lt;property id=&quot;20309&quot; value=&quot;11709&quot;/&gt;&lt;property id=&quot;20312&quot; value=&quot;0&quot;/&gt;&lt;/object&gt;&lt;object type=&quot;3&quot; unique_id=&quot;10038&quot;&gt;&lt;property id=&quot;20148&quot; value=&quot;5&quot;/&gt;&lt;property id=&quot;20300&quot; value=&quot;Slide 40 - &amp;quot;TCP/IP Suite of Protocols&amp;quot;&quot;/&gt;&lt;property id=&quot;20302&quot; value=&quot;1&quot;/&gt;&lt;property id=&quot;20303&quot; value=&quot;Bill Bennett&quot;/&gt;&lt;property id=&quot;20307&quot; value=&quot;268&quot;/&gt;&lt;property id=&quot;20309&quot; value=&quot;11709&quot;/&gt;&lt;property id=&quot;20312&quot; value=&quot;0&quot;/&gt;&lt;/object&gt;&lt;object type=&quot;3&quot; unique_id=&quot;10039&quot;&gt;&lt;property id=&quot;20148&quot; value=&quot;5&quot;/&gt;&lt;property id=&quot;20300&quot; value=&quot;Slide 41 - &amp;quot;The IP Address&amp;quot;&quot;/&gt;&lt;property id=&quot;20302&quot; value=&quot;1&quot;/&gt;&lt;property id=&quot;20303&quot; value=&quot;Bill Bennett&quot;/&gt;&lt;property id=&quot;20307&quot; value=&quot;269&quot;/&gt;&lt;property id=&quot;20309&quot; value=&quot;11709&quot;/&gt;&lt;property id=&quot;20312&quot; value=&quot;0&quot;/&gt;&lt;/object&gt;&lt;object type=&quot;3&quot; unique_id=&quot;10040&quot;&gt;&lt;property id=&quot;20148&quot; value=&quot;5&quot;/&gt;&lt;property id=&quot;20300&quot; value=&quot;Slide 42 - &amp;quot;IPv4 Class Addressing&amp;quot;&quot;/&gt;&lt;property id=&quot;20302&quot; value=&quot;1&quot;/&gt;&lt;property id=&quot;20303&quot; value=&quot;Bill Bennett&quot;/&gt;&lt;property id=&quot;20307&quot; value=&quot;270&quot;/&gt;&lt;property id=&quot;20309&quot; value=&quot;11709&quot;/&gt;&lt;property id=&quot;20312&quot; value=&quot;0&quot;/&gt;&lt;/object&gt;&lt;object type=&quot;3&quot; unique_id=&quot;10041&quot;&gt;&lt;property id=&quot;20148&quot; value=&quot;5&quot;/&gt;&lt;property id=&quot;20300&quot; value=&quot;Slide 43 - &amp;quot;Routing with Subnetting&amp;quot;&quot;/&gt;&lt;property id=&quot;20302&quot; value=&quot;1&quot;/&gt;&lt;property id=&quot;20303&quot; value=&quot;Bill Bennett&quot;/&gt;&lt;property id=&quot;20307&quot; value=&quot;271&quot;/&gt;&lt;property id=&quot;20309&quot; value=&quot;11709&quot;/&gt;&lt;property id=&quot;20312&quot; value=&quot;0&quot;/&gt;&lt;/object&gt;&lt;object type=&quot;3&quot; unique_id=&quot;10042&quot;&gt;&lt;property id=&quot;20148&quot; value=&quot;5&quot;/&gt;&lt;property id=&quot;20300&quot; value=&quot;Slide 44 - &amp;quot;IP Segment Address vs. Host Address&amp;quot;&quot;/&gt;&lt;property id=&quot;20302&quot; value=&quot;1&quot;/&gt;&lt;property id=&quot;20303&quot; value=&quot;Bill Bennett&quot;/&gt;&lt;property id=&quot;20307&quot; value=&quot;272&quot;/&gt;&lt;property id=&quot;20309&quot; value=&quot;11709&quot;/&gt;&lt;property id=&quot;20312&quot; value=&quot;0&quot;/&gt;&lt;/object&gt;&lt;object type=&quot;3&quot; unique_id=&quot;10043&quot;&gt;&lt;property id=&quot;20148&quot; value=&quot;5&quot;/&gt;&lt;property id=&quot;20300&quot; value=&quot;Slide 45 - &amp;quot;Subnet Masks&amp;quot;&quot;/&gt;&lt;property id=&quot;20302&quot; value=&quot;1&quot;/&gt;&lt;property id=&quot;20303&quot; value=&quot;Bill Bennett&quot;/&gt;&lt;property id=&quot;20307&quot; value=&quot;312&quot;/&gt;&lt;property id=&quot;20309&quot; value=&quot;11709&quot;/&gt;&lt;property id=&quot;20312&quot; value=&quot;0&quot;/&gt;&lt;/object&gt;&lt;object type=&quot;3&quot; unique_id=&quot;10044&quot;&gt;&lt;property id=&quot;20148&quot; value=&quot;5&quot;/&gt;&lt;property id=&quot;20300&quot; value=&quot;Slide 46 - &amp;quot;Use of Subnet Masks&amp;quot;&quot;/&gt;&lt;property id=&quot;20302&quot; value=&quot;1&quot;/&gt;&lt;property id=&quot;20303&quot; value=&quot;Bill Bennett&quot;/&gt;&lt;property id=&quot;20307&quot; value=&quot;273&quot;/&gt;&lt;property id=&quot;20309&quot; value=&quot;11709&quot;/&gt;&lt;property id=&quot;20312&quot; value=&quot;0&quot;/&gt;&lt;/object&gt;&lt;object type=&quot;3&quot; unique_id=&quot;10045&quot;&gt;&lt;property id=&quot;20148&quot; value=&quot;5&quot;/&gt;&lt;property id=&quot;20300&quot; value=&quot;Slide 47 - &amp;quot;IPv4 Packet Header&amp;quot;&quot;/&gt;&lt;property id=&quot;20302&quot; value=&quot;1&quot;/&gt;&lt;property id=&quot;20303&quot; value=&quot;Bill Bennett&quot;/&gt;&lt;property id=&quot;20307&quot; value=&quot;275&quot;/&gt;&lt;property id=&quot;20309&quot; value=&quot;11709&quot;/&gt;&lt;property id=&quot;20312&quot; value=&quot;0&quot;/&gt;&lt;/object&gt;&lt;object type=&quot;3&quot; unique_id=&quot;10046&quot;&gt;&lt;property id=&quot;20148&quot; value=&quot;5&quot;/&gt;&lt;property id=&quot;20300&quot; value=&quot;Slide 48 - &amp;quot;Private Addressing &amp;amp;&amp;#x0D;&amp;#x0A;Network Address Translation (NAT) &amp;quot;&quot;/&gt;&lt;property id=&quot;20302&quot; value=&quot;1&quot;/&gt;&lt;property id=&quot;20303&quot; value=&quot;Bill Bennett&quot;/&gt;&lt;property id=&quot;20307&quot; value=&quot;302&quot;/&gt;&lt;property id=&quot;20309&quot; value=&quot;11709&quot;/&gt;&lt;property id=&quot;20312&quot; value=&quot;0&quot;/&gt;&lt;/object&gt;&lt;object type=&quot;3&quot; unique_id=&quot;10047&quot;&gt;&lt;property id=&quot;20148&quot; value=&quot;5&quot;/&gt;&lt;property id=&quot;20300&quot; value=&quot;Slide 49 - &amp;quot;Static Network Address Translation&amp;quot;&quot;/&gt;&lt;property id=&quot;20302&quot; value=&quot;1&quot;/&gt;&lt;property id=&quot;20303&quot; value=&quot;Bill Bennett&quot;/&gt;&lt;property id=&quot;20307&quot; value=&quot;279&quot;/&gt;&lt;property id=&quot;20309&quot; value=&quot;11709&quot;/&gt;&lt;property id=&quot;20312&quot; value=&quot;0&quot;/&gt;&lt;/object&gt;&lt;object type=&quot;3&quot; unique_id=&quot;10048&quot;&gt;&lt;property id=&quot;20148&quot; value=&quot;5&quot;/&gt;&lt;property id=&quot;20300&quot; value=&quot;Slide 50 - &amp;quot;Dynamic Network Address Translation&amp;quot;&quot;/&gt;&lt;property id=&quot;20302&quot; value=&quot;1&quot;/&gt;&lt;property id=&quot;20303&quot; value=&quot;Bill Bennett&quot;/&gt;&lt;property id=&quot;20307&quot; value=&quot;280&quot;/&gt;&lt;property id=&quot;20309&quot; value=&quot;11709&quot;/&gt;&lt;property id=&quot;20312&quot; value=&quot;0&quot;/&gt;&lt;/object&gt;&lt;object type=&quot;3&quot; unique_id=&quot;10049&quot;&gt;&lt;property id=&quot;20148&quot; value=&quot;5&quot;/&gt;&lt;property id=&quot;20300&quot; value=&quot;Slide 51 - &amp;quot;ICMP Protocol Layout&amp;quot;&quot;/&gt;&lt;property id=&quot;20302&quot; value=&quot;1&quot;/&gt;&lt;property id=&quot;20303&quot; value=&quot;Bill Bennett&quot;/&gt;&lt;property id=&quot;20307&quot; value=&quot;281&quot;/&gt;&lt;property id=&quot;20309&quot; value=&quot;11709&quot;/&gt;&lt;property id=&quot;20312&quot; value=&quot;0&quot;/&gt;&lt;/object&gt;&lt;object type=&quot;3&quot; unique_id=&quot;10050&quot;&gt;&lt;property id=&quot;20148&quot; value=&quot;5&quot;/&gt;&lt;property id=&quot;20300&quot; value=&quot;Slide 53 - &amp;quot;UDP Header Layout&amp;quot;&quot;/&gt;&lt;property id=&quot;20302&quot; value=&quot;1&quot;/&gt;&lt;property id=&quot;20303&quot; value=&quot;Bill Bennett&quot;/&gt;&lt;property id=&quot;20307&quot; value=&quot;282&quot;/&gt;&lt;property id=&quot;20309&quot; value=&quot;11709&quot;/&gt;&lt;property id=&quot;20312&quot; value=&quot;0&quot;/&gt;&lt;/object&gt;&lt;object type=&quot;3&quot; unique_id=&quot;10051&quot;&gt;&lt;property id=&quot;20148&quot; value=&quot;5&quot;/&gt;&lt;property id=&quot;20300&quot; value=&quot;Slide 54 - &amp;quot;Transmission Control Protocol (TCP)&amp;quot;&quot;/&gt;&lt;property id=&quot;20302&quot; value=&quot;1&quot;/&gt;&lt;property id=&quot;20303&quot; value=&quot;Bill Bennett&quot;/&gt;&lt;property id=&quot;20307&quot; value=&quot;303&quot;/&gt;&lt;property id=&quot;20309&quot; value=&quot;11709&quot;/&gt;&lt;property id=&quot;20312&quot; value=&quot;0&quot;/&gt;&lt;/object&gt;&lt;object type=&quot;3&quot; unique_id=&quot;10052&quot;&gt;&lt;property id=&quot;20148&quot; value=&quot;5&quot;/&gt;&lt;property id=&quot;20300&quot; value=&quot;Slide 55 - &amp;quot;TCP Header Layout&amp;quot;&quot;/&gt;&lt;property id=&quot;20302&quot; value=&quot;1&quot;/&gt;&lt;property id=&quot;20303&quot; value=&quot;Bill Bennett&quot;/&gt;&lt;property id=&quot;20307&quot; value=&quot;285&quot;/&gt;&lt;property id=&quot;20309&quot; value=&quot;11709&quot;/&gt;&lt;property id=&quot;20312&quot; value=&quot;0&quot;/&gt;&lt;/object&gt;&lt;object type=&quot;3&quot; unique_id=&quot;10053&quot;&gt;&lt;property id=&quot;20148&quot; value=&quot;5&quot;/&gt;&lt;property id=&quot;20300&quot; value=&quot;Slide 56 - &amp;quot;Connection Creation &amp;amp; Tear Down&amp;quot;&quot;/&gt;&lt;property id=&quot;20302&quot; value=&quot;1&quot;/&gt;&lt;property id=&quot;20303&quot; value=&quot;Bill Bennett&quot;/&gt;&lt;property id=&quot;20307&quot; value=&quot;283&quot;/&gt;&lt;property id=&quot;20309&quot; value=&quot;11709&quot;/&gt;&lt;property id=&quot;20312&quot; value=&quot;0&quot;/&gt;&lt;/object&gt;&lt;object type=&quot;3&quot; unique_id=&quot;10054&quot;&gt;&lt;property id=&quot;20148&quot; value=&quot;5&quot;/&gt;&lt;property id=&quot;20300&quot; value=&quot;Slide 57 - &amp;quot;Dynamic Host Configuration Protocol&amp;quot;&quot;/&gt;&lt;property id=&quot;20302&quot; value=&quot;1&quot;/&gt;&lt;property id=&quot;20303&quot; value=&quot;Bill Bennett&quot;/&gt;&lt;property id=&quot;20307&quot; value=&quot;313&quot;/&gt;&lt;property id=&quot;20309&quot; value=&quot;11709&quot;/&gt;&lt;property id=&quot;20312&quot; value=&quot;0&quot;/&gt;&lt;/object&gt;&lt;object type=&quot;3&quot; unique_id=&quot;10055&quot;&gt;&lt;property id=&quot;20148&quot; value=&quot;5&quot;/&gt;&lt;property id=&quot;20300&quot; value=&quot;Slide 58 - &amp;quot;NetBEUI, DLC &amp;amp; LPR&amp;quot;&quot;/&gt;&lt;property id=&quot;20302&quot; value=&quot;1&quot;/&gt;&lt;property id=&quot;20303&quot; value=&quot;Bill Bennett&quot;/&gt;&lt;property id=&quot;20307&quot; value=&quot;314&quot;/&gt;&lt;property id=&quot;20309&quot; value=&quot;11709&quot;/&gt;&lt;property id=&quot;20312&quot; value=&quot;0&quot;/&gt;&lt;/object&gt;&lt;object type=&quot;3&quot; unique_id=&quot;10650&quot;&gt;&lt;property id=&quot;20148&quot; value=&quot;5&quot;/&gt;&lt;property id=&quot;20300&quot; value=&quot;Slide 24 - &amp;quot;Port Numbers&amp;quot;&quot;/&gt;&lt;property id=&quot;20302&quot; value=&quot;1&quot;/&gt;&lt;property id=&quot;20303&quot; value=&quot;Bill Bennett&quot;/&gt;&lt;property id=&quot;20307&quot; value=&quot;315&quot;/&gt;&lt;property id=&quot;20309&quot; value=&quot;11709&quot;/&gt;&lt;property id=&quot;20312&quot; value=&quot;0&quot;/&gt;&lt;/object&gt;&lt;object type=&quot;3&quot; unique_id=&quot;10651&quot;&gt;&lt;property id=&quot;20148&quot; value=&quot;5&quot;/&gt;&lt;property id=&quot;20300&quot; value=&quot;Slide 25 - &amp;quot;Sockets&amp;quot;&quot;/&gt;&lt;property id=&quot;20302&quot; value=&quot;1&quot;/&gt;&lt;property id=&quot;20303&quot; value=&quot;Bill Bennett&quot;/&gt;&lt;property id=&quot;20307&quot; value=&quot;316&quot;/&gt;&lt;property id=&quot;20309&quot; value=&quot;11709&quot;/&gt;&lt;property id=&quot;20312&quot; value=&quot;0&quot;/&gt;&lt;/object&gt;&lt;object type=&quot;3&quot; unique_id=&quot;10708&quot;&gt;&lt;property id=&quot;20148&quot; value=&quot;5&quot;/&gt;&lt;property id=&quot;20300&quot; value=&quot;Slide 59 - &amp;quot;Line Printer Requestor (LPR)&amp;quot;&quot;/&gt;&lt;property id=&quot;20302&quot; value=&quot;1&quot;/&gt;&lt;property id=&quot;20303&quot; value=&quot;Bill Bennett&quot;/&gt;&lt;property id=&quot;20307&quot; value=&quot;317&quot;/&gt;&lt;property id=&quot;20309&quot; value=&quot;11709&quot;/&gt;&lt;property id=&quot;20312&quot; value=&quot;0&quot;/&gt;&lt;/object&gt;&lt;object type=&quot;3&quot; unique_id=&quot;11108&quot;&gt;&lt;property id=&quot;20148&quot; value=&quot;5&quot;/&gt;&lt;property id=&quot;20300&quot; value=&quot;Slide 9 - &amp;quot;Address Resolution Protocol (ARP)&amp;quot;&quot;/&gt;&lt;property id=&quot;20302&quot; value=&quot;1&quot;/&gt;&lt;property id=&quot;20303&quot; value=&quot;Bill Bennett&quot;/&gt;&lt;property id=&quot;20307&quot; value=&quot;318&quot;/&gt;&lt;property id=&quot;20309&quot; value=&quot;11709&quot;/&gt;&lt;property id=&quot;20312&quot; value=&quot;0&quot;/&gt;&lt;/object&gt;&lt;object type=&quot;3&quot; unique_id=&quot;12347&quot;&gt;&lt;property id=&quot;20148&quot; value=&quot;5&quot;/&gt;&lt;property id=&quot;20300&quot; value=&quot;Slide 10 - &amp;quot;ARP Table&amp;quot;&quot;/&gt;&lt;property id=&quot;20303&quot; value=&quot;Bill Bennett&quot;/&gt;&lt;property id=&quot;20307&quot; value=&quot;319&quot;/&gt;&lt;property id=&quot;20309&quot; value=&quot;11709&quot;/&gt;&lt;/object&gt;&lt;object type=&quot;3&quot; unique_id=&quot;12540&quot;&gt;&lt;property id=&quot;20148&quot; value=&quot;5&quot;/&gt;&lt;property id=&quot;20300&quot; value=&quot;Slide 17 - &amp;quot;Routing Tables&amp;quot;&quot;/&gt;&lt;property id=&quot;20303&quot; value=&quot;Bill Bennett&quot;/&gt;&lt;property id=&quot;20307&quot; value=&quot;320&quot;/&gt;&lt;property id=&quot;20309&quot; value=&quot;11709&quot;/&gt;&lt;/object&gt;&lt;object type=&quot;3&quot; unique_id=&quot;13126&quot;&gt;&lt;property id=&quot;20148&quot; value=&quot;5&quot;/&gt;&lt;property id=&quot;20300&quot; value=&quot;Slide 52 - &amp;quot;PING&amp;quot;&quot;/&gt;&lt;property id=&quot;20303&quot; value=&quot;Bill Bennett&quot;/&gt;&lt;property id=&quot;20307&quot; value=&quot;321&quot;/&gt;&lt;property id=&quot;20309&quot; value=&quot;11709&quot;/&gt;&lt;/object&gt;&lt;/object&gt;&lt;object type=&quot;4&quot; unique_id=&quot;11582&quot;&gt;&lt;object type=&quot;5&quot; unique_id=&quot;11709&quot;&gt;&lt;property id=&quot;20149&quot; value=&quot;Bill Bennett&quot;/&gt;&lt;property id=&quot;20150&quot; value=&quot;Associate Professor, Mt. San Jacinto College&quot;/&gt;&lt;property id=&quot;20151&quot; value=&quot;bill_bennett.jpg&quot;/&gt;&lt;property id=&quot;20153&quot; value=&quot;BBennett@msjc.edu&quot;/&gt;&lt;property id=&quot;20155&quot; value=&quot;Bill Has over 20 years of experience in Information Technology including industry certifications from Microsoft, Cisco, and CIW. He began teaching in 1994 for New Horizons Computer Learning Centers, was General Manager for the College of Information Technology in 1999, and  has been a full-time instructor at MSJC since 2001. Bill has also taught classes for the University of California, Riverside Extension program.&amp;#x0D;&amp;#x0A;&quot;/&gt;&lt;property id=&quot;20159&quot; value=&quot;MSJCnewBlock.png&quot;/&gt;&lt;/object&gt;&lt;/object&gt;&lt;object type=&quot;10&quot; unique_id=&quot;11643&quot;&gt;&lt;object type=&quot;11&quot; unique_id=&quot;11644&quot;&gt;&lt;property id=&quot;20180&quot; value=&quot;0&quot;/&gt;&lt;property id=&quot;20181&quot; value=&quot;0&quot;/&gt;&lt;property id=&quot;20182&quot; value=&quot;0&quot;/&gt;&lt;property id=&quot;20183&quot; value=&quot;1&quot;/&gt;&lt;/object&gt;&lt;object type=&quot;12&quot; unique_id=&quot;11645&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747012742,\\BB8\websites\cis.msjc.edu\courses\core_courses\csis202\lessons\07\powerpoint\ch07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747012742,\\BB8\websites\cis.msjc.edu\courses\core_courses\csis202\lessons\07\powerpoint\ch07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747012742,\\BB8\websites\cis.msjc.edu\courses\core_courses\csis202\lessons\07\powerpoint\ch07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747012742,\\BB8\websites\cis.msjc.edu\courses\core_courses\csis202\lessons\07\powerpoint\ch07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747012742,\\BB8\websites\cis.msjc.edu\courses\core_courses\csis202\lessons\07\powerpoint\ch07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747012742,\\BB8\websites\cis.msjc.edu\courses\core_courses\csis202\lessons\07\powerpoint\ch07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747012742,\\BB8\websites\cis.msjc.edu\courses\core_courses\csis202\lessons\07\powerpoint\ch07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747012742,\\BB8\websites\cis.msjc.edu\courses\core_courses\csis202\lessons\07\powerpoint\ch07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58,747012742,\\BB8\websites\cis.msjc.edu\courses\core_courses\csis202\lessons\07\powerpoint\ch07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7,747012742,\\BB8\websites\cis.msjc.edu\courses\core_courses\csis202\lessons\07\powerpoint\ch07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747012742,\\BB8\websites\cis.msjc.edu\courses\core_courses\csis202\lessons\07\powerpoint\ch07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8,747012742,\\BB8\websites\cis.msjc.edu\courses\core_courses\csis202\lessons\07\powerpoint\ch07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19,747012742,\\BB8\websites\cis.msjc.edu\courses\core_courses\csis202\lessons\07\powerpoint\ch07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0,747012742,\\BB8\websites\cis.msjc.edu\courses\core_courses\csis202\lessons\07\powerpoint\ch07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1,747012742,\\BB8\websites\cis.msjc.edu\courses\core_courses\csis202\lessons\07\powerpoint\ch07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2,747012742,\\BB8\websites\cis.msjc.edu\courses\core_courses\csis202\lessons\07\powerpoint\ch07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3,747012742,\\BB8\websites\cis.msjc.edu\courses\core_courses\csis202\lessons\07\powerpoint\ch07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4,747012742,\\BB8\websites\cis.msjc.edu\courses\core_courses\csis202\lessons\07\powerpoint\ch07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5,747012742,\\BB8\websites\cis.msjc.edu\courses\core_courses\csis202\lessons\07\powerpoint\ch07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6,747012742,\\BB8\websites\cis.msjc.edu\courses\core_courses\csis202\lessons\07\powerpoint\ch07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7,747012742,\\BB8\websites\cis.msjc.edu\courses\core_courses\csis202\lessons\07\powerpoint\ch07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747012742,\\BB8\websites\cis.msjc.edu\courses\core_courses\csis202\lessons\07\powerpoint\ch07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8,747012742,\\BB8\websites\cis.msjc.edu\courses\core_courses\csis202\lessons\07\powerpoint\ch07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29,747012742,\\BB8\websites\cis.msjc.edu\courses\core_courses\csis202\lessons\07\powerpoint\ch07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0,747012742,\\BB8\websites\cis.msjc.edu\courses\core_courses\csis202\lessons\07\powerpoint\ch07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1,747012742,\\BB8\websites\cis.msjc.edu\courses\core_courses\csis202\lessons\07\powerpoint\ch07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2,747012742,\\BB8\websites\cis.msjc.edu\courses\core_courses\csis202\lessons\07\powerpoint\ch07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3,747012742,\\BB8\websites\cis.msjc.edu\courses\core_courses\csis202\lessons\07\powerpoint\ch07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4,747012742,\\BB8\websites\cis.msjc.edu\courses\core_courses\csis202\lessons\07\powerpoint\ch07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5,747012742,\\BB8\websites\cis.msjc.edu\courses\core_courses\csis202\lessons\07\powerpoint\ch07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6,747012742,\\BB8\websites\cis.msjc.edu\courses\core_courses\csis202\lessons\07\powerpoint\ch07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7,747012742,\\BB8\websites\cis.msjc.edu\courses\core_courses\csis202\lessons\07\powerpoint\ch07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747012742,\\BB8\websites\cis.msjc.edu\courses\core_courses\csis202\lessons\07\powerpoint\ch07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 val="38,747012742,\\BB8\websites\cis.msjc.edu\courses\core_courses\csis202\lessons\07\powerpoint\ch07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39,747012742,\\BB8\websites\cis.msjc.edu\courses\core_courses\csis202\lessons\07\powerpoint\ch07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40,747012742,\\BB8\websites\cis.msjc.edu\courses\core_courses\csis202\lessons\07\powerpoint\ch07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41,747012742,\\BB8\websites\cis.msjc.edu\courses\core_courses\csis202\lessons\07\powerpoint\ch07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42,747012742,\\BB8\websites\cis.msjc.edu\courses\core_courses\csis202\lessons\07\powerpoint\ch07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43,747012742,\\BB8\websites\cis.msjc.edu\courses\core_courses\csis202\lessons\07\powerpoint\ch07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 val="44,747012742,\\BB8\websites\cis.msjc.edu\courses\core_courses\csis202\lessons\07\powerpoint\ch07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 val="45,747012742,\\BB8\websites\cis.msjc.edu\courses\core_courses\csis202\lessons\07\powerpoint\ch07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46,747012742,\\BB8\websites\cis.msjc.edu\courses\core_courses\csis202\lessons\07\powerpoint\ch07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47,747012742,\\BB8\websites\cis.msjc.edu\courses\core_courses\csis202\lessons\07\powerpoint\ch07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747012742,\\BB8\websites\cis.msjc.edu\courses\core_courses\csis202\lessons\07\powerpoint\ch07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 val="48,747012742,\\BB8\websites\cis.msjc.edu\courses\core_courses\csis202\lessons\07\powerpoint\ch07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49,747012742,\\BB8\websites\cis.msjc.edu\courses\core_courses\csis202\lessons\07\powerpoint\ch07_pptx\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50,747012742,\\BB8\websites\cis.msjc.edu\courses\core_courses\csis202\lessons\07\powerpoint\ch07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59,747012742,\\BB8\websites\cis.msjc.edu\courses\core_courses\csis202\lessons\07\powerpoint\ch07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51,747012742,\\BB8\websites\cis.msjc.edu\courses\core_courses\csis202\lessons\07\powerpoint\ch07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52,747012742,\\BB8\websites\cis.msjc.edu\courses\core_courses\csis202\lessons\07\powerpoint\ch07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53,747012742,\\BB8\websites\cis.msjc.edu\courses\core_courses\csis202\lessons\07\powerpoint\ch07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54,747012742,\\BB8\websites\cis.msjc.edu\courses\core_courses\csis202\lessons\07\powerpoint\ch07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55,747012742,\\BB8\websites\cis.msjc.edu\courses\core_courses\csis202\lessons\07\powerpoint\ch07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56,747012742,\\BB8\websites\cis.msjc.edu\courses\core_courses\csis202\lessons\07\powerpoint\ch07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747012742,\\BB8\websites\cis.msjc.edu\courses\core_courses\csis202\lessons\07\powerpoint\ch07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57,747012742,\\BB8\websites\cis.msjc.edu\courses\core_courses\csis202\lessons\07\powerpoint\ch07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747012742,\\BB8\websites\cis.msjc.edu\courses\core_courses\csis202\lessons\07\powerpoint\ch07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747012742,\\BB8\websites\cis.msjc.edu\courses\core_courses\csis202\lessons\07\powerpoint\ch07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747012742,\\BB8\websites\cis.msjc.edu\courses\core_courses\csis202\lessons\07\powerpoint\ch07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668</TotalTime>
  <Words>2254</Words>
  <Application>Microsoft Office PowerPoint</Application>
  <PresentationFormat>On-screen Show (4:3)</PresentationFormat>
  <Paragraphs>214</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Tahoma</vt:lpstr>
      <vt:lpstr>Wingdings</vt:lpstr>
      <vt:lpstr>Blends</vt:lpstr>
      <vt:lpstr>Chapter 7</vt:lpstr>
      <vt:lpstr>The Network Layer</vt:lpstr>
      <vt:lpstr>The Network Layer</vt:lpstr>
      <vt:lpstr>Frames and Packets</vt:lpstr>
      <vt:lpstr>Networks and Segments</vt:lpstr>
      <vt:lpstr>Network Layer Addressing</vt:lpstr>
      <vt:lpstr>Network vs. Datalink Layer Addressing </vt:lpstr>
      <vt:lpstr>Address Resolution</vt:lpstr>
      <vt:lpstr>Address Resolution Protocol (ARP)</vt:lpstr>
      <vt:lpstr>ARP Table</vt:lpstr>
      <vt:lpstr>Protocol Encapsulation </vt:lpstr>
      <vt:lpstr>Packet Fragmentation</vt:lpstr>
      <vt:lpstr>Packet Fragmentation Eliminated</vt:lpstr>
      <vt:lpstr>Routing</vt:lpstr>
      <vt:lpstr>Routing as Address Processing</vt:lpstr>
      <vt:lpstr>Routing Tables</vt:lpstr>
      <vt:lpstr>Routing Tables</vt:lpstr>
      <vt:lpstr>Routing Protocols</vt:lpstr>
      <vt:lpstr>Routing Protocols</vt:lpstr>
      <vt:lpstr>Interior Routing Protocols</vt:lpstr>
      <vt:lpstr>The Transport Layer</vt:lpstr>
      <vt:lpstr>Connection-Oriented Error Correction</vt:lpstr>
      <vt:lpstr>The Session Layer</vt:lpstr>
      <vt:lpstr>Port Numbers</vt:lpstr>
      <vt:lpstr>Sockets</vt:lpstr>
      <vt:lpstr>The Presentation Layer</vt:lpstr>
      <vt:lpstr>The Application Layer</vt:lpstr>
      <vt:lpstr>Local Area Network Protocols</vt:lpstr>
      <vt:lpstr>Netware Protocol Suite</vt:lpstr>
      <vt:lpstr>IPX</vt:lpstr>
      <vt:lpstr>IPX Segment Address Assignment </vt:lpstr>
      <vt:lpstr>IPX Packet Layout</vt:lpstr>
      <vt:lpstr>SPX Layout and Encapsulation</vt:lpstr>
      <vt:lpstr>SPX – Connection-Oriented</vt:lpstr>
      <vt:lpstr>SPX - Reliable</vt:lpstr>
      <vt:lpstr>Service Advertising Protocol</vt:lpstr>
      <vt:lpstr>SAP Layout and Encapsulation</vt:lpstr>
      <vt:lpstr>The Internet Suite (TCP/IP)</vt:lpstr>
      <vt:lpstr>The TCP/IP Model</vt:lpstr>
      <vt:lpstr>TCP/IP Suite of Protocols</vt:lpstr>
      <vt:lpstr>The IP Address</vt:lpstr>
      <vt:lpstr>IPv4 Class Addressing</vt:lpstr>
      <vt:lpstr>Routing with Subnetting</vt:lpstr>
      <vt:lpstr>IP Segment Address vs. Host Address</vt:lpstr>
      <vt:lpstr>Subnet Masks</vt:lpstr>
      <vt:lpstr>Use of Subnet Masks</vt:lpstr>
      <vt:lpstr>IPv4 Packet Header</vt:lpstr>
      <vt:lpstr>Private Addressing &amp; Network Address Translation (NAT) </vt:lpstr>
      <vt:lpstr>Static Network Address Translation</vt:lpstr>
      <vt:lpstr>Dynamic Network Address Translation</vt:lpstr>
      <vt:lpstr>ICMP Protocol Layout</vt:lpstr>
      <vt:lpstr>PING</vt:lpstr>
      <vt:lpstr>UDP Header Layout</vt:lpstr>
      <vt:lpstr>Transmission Control Protocol (TCP)</vt:lpstr>
      <vt:lpstr>TCP Header Layout</vt:lpstr>
      <vt:lpstr>Connection Creation &amp; Tear Down</vt:lpstr>
      <vt:lpstr>Dynamic Host Configuration Protocol</vt:lpstr>
      <vt:lpstr>NetBEUI, DLC &amp; LPR</vt:lpstr>
      <vt:lpstr>Line Printer Requestor (LPR)</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 Bennett</dc:creator>
  <cp:lastModifiedBy>Bill Bennett</cp:lastModifiedBy>
  <cp:revision>94</cp:revision>
  <dcterms:created xsi:type="dcterms:W3CDTF">2004-02-13T04:07:14Z</dcterms:created>
  <dcterms:modified xsi:type="dcterms:W3CDTF">2024-05-09T20:23:55Z</dcterms:modified>
</cp:coreProperties>
</file>