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0" r:id="rId2"/>
    <p:sldId id="304" r:id="rId3"/>
    <p:sldId id="291" r:id="rId4"/>
    <p:sldId id="258" r:id="rId5"/>
    <p:sldId id="311" r:id="rId6"/>
    <p:sldId id="292" r:id="rId7"/>
    <p:sldId id="259" r:id="rId8"/>
    <p:sldId id="260" r:id="rId9"/>
    <p:sldId id="261" r:id="rId10"/>
    <p:sldId id="262" r:id="rId11"/>
    <p:sldId id="293" r:id="rId12"/>
    <p:sldId id="294" r:id="rId13"/>
    <p:sldId id="263" r:id="rId14"/>
    <p:sldId id="295" r:id="rId15"/>
    <p:sldId id="264" r:id="rId16"/>
    <p:sldId id="266" r:id="rId17"/>
    <p:sldId id="265" r:id="rId18"/>
    <p:sldId id="267" r:id="rId19"/>
    <p:sldId id="268" r:id="rId20"/>
    <p:sldId id="310" r:id="rId21"/>
    <p:sldId id="296" r:id="rId22"/>
    <p:sldId id="314" r:id="rId23"/>
    <p:sldId id="325" r:id="rId24"/>
    <p:sldId id="273" r:id="rId25"/>
    <p:sldId id="313" r:id="rId26"/>
    <p:sldId id="256" r:id="rId27"/>
    <p:sldId id="312" r:id="rId28"/>
    <p:sldId id="257" r:id="rId29"/>
    <p:sldId id="315" r:id="rId30"/>
    <p:sldId id="318" r:id="rId31"/>
    <p:sldId id="269" r:id="rId32"/>
    <p:sldId id="297" r:id="rId33"/>
    <p:sldId id="270" r:id="rId34"/>
    <p:sldId id="316" r:id="rId35"/>
    <p:sldId id="305" r:id="rId36"/>
    <p:sldId id="299" r:id="rId37"/>
    <p:sldId id="271" r:id="rId38"/>
    <p:sldId id="298" r:id="rId39"/>
    <p:sldId id="309" r:id="rId40"/>
    <p:sldId id="306" r:id="rId41"/>
    <p:sldId id="307" r:id="rId42"/>
    <p:sldId id="308" r:id="rId43"/>
    <p:sldId id="272" r:id="rId44"/>
    <p:sldId id="326" r:id="rId45"/>
    <p:sldId id="300" r:id="rId46"/>
    <p:sldId id="274" r:id="rId47"/>
    <p:sldId id="275" r:id="rId48"/>
    <p:sldId id="276" r:id="rId49"/>
    <p:sldId id="277" r:id="rId50"/>
    <p:sldId id="278" r:id="rId51"/>
    <p:sldId id="281" r:id="rId52"/>
    <p:sldId id="282" r:id="rId53"/>
    <p:sldId id="283" r:id="rId54"/>
    <p:sldId id="301" r:id="rId55"/>
    <p:sldId id="302" r:id="rId56"/>
    <p:sldId id="284" r:id="rId57"/>
    <p:sldId id="285" r:id="rId58"/>
    <p:sldId id="286" r:id="rId59"/>
    <p:sldId id="287" r:id="rId60"/>
    <p:sldId id="288" r:id="rId61"/>
    <p:sldId id="319" r:id="rId62"/>
    <p:sldId id="320" r:id="rId63"/>
    <p:sldId id="321" r:id="rId64"/>
    <p:sldId id="322" r:id="rId65"/>
    <p:sldId id="323" r:id="rId66"/>
    <p:sldId id="324" r:id="rId67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4D4"/>
    <a:srgbClr val="F7CECE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29" d="100"/>
          <a:sy n="129" d="100"/>
        </p:scale>
        <p:origin x="1519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90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AFFD4D-15DD-4FB4-B556-C2BF6A0EA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C7C4-49DC-44AA-A5A5-9CEC3F43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812D-0355-49B2-8577-3646ADF9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06E1-AA9A-4B9D-8143-31C4EA1E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FD06-F3AF-49E2-B480-B81B6E6E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5FE4-9FF2-49C2-9C5A-25759CC29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6AB5-A18B-417B-B86B-B6A0CFA15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778F-3995-4419-806C-ABDF5A586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82BA-8249-4BA1-92B0-B4F4A2390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A968-6C98-4428-972C-C34BC4319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34B82-DA6D-497C-A668-9BA1A9E11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5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6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7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00219D-42AF-417F-958C-677C7DD3D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.bbent.com/Courses/CSIS202/Lessons/6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6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86600" cy="21336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Wide Area Networking Concepts, Architectures, &amp; Services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hlinkClick r:id="rId3"/>
              </a:rPr>
              <a:t>https://cis.BBent.com/Courses/CSIS202/Lessons/6</a:t>
            </a:r>
            <a:endParaRPr lang="en-US" dirty="0"/>
          </a:p>
          <a:p>
            <a:pPr eaLnBrk="1" hangingPunct="1"/>
            <a:r>
              <a:rPr lang="en-US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WAN Transmission</a:t>
            </a:r>
          </a:p>
        </p:txBody>
      </p:sp>
      <p:pic>
        <p:nvPicPr>
          <p:cNvPr id="13316" name="Picture 4" descr="H:\DATA\wiley\images\chapt 6\c06f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2895600"/>
            <a:ext cx="966885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-838200" y="2895600"/>
            <a:ext cx="2895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7087"/>
            <a:ext cx="8686800" cy="79851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/>
              <a:t>International Telecommunications Union (ITU) Digital Hierarchy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T-1 Technology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fundamental piece of T-1 hardware is the </a:t>
            </a:r>
            <a:r>
              <a:rPr lang="en-US" sz="2600" b="1" dirty="0">
                <a:cs typeface="Times New Roman" pitchFamily="18" charset="0"/>
              </a:rPr>
              <a:t>T-1 CSU/DSU </a:t>
            </a:r>
            <a:r>
              <a:rPr lang="en-US" sz="2600" dirty="0">
                <a:cs typeface="Times New Roman" pitchFamily="18" charset="0"/>
              </a:rPr>
              <a:t>(Channel Service Unit/Data Service Unit).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This device interfaces directly to the carrier’s termination of the T-1 service at the customer premises.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A T-1 is commonly delivered as a 4-wire circuit (2 wires for transmit and 2 for receive) physically terminated with a male </a:t>
            </a:r>
            <a:r>
              <a:rPr lang="en-US" sz="2600" b="1" dirty="0">
                <a:cs typeface="Times New Roman" pitchFamily="18" charset="0"/>
              </a:rPr>
              <a:t>RJ-48c </a:t>
            </a:r>
            <a:r>
              <a:rPr lang="en-US" sz="2600" dirty="0">
                <a:cs typeface="Times New Roman" pitchFamily="18" charset="0"/>
              </a:rPr>
              <a:t>connector.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Most T-1 CSU/DSUs provide the corresponding RJ-48c female connector to interface with the male counterpart provided by the carrier.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T-1 Technology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itchFamily="18" charset="0"/>
              </a:rPr>
              <a:t>The T-1 CSU/DSU will transfer the 1.544 Mbps of bandwidth to local devices over high speed connections such as V.35, RS-530, RS-449 or Ethernet that are provided on the customer side of the CSU/DSU. 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 CSU/DSU are often able to communicate status and alarm information to network management systems via the Simple Network Management Protocol (SNMP).</a:t>
            </a:r>
          </a:p>
          <a:p>
            <a:pPr eaLnBrk="1" hangingPunct="1"/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dirty="0"/>
              <a:t>T-1 Technology Implementation</a:t>
            </a:r>
          </a:p>
        </p:txBody>
      </p:sp>
      <p:pic>
        <p:nvPicPr>
          <p:cNvPr id="16387" name="Picture 4" descr="H:\DATA\wiley\images\chapt 6\c06f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129338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SONET and SDH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dirty="0">
                <a:cs typeface="Times New Roman" pitchFamily="18" charset="0"/>
              </a:rPr>
              <a:t>SONET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(Synchronous Optical Network</a:t>
            </a:r>
            <a:r>
              <a:rPr lang="en-US" sz="2800" dirty="0">
                <a:cs typeface="Times New Roman" pitchFamily="18" charset="0"/>
              </a:rPr>
              <a:t>) is an optical transmission service in the U.S. that makes use of TDM techniques to deliver high bandwidth </a:t>
            </a:r>
          </a:p>
          <a:p>
            <a:pPr lvl="1" eaLnBrk="1" hangingPunct="1"/>
            <a:r>
              <a:rPr lang="en-US" sz="2400" dirty="0">
                <a:cs typeface="Times New Roman" pitchFamily="18" charset="0"/>
              </a:rPr>
              <a:t>The difference between T-1 and SONET is the higher transmission capacity of SONET due to its fiber optic media and the slightly different framing techniques</a:t>
            </a:r>
          </a:p>
          <a:p>
            <a:pPr lvl="1" eaLnBrk="1" hangingPunct="1"/>
            <a:r>
              <a:rPr lang="en-US" sz="2400" dirty="0">
                <a:cs typeface="Times New Roman" pitchFamily="18" charset="0"/>
              </a:rPr>
              <a:t>ANSI T1.105 and T1.106 standards.</a:t>
            </a:r>
          </a:p>
          <a:p>
            <a:r>
              <a:rPr lang="en-US" sz="2800" dirty="0"/>
              <a:t>SDH - Synchronous Digital Hierarchy</a:t>
            </a:r>
          </a:p>
          <a:p>
            <a:pPr lvl="1" eaLnBrk="1" hangingPunct="1"/>
            <a:r>
              <a:rPr lang="en-US" sz="2400" dirty="0"/>
              <a:t>Used in the rest of the world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SONET and SDH Transmission Rates</a:t>
            </a:r>
            <a:endParaRPr lang="en-US" dirty="0"/>
          </a:p>
        </p:txBody>
      </p:sp>
      <p:pic>
        <p:nvPicPr>
          <p:cNvPr id="18436" name="Picture 4" descr="H:\DATA\wiley\images\chapt 6\c06f007.jpg"/>
          <p:cNvPicPr>
            <a:picLocks noChangeAspect="1" noChangeArrowheads="1"/>
          </p:cNvPicPr>
          <p:nvPr/>
        </p:nvPicPr>
        <p:blipFill>
          <a:blip r:embed="rId3" cstate="print"/>
          <a:srcRect t="10695"/>
          <a:stretch>
            <a:fillRect/>
          </a:stretch>
        </p:blipFill>
        <p:spPr bwMode="auto">
          <a:xfrm>
            <a:off x="3429000" y="1905000"/>
            <a:ext cx="5295703" cy="40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438400"/>
            <a:ext cx="3124200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2575" indent="-282575" algn="ctr">
              <a:buClr>
                <a:srgbClr val="0033CC"/>
              </a:buClr>
            </a:pPr>
            <a:r>
              <a:rPr lang="en-US" b="1" dirty="0"/>
              <a:t>Framing Methods</a:t>
            </a:r>
          </a:p>
          <a:p>
            <a:pPr marL="282575" indent="-282575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Synchronous Transports Service (STS)</a:t>
            </a:r>
          </a:p>
          <a:p>
            <a:pPr marL="739775" lvl="1" indent="-282575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Used in SONET</a:t>
            </a:r>
          </a:p>
          <a:p>
            <a:pPr marL="282575" indent="-282575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Synchronous Transport Model (STM)</a:t>
            </a:r>
          </a:p>
          <a:p>
            <a:pPr marL="739775" lvl="1" indent="-282575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/>
              <a:t>Used in SDH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STS-3073/STM-1024           159.25   </a:t>
            </a:r>
            <a:r>
              <a:rPr lang="en-US" sz="1800" dirty="0" err="1"/>
              <a:t>Gbps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SONET Framing - STS</a:t>
            </a:r>
          </a:p>
        </p:txBody>
      </p:sp>
      <p:pic>
        <p:nvPicPr>
          <p:cNvPr id="19460" name="Picture 4" descr="H:\DATA\wiley\images\chapt 6\c06f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87" y="2051050"/>
            <a:ext cx="6796446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2369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Column</a:t>
            </a:r>
            <a:r>
              <a:rPr lang="en-US" dirty="0"/>
              <a:t> = 1 byte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SONET Framing - 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638800"/>
            <a:ext cx="7772400" cy="1408113"/>
          </a:xfrm>
        </p:spPr>
        <p:txBody>
          <a:bodyPr/>
          <a:lstStyle/>
          <a:p>
            <a:pPr eaLnBrk="1" hangingPunct="1"/>
            <a:r>
              <a:rPr lang="en-US"/>
              <a:t>Section Line and Path Overhead in a SONET Frame</a:t>
            </a:r>
          </a:p>
        </p:txBody>
      </p:sp>
      <p:pic>
        <p:nvPicPr>
          <p:cNvPr id="20484" name="Picture 5" descr="H:\DATA\wiley\images\chapt 6\c06f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8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SONET UPSR Topology</a:t>
            </a:r>
          </a:p>
        </p:txBody>
      </p:sp>
      <p:pic>
        <p:nvPicPr>
          <p:cNvPr id="21508" name="Picture 4" descr="H:\DATA\wiley\images\chapt 6\c06f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133600"/>
            <a:ext cx="86566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UPSR = unidirectional path-switched ring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SONET BLSR Topology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059488"/>
            <a:ext cx="7772400" cy="798512"/>
          </a:xfrm>
        </p:spPr>
        <p:txBody>
          <a:bodyPr/>
          <a:lstStyle/>
          <a:p>
            <a:pPr eaLnBrk="1" hangingPunct="1"/>
            <a:r>
              <a:rPr lang="en-US" dirty="0"/>
              <a:t>BLSR = bidirectional line-switched ring</a:t>
            </a:r>
          </a:p>
        </p:txBody>
      </p:sp>
      <p:pic>
        <p:nvPicPr>
          <p:cNvPr id="22532" name="Picture 4" descr="H:\DATA\wiley\images\chapt 6\c06f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981200"/>
            <a:ext cx="7732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This Chapter Focuses On: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193088" cy="45720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dirty="0"/>
              <a:t>WAN </a:t>
            </a:r>
            <a:r>
              <a:rPr lang="en-US"/>
              <a:t>Business Principles/Specifications</a:t>
            </a:r>
            <a:endParaRPr lang="en-US" dirty="0"/>
          </a:p>
          <a:p>
            <a:pPr eaLnBrk="1" hangingPunct="1">
              <a:spcBef>
                <a:spcPts val="500"/>
              </a:spcBef>
            </a:pPr>
            <a:r>
              <a:rPr lang="en-US" dirty="0"/>
              <a:t>WAN </a:t>
            </a:r>
            <a:r>
              <a:rPr lang="en-US" b="1" dirty="0"/>
              <a:t>Transmission</a:t>
            </a:r>
            <a:r>
              <a:rPr lang="en-US" dirty="0"/>
              <a:t> Technologies (</a:t>
            </a:r>
            <a:r>
              <a:rPr lang="en-US" dirty="0" err="1"/>
              <a:t>Phy</a:t>
            </a:r>
            <a:r>
              <a:rPr lang="en-US" dirty="0"/>
              <a:t>)</a:t>
            </a:r>
          </a:p>
          <a:p>
            <a:pPr lvl="1" eaLnBrk="1" hangingPunct="1">
              <a:spcBef>
                <a:spcPts val="500"/>
              </a:spcBef>
            </a:pPr>
            <a:r>
              <a:rPr lang="en-US" dirty="0"/>
              <a:t>T1 and SONET</a:t>
            </a:r>
          </a:p>
          <a:p>
            <a:pPr eaLnBrk="1" hangingPunct="1">
              <a:spcBef>
                <a:spcPts val="500"/>
              </a:spcBef>
            </a:pPr>
            <a:r>
              <a:rPr lang="en-US" dirty="0"/>
              <a:t>WAN </a:t>
            </a:r>
            <a:r>
              <a:rPr lang="en-US" b="1" dirty="0"/>
              <a:t>Switching</a:t>
            </a:r>
            <a:r>
              <a:rPr lang="en-US" dirty="0"/>
              <a:t> Technologies (</a:t>
            </a:r>
            <a:r>
              <a:rPr lang="en-US" dirty="0" err="1"/>
              <a:t>DataLink</a:t>
            </a:r>
            <a:r>
              <a:rPr lang="en-US" dirty="0"/>
              <a:t>)</a:t>
            </a:r>
          </a:p>
          <a:p>
            <a:pPr lvl="1" eaLnBrk="1" hangingPunct="1">
              <a:spcBef>
                <a:spcPts val="500"/>
              </a:spcBef>
            </a:pPr>
            <a:r>
              <a:rPr lang="en-US" dirty="0"/>
              <a:t>Circuit Switched/Packet Switched</a:t>
            </a:r>
          </a:p>
          <a:p>
            <a:pPr eaLnBrk="1" hangingPunct="1">
              <a:spcBef>
                <a:spcPts val="500"/>
              </a:spcBef>
            </a:pPr>
            <a:r>
              <a:rPr lang="en-US" dirty="0"/>
              <a:t>WAN </a:t>
            </a:r>
            <a:r>
              <a:rPr lang="en-US" b="1" dirty="0"/>
              <a:t>Architectures</a:t>
            </a:r>
          </a:p>
          <a:p>
            <a:pPr lvl="1" eaLnBrk="1" hangingPunct="1">
              <a:spcBef>
                <a:spcPts val="500"/>
              </a:spcBef>
            </a:pPr>
            <a:r>
              <a:rPr lang="en-US" dirty="0"/>
              <a:t>X.25, Frame Relay, ATM, and MPLS</a:t>
            </a:r>
          </a:p>
          <a:p>
            <a:pPr eaLnBrk="1" hangingPunct="1">
              <a:spcBef>
                <a:spcPts val="500"/>
              </a:spcBef>
            </a:pPr>
            <a:r>
              <a:rPr lang="en-US" dirty="0"/>
              <a:t>WAN </a:t>
            </a:r>
            <a:r>
              <a:rPr lang="en-US" b="1" dirty="0"/>
              <a:t>Evolution</a:t>
            </a:r>
          </a:p>
          <a:p>
            <a:pPr eaLnBrk="1" hangingPunct="1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Wavelength Division Multiplexing (WDM)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193088" cy="4114800"/>
          </a:xfrm>
        </p:spPr>
        <p:txBody>
          <a:bodyPr/>
          <a:lstStyle/>
          <a:p>
            <a:r>
              <a:rPr lang="en-US" sz="3000" dirty="0"/>
              <a:t>Increases SONET network capacity by transmitting more than one wavelength (color) of light simultaneously on a given single-mode fiber</a:t>
            </a:r>
          </a:p>
          <a:p>
            <a:r>
              <a:rPr lang="en-US" sz="3000" dirty="0"/>
              <a:t>Wavelengths are 50 and 100 GHz apart</a:t>
            </a:r>
          </a:p>
          <a:p>
            <a:r>
              <a:rPr lang="en-US" sz="3000" b="1" dirty="0"/>
              <a:t>Dense Wavelength Division Multiplexing (DWDM)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Tbps</a:t>
            </a:r>
            <a:r>
              <a:rPr lang="en-US" dirty="0"/>
              <a:t> on a single fiber (theoretically)</a:t>
            </a:r>
          </a:p>
          <a:p>
            <a:pPr lvl="1"/>
            <a:r>
              <a:rPr lang="en-US" dirty="0"/>
              <a:t>Individual wavelengths are called </a:t>
            </a:r>
            <a:r>
              <a:rPr lang="en-US" b="1" dirty="0"/>
              <a:t>“lambdas”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WAN Network Switching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Switching allows temporary connections to be established, maintained and terminated between message sources and message destinations.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There are two primary switching techniques employed: </a:t>
            </a:r>
            <a:r>
              <a:rPr lang="en-US" b="1" dirty="0">
                <a:cs typeface="Times New Roman" pitchFamily="18" charset="0"/>
              </a:rPr>
              <a:t>circuit switching </a:t>
            </a:r>
            <a:r>
              <a:rPr lang="en-US" dirty="0">
                <a:cs typeface="Times New Roman" pitchFamily="18" charset="0"/>
              </a:rPr>
              <a:t>and </a:t>
            </a:r>
            <a:r>
              <a:rPr lang="en-US" b="1" dirty="0">
                <a:cs typeface="Times New Roman" pitchFamily="18" charset="0"/>
              </a:rPr>
              <a:t>packet switching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Network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r>
              <a:rPr lang="en-US" dirty="0"/>
              <a:t>Circuit Switched</a:t>
            </a:r>
          </a:p>
          <a:p>
            <a:pPr lvl="1"/>
            <a:r>
              <a:rPr lang="en-US" sz="2400" dirty="0"/>
              <a:t>Leased-Lines (always on)</a:t>
            </a:r>
          </a:p>
          <a:p>
            <a:pPr lvl="2"/>
            <a:r>
              <a:rPr lang="en-US" sz="2000" dirty="0"/>
              <a:t>Point-to-Point</a:t>
            </a:r>
          </a:p>
          <a:p>
            <a:pPr lvl="1"/>
            <a:r>
              <a:rPr lang="en-US" sz="2400" dirty="0"/>
              <a:t>Dial-Up</a:t>
            </a:r>
          </a:p>
          <a:p>
            <a:pPr lvl="2"/>
            <a:r>
              <a:rPr lang="en-US" sz="2000" dirty="0"/>
              <a:t>Telephone (land lines)</a:t>
            </a:r>
          </a:p>
          <a:p>
            <a:pPr lvl="2"/>
            <a:r>
              <a:rPr lang="en-US" sz="2000" dirty="0"/>
              <a:t>Integrated Digital Services Network (ISDN)</a:t>
            </a:r>
          </a:p>
          <a:p>
            <a:pPr lvl="2"/>
            <a:r>
              <a:rPr lang="en-US" sz="2000" dirty="0"/>
              <a:t>Demand-Dial Routing (DDR)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Network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r>
              <a:rPr lang="en-US" dirty="0"/>
              <a:t>Packet Switched</a:t>
            </a:r>
          </a:p>
          <a:p>
            <a:pPr lvl="1"/>
            <a:r>
              <a:rPr lang="en-US" sz="2400" dirty="0"/>
              <a:t>X.25 (original packet switching)</a:t>
            </a:r>
          </a:p>
          <a:p>
            <a:pPr lvl="1"/>
            <a:r>
              <a:rPr lang="en-US" sz="2400" dirty="0"/>
              <a:t>Frame Relay (fast packet switching)</a:t>
            </a:r>
          </a:p>
          <a:p>
            <a:pPr lvl="1"/>
            <a:r>
              <a:rPr lang="en-US" sz="2400" dirty="0"/>
              <a:t>Cell Relay (fast packet switching)</a:t>
            </a:r>
          </a:p>
          <a:p>
            <a:pPr lvl="2"/>
            <a:r>
              <a:rPr lang="en-US" dirty="0"/>
              <a:t>Asynchronous Transfer Mode (ATM)</a:t>
            </a:r>
          </a:p>
          <a:p>
            <a:pPr lvl="2"/>
            <a:r>
              <a:rPr lang="en-US" dirty="0"/>
              <a:t>Multiprotocol Label Switching (MPLS)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Switching Technologies</a:t>
            </a:r>
          </a:p>
        </p:txBody>
      </p:sp>
      <p:pic>
        <p:nvPicPr>
          <p:cNvPr id="31748" name="Picture 4" descr="H:\DATA\wiley\images\chapt 6\c06f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8" y="2133600"/>
            <a:ext cx="8859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1600200" y="47244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1600" dir="2400000" algn="ctr" rotWithShape="0">
              <a:schemeClr val="tx1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ISDN</a:t>
            </a:r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 bwMode="auto">
          <a:xfrm rot="5400000">
            <a:off x="1981200" y="4495800"/>
            <a:ext cx="45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Switched 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r>
              <a:rPr lang="en-US" sz="3600" dirty="0">
                <a:cs typeface="Times New Roman" pitchFamily="18" charset="0"/>
              </a:rPr>
              <a:t>In a </a:t>
            </a:r>
            <a:r>
              <a:rPr lang="en-US" sz="3600" b="1" dirty="0">
                <a:cs typeface="Times New Roman" pitchFamily="18" charset="0"/>
              </a:rPr>
              <a:t>circuit switched network</a:t>
            </a:r>
            <a:r>
              <a:rPr lang="en-US" sz="3600" dirty="0">
                <a:cs typeface="Times New Roman" pitchFamily="18" charset="0"/>
              </a:rPr>
              <a:t>, a switched dedicated circuit is created to connect two or more parties, eliminating the need for source and destination address information.</a:t>
            </a:r>
          </a:p>
          <a:p>
            <a:r>
              <a:rPr lang="en-US" sz="3600" dirty="0"/>
              <a:t>Two types of circuit switched WANS</a:t>
            </a:r>
          </a:p>
          <a:p>
            <a:pPr marL="749300" lvl="1" indent="-279400">
              <a:buFont typeface="+mj-lt"/>
              <a:buAutoNum type="arabicPeriod"/>
            </a:pPr>
            <a:r>
              <a:rPr lang="en-US" dirty="0"/>
              <a:t>Leased-lines (dedicated, always on)</a:t>
            </a:r>
          </a:p>
          <a:p>
            <a:pPr marL="749300" lvl="1" indent="-279400">
              <a:buFont typeface="+mj-lt"/>
              <a:buAutoNum type="arabicPeriod"/>
            </a:pPr>
            <a:r>
              <a:rPr lang="en-US" dirty="0"/>
              <a:t>Dial-up (like a phone call)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Leased-Lines</a:t>
            </a:r>
          </a:p>
        </p:txBody>
      </p:sp>
      <p:pic>
        <p:nvPicPr>
          <p:cNvPr id="6" name="Picture 5" descr="Point-to-PointL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09800"/>
            <a:ext cx="8167688" cy="10668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3389313"/>
            <a:ext cx="8421688" cy="3316287"/>
          </a:xfrm>
        </p:spPr>
        <p:txBody>
          <a:bodyPr/>
          <a:lstStyle/>
          <a:p>
            <a:r>
              <a:rPr lang="en-US" sz="2800" dirty="0"/>
              <a:t>Lines are usually leased from a carrier and thus are often called leased-lines</a:t>
            </a:r>
          </a:p>
          <a:p>
            <a:r>
              <a:rPr lang="en-US" sz="2800" dirty="0"/>
              <a:t>A.k.a. </a:t>
            </a:r>
            <a:r>
              <a:rPr lang="en-US" sz="2800" b="1" dirty="0"/>
              <a:t>Point-to-Point</a:t>
            </a:r>
            <a:r>
              <a:rPr lang="en-US" sz="2800" dirty="0"/>
              <a:t> links</a:t>
            </a:r>
          </a:p>
          <a:p>
            <a:r>
              <a:rPr lang="en-US" sz="2800" dirty="0"/>
              <a:t>A single, pre-established WAN communications path from the customer premises through a carrier network, such as a telephone company, to a remote network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r>
              <a:rPr lang="en-US" sz="2800" dirty="0"/>
              <a:t>Carrier allocates pairs of wire and facility hardware to your line only</a:t>
            </a:r>
          </a:p>
          <a:p>
            <a:r>
              <a:rPr lang="en-US" sz="2800" dirty="0"/>
              <a:t>Circuits are generally priced based on bandwidth required and distance between the two connected points</a:t>
            </a:r>
          </a:p>
          <a:p>
            <a:r>
              <a:rPr lang="en-US" sz="2800" dirty="0"/>
              <a:t>Point-to-point links are generally more expensive than shared services such as Frame Relay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en-US" dirty="0"/>
              <a:t>Leased-Lines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Leased-Lines</a:t>
            </a:r>
            <a:endParaRPr lang="en-US" sz="4800" dirty="0"/>
          </a:p>
        </p:txBody>
      </p:sp>
      <p:pic>
        <p:nvPicPr>
          <p:cNvPr id="5" name="Picture 4" descr="CircuitSwitchedW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005" y="2057400"/>
            <a:ext cx="6635195" cy="42672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44196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latin typeface="+mn-lt"/>
                <a:cs typeface="Times New Roman" pitchFamily="18" charset="0"/>
              </a:rPr>
              <a:t>Example of a leased-line (always-on) circuit switched WAN.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Leased-Lines</a:t>
            </a:r>
          </a:p>
        </p:txBody>
      </p:sp>
      <p:pic>
        <p:nvPicPr>
          <p:cNvPr id="4" name="Content Placeholder 3" descr="PacketSwitchedW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183302"/>
            <a:ext cx="8404090" cy="398889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5105400"/>
            <a:ext cx="61722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Link between LANs in a leased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(always-on) circuit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latin typeface="+mn-lt"/>
                <a:cs typeface="Times New Roman" pitchFamily="18" charset="0"/>
              </a:rPr>
              <a:t>Multiple messages are multiplexed between source &amp; destination sites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Network Design Principles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Performance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Cost Reduction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Security/Auditing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Availability/Reliability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Manageability &amp; Monitoring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Quality of Service/Class of Service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Support for Business Recovery Planning</a:t>
            </a:r>
          </a:p>
          <a:p>
            <a:pPr eaLnBrk="1" hangingPunct="1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r>
              <a:rPr lang="en-US" sz="2400" dirty="0"/>
              <a:t>Data connections that can be initiated when needed and terminated when communication is complete (like a telephone used for voice communication)</a:t>
            </a:r>
          </a:p>
          <a:p>
            <a:r>
              <a:rPr lang="en-US" sz="2400" dirty="0"/>
              <a:t>ISDN is a good example of dial-up circuit switching</a:t>
            </a:r>
          </a:p>
          <a:p>
            <a:pPr lvl="1"/>
            <a:r>
              <a:rPr lang="en-US" sz="2000" dirty="0"/>
              <a:t>When a router has data for a remote site, the switched circuit is initiated with the circuit number of the remote network</a:t>
            </a:r>
          </a:p>
          <a:p>
            <a:pPr lvl="1"/>
            <a:r>
              <a:rPr lang="en-US" sz="2000" dirty="0"/>
              <a:t>In the case of ISDN circuits, the device actually places a call to the telephone number of the remote ISDN circuit.</a:t>
            </a:r>
          </a:p>
          <a:p>
            <a:pPr lvl="1"/>
            <a:r>
              <a:rPr lang="en-US" sz="2000" dirty="0"/>
              <a:t>When the two networks are connected and authenticated, they can transfer data. When the data transmission is complete, the call can be terminated.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Dial-Up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458200" cy="1712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Phone or Modem (asynchronous or ISDN) initiates “call” to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Dedicated circuit exists only while connection is required</a:t>
            </a:r>
          </a:p>
        </p:txBody>
      </p:sp>
      <p:pic>
        <p:nvPicPr>
          <p:cNvPr id="24580" name="Picture 4" descr="H:\DATA\wiley\images\chapt 6\c06f0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8785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Packet Switched WAN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In a </a:t>
            </a:r>
            <a:r>
              <a:rPr lang="en-US" sz="2400" b="1" dirty="0">
                <a:cs typeface="Times New Roman" pitchFamily="18" charset="0"/>
              </a:rPr>
              <a:t>packet switched network</a:t>
            </a:r>
            <a:r>
              <a:rPr lang="en-US" sz="2400" dirty="0">
                <a:cs typeface="Times New Roman" pitchFamily="18" charset="0"/>
              </a:rPr>
              <a:t>, packets of data travel one at a time from the message source to the message destination. 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The packet of data goes in one side of the Public Data Network (PDN) and comes out the other. 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The physical path which any packet takes may be different than other packets and in any case, is unknown to the end users. </a:t>
            </a:r>
          </a:p>
          <a:p>
            <a:pPr eaLnBrk="1" hangingPunct="1"/>
            <a:r>
              <a:rPr lang="en-US" sz="2400" b="1" dirty="0">
                <a:cs typeface="Times New Roman" pitchFamily="18" charset="0"/>
              </a:rPr>
              <a:t>Packet switches</a:t>
            </a:r>
            <a:r>
              <a:rPr lang="en-US" sz="2400" dirty="0">
                <a:cs typeface="Times New Roman" pitchFamily="18" charset="0"/>
              </a:rPr>
              <a:t> pass packets among themselves as the packets are routed from source to destination.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Packet Switched WAN</a:t>
            </a:r>
          </a:p>
        </p:txBody>
      </p:sp>
      <p:pic>
        <p:nvPicPr>
          <p:cNvPr id="26627" name="Picture 4" descr="H:\DATA\wiley\images\chapt 6\c06f0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209800"/>
            <a:ext cx="8769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Switched 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712"/>
            <a:ext cx="8116888" cy="4611687"/>
          </a:xfrm>
        </p:spPr>
        <p:txBody>
          <a:bodyPr/>
          <a:lstStyle/>
          <a:p>
            <a:pPr lvl="0"/>
            <a:r>
              <a:rPr lang="en-US" dirty="0"/>
              <a:t>Users share common carrier resources </a:t>
            </a:r>
          </a:p>
          <a:p>
            <a:r>
              <a:rPr lang="en-US" dirty="0"/>
              <a:t>Cost is generally much better than with leased or dial-up point-to-point lines</a:t>
            </a:r>
          </a:p>
          <a:p>
            <a:pPr lvl="0" eaLnBrk="1" hangingPunct="1">
              <a:defRPr/>
            </a:pPr>
            <a:r>
              <a:rPr lang="en-US" sz="3600" dirty="0">
                <a:cs typeface="Times New Roman" pitchFamily="18" charset="0"/>
              </a:rPr>
              <a:t>In a Packet Switched WAN virtual circuits are created using one of two methods:</a:t>
            </a:r>
          </a:p>
          <a:p>
            <a:pPr lvl="1">
              <a:buClr>
                <a:schemeClr val="folHlink"/>
              </a:buClr>
              <a:buSzPct val="60000"/>
              <a:buFont typeface="+mj-lt"/>
              <a:buAutoNum type="arabicPeriod"/>
            </a:pPr>
            <a:r>
              <a:rPr lang="en-US" sz="3200" b="1" dirty="0">
                <a:cs typeface="Times New Roman" pitchFamily="18" charset="0"/>
              </a:rPr>
              <a:t>Connectionless</a:t>
            </a:r>
          </a:p>
          <a:p>
            <a:pPr lvl="1">
              <a:buClr>
                <a:schemeClr val="folHlink"/>
              </a:buClr>
              <a:buSzPct val="60000"/>
              <a:buFont typeface="+mj-lt"/>
              <a:buAutoNum type="arabicPeriod"/>
            </a:pPr>
            <a:r>
              <a:rPr lang="en-US" sz="3200" b="1" dirty="0">
                <a:cs typeface="Times New Roman" pitchFamily="18" charset="0"/>
              </a:rPr>
              <a:t>Connection Oriented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Connectionless Packet Switched Services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5354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Times New Roman" pitchFamily="18" charset="0"/>
              </a:rPr>
              <a:t>In order for a switch to process any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packet of data, packet address information must be included on each packet 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Each switch reads and processes the packet by making routing decisions based upon the destination address and network conditions 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The full destination address uniquely identifying the ultimate destination of each packet is known as the </a:t>
            </a:r>
            <a:r>
              <a:rPr lang="en-US" sz="2800" b="1" dirty="0">
                <a:cs typeface="Times New Roman" pitchFamily="18" charset="0"/>
              </a:rPr>
              <a:t>global address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Connectionless Packet Switched Services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2"/>
            <a:ext cx="8116888" cy="4611687"/>
          </a:xfrm>
        </p:spPr>
        <p:txBody>
          <a:bodyPr/>
          <a:lstStyle/>
          <a:p>
            <a:pPr eaLnBrk="1" hangingPunct="1"/>
            <a:r>
              <a:rPr lang="en-US" sz="2200" dirty="0">
                <a:cs typeface="Times New Roman" pitchFamily="18" charset="0"/>
              </a:rPr>
              <a:t>Message pieces may arrive out of order at the destination due to the speed and condition of the alternate paths within the packet-switched network. </a:t>
            </a:r>
          </a:p>
          <a:p>
            <a:pPr eaLnBrk="1" hangingPunct="1"/>
            <a:r>
              <a:rPr lang="en-US" sz="2200" dirty="0">
                <a:cs typeface="Times New Roman" pitchFamily="18" charset="0"/>
              </a:rPr>
              <a:t>The data message must be pieced back together in proper order by the destination </a:t>
            </a:r>
            <a:r>
              <a:rPr lang="en-US" sz="2200" b="1" dirty="0">
                <a:cs typeface="Times New Roman" pitchFamily="18" charset="0"/>
              </a:rPr>
              <a:t>Packet Assembler </a:t>
            </a:r>
            <a:r>
              <a:rPr lang="en-US" sz="2200" b="1" dirty="0" err="1">
                <a:cs typeface="Times New Roman" pitchFamily="18" charset="0"/>
              </a:rPr>
              <a:t>Disassembler</a:t>
            </a:r>
            <a:r>
              <a:rPr lang="en-US" sz="2200" b="1" dirty="0">
                <a:cs typeface="Times New Roman" pitchFamily="18" charset="0"/>
              </a:rPr>
              <a:t> (PAD) </a:t>
            </a:r>
            <a:r>
              <a:rPr lang="en-US" sz="2200" dirty="0">
                <a:cs typeface="Times New Roman" pitchFamily="18" charset="0"/>
              </a:rPr>
              <a:t>before final transmission to the destination address. </a:t>
            </a:r>
          </a:p>
          <a:p>
            <a:pPr eaLnBrk="1" hangingPunct="1"/>
            <a:r>
              <a:rPr lang="en-US" sz="2200" dirty="0">
                <a:cs typeface="Times New Roman" pitchFamily="18" charset="0"/>
              </a:rPr>
              <a:t>These self-sufficient packets containing full address information plus a message segment are known as </a:t>
            </a:r>
            <a:r>
              <a:rPr lang="en-US" sz="2200" b="1" dirty="0" err="1">
                <a:cs typeface="Times New Roman" pitchFamily="18" charset="0"/>
              </a:rPr>
              <a:t>datagrams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200" dirty="0">
                <a:cs typeface="Times New Roman" pitchFamily="18" charset="0"/>
              </a:rPr>
              <a:t>No error-detection or flow control techniques are applied by a connectionless packet-switched network</a:t>
            </a:r>
          </a:p>
          <a:p>
            <a:pPr eaLnBrk="1" hangingPunct="1"/>
            <a:r>
              <a:rPr lang="en-US" sz="2200" dirty="0">
                <a:cs typeface="Times New Roman" pitchFamily="18" charset="0"/>
              </a:rPr>
              <a:t>End-user devices (PCs, modems, communication software) must provide error and flow control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Connectionless Packet Switched Services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754688"/>
            <a:ext cx="8574088" cy="1027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Datagram delivery in a connectionless network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Notice that </a:t>
            </a:r>
            <a:r>
              <a:rPr lang="en-US" sz="2800" dirty="0" err="1"/>
              <a:t>datagrams</a:t>
            </a:r>
            <a:r>
              <a:rPr lang="en-US" sz="2800" dirty="0"/>
              <a:t> arrive out of order</a:t>
            </a:r>
          </a:p>
        </p:txBody>
      </p:sp>
      <p:pic>
        <p:nvPicPr>
          <p:cNvPr id="29700" name="Picture 4" descr="H:\DATA\wiley\images\chapt 6\c06f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1876425"/>
            <a:ext cx="55165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93088" cy="48006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Establish </a:t>
            </a:r>
            <a:r>
              <a:rPr lang="en-US" sz="2400" b="1" dirty="0">
                <a:cs typeface="Times New Roman" pitchFamily="18" charset="0"/>
              </a:rPr>
              <a:t>Virtual Circuits </a:t>
            </a:r>
            <a:r>
              <a:rPr lang="en-US" sz="2400" dirty="0">
                <a:cs typeface="Times New Roman" pitchFamily="18" charset="0"/>
              </a:rPr>
              <a:t>enabling packets to follow one another, in sequence, over the same connection or physical path (logical channel)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Call set-up packets determine best path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Offers checksum error-detection with ACK/NAK retransmission and flow control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Packets do not require global addressing, instead use abbreviated </a:t>
            </a:r>
            <a:r>
              <a:rPr lang="en-US" sz="2400" b="1" dirty="0">
                <a:cs typeface="Times New Roman" pitchFamily="18" charset="0"/>
              </a:rPr>
              <a:t>Logical Channel Number (LCN)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Virtual Circuit Table contains details relating LCN to a physical circuit consisting of the actual series or specific packet switches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Connection-Oriented Packet Switched 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Overhead</a:t>
            </a:r>
          </a:p>
          <a:p>
            <a:pPr lvl="1"/>
            <a:r>
              <a:rPr lang="en-US" dirty="0"/>
              <a:t>LCNs as opposed to full global addresses reduces overhead</a:t>
            </a:r>
          </a:p>
          <a:p>
            <a:r>
              <a:rPr lang="en-US" dirty="0"/>
              <a:t>Increased overhead</a:t>
            </a:r>
          </a:p>
          <a:p>
            <a:pPr lvl="1"/>
            <a:r>
              <a:rPr lang="en-US" dirty="0"/>
              <a:t>Connection set-up</a:t>
            </a:r>
          </a:p>
          <a:p>
            <a:pPr lvl="1"/>
            <a:r>
              <a:rPr lang="en-US" dirty="0"/>
              <a:t>Network-based, point-to-point error detection and flow control</a:t>
            </a:r>
          </a:p>
          <a:p>
            <a:r>
              <a:rPr lang="en-US" dirty="0"/>
              <a:t>Business application will determine best choice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Connection-Oriented Packet Switched 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sz="4300" dirty="0"/>
              <a:t>WAN Components/Convergence</a:t>
            </a:r>
          </a:p>
        </p:txBody>
      </p:sp>
      <p:pic>
        <p:nvPicPr>
          <p:cNvPr id="8196" name="Picture 4" descr="H:\DATA\wiley\images\chapt 6\c06f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121150" cy="45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43000" y="6096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00800" y="18288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3" indent="-3175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800" kern="0" dirty="0">
                <a:latin typeface="+mn-lt"/>
              </a:rPr>
              <a:t>A convergence of data, voice, and 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Customer bandwidth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276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Driving force behind evolution of WAN network services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29000" y="3810000"/>
            <a:ext cx="1371600" cy="228600"/>
          </a:xfrm>
          <a:prstGeom prst="rect">
            <a:avLst/>
          </a:prstGeom>
          <a:solidFill>
            <a:srgbClr val="F6D4D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8531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Interface Specifications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3810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Interoperability among equipment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</a:rPr>
              <a:t>AT&amp;T to Verizon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4648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Telco to customers</a:t>
            </a:r>
          </a:p>
        </p:txBody>
      </p:sp>
      <p:sp>
        <p:nvSpPr>
          <p:cNvPr id="15" name="Isosceles Triangle 14"/>
          <p:cNvSpPr/>
          <p:nvPr/>
        </p:nvSpPr>
        <p:spPr bwMode="auto">
          <a:xfrm rot="16200000">
            <a:off x="2857500" y="34671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16200000">
            <a:off x="2857499" y="43053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rot="16200000">
            <a:off x="2857500" y="52197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5219700" y="3924299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5400000">
            <a:off x="5219700" y="47625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>
            <a:off x="5219700" y="56769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5219700" y="6134100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16200000">
            <a:off x="2857499" y="6134101"/>
            <a:ext cx="2286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031468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Circuit or Packet Switching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6031468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Copper, Fiber, Microwave, Satellite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5562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Packet forwarding through switches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Virtual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r>
              <a:rPr lang="en-US" sz="3600" dirty="0"/>
              <a:t>Connection-oriented packet switched connections between customer sites are referred to as a </a:t>
            </a:r>
            <a:r>
              <a:rPr lang="en-US" sz="3600" b="1" dirty="0"/>
              <a:t>virtual circuit</a:t>
            </a:r>
          </a:p>
          <a:p>
            <a:r>
              <a:rPr lang="en-US" sz="3600" dirty="0"/>
              <a:t>There are two types of virtual circuits:</a:t>
            </a:r>
          </a:p>
          <a:p>
            <a:pPr lvl="1"/>
            <a:r>
              <a:rPr lang="en-US" sz="3200" b="1" dirty="0"/>
              <a:t>Switched Virtual Circuits (SVCs)</a:t>
            </a:r>
          </a:p>
          <a:p>
            <a:pPr lvl="1"/>
            <a:r>
              <a:rPr lang="en-US" sz="3200" b="1" dirty="0"/>
              <a:t>Permanent Virtual Circuits (PVCs)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Switched Virtual Circuit (SVC)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 is terminated when the complete message has been sent</a:t>
            </a:r>
          </a:p>
          <a:p>
            <a:r>
              <a:rPr lang="en-US" b="1" dirty="0"/>
              <a:t>Clear request packet </a:t>
            </a:r>
            <a:r>
              <a:rPr lang="en-US" dirty="0"/>
              <a:t>causes all SVC table entries related to connection to be erased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Permanent Virtual Circuit (PVC)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circuit table is not erased when message is complete</a:t>
            </a:r>
          </a:p>
          <a:p>
            <a:r>
              <a:rPr lang="en-US" dirty="0"/>
              <a:t>PVC is the equivalent of a “virtual” circuit-switched leased line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Packet Switching Comparison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5602288"/>
            <a:ext cx="7772400" cy="1255712"/>
          </a:xfrm>
        </p:spPr>
        <p:txBody>
          <a:bodyPr/>
          <a:lstStyle/>
          <a:p>
            <a:pPr eaLnBrk="1" hangingPunct="1"/>
            <a:r>
              <a:rPr lang="en-US"/>
              <a:t>Connection-oriented vs.Connectionless Packet Switched Networks</a:t>
            </a:r>
          </a:p>
        </p:txBody>
      </p:sp>
      <p:pic>
        <p:nvPicPr>
          <p:cNvPr id="30724" name="Picture 4" descr="H:\DATA\wiley\images\chapt 6\c06f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133600"/>
            <a:ext cx="8716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WAN Architectures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574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/>
              <a:t>X.25</a:t>
            </a:r>
          </a:p>
          <a:p>
            <a:pPr eaLnBrk="1" hangingPunct="1"/>
            <a:r>
              <a:rPr lang="en-US" dirty="0"/>
              <a:t>Frame Relay</a:t>
            </a:r>
          </a:p>
          <a:p>
            <a:pPr eaLnBrk="1" hangingPunct="1"/>
            <a:r>
              <a:rPr lang="en-US" dirty="0"/>
              <a:t>Asynchronous Transfer Mode (ATM)</a:t>
            </a:r>
          </a:p>
          <a:p>
            <a:pPr eaLnBrk="1" hangingPunct="1"/>
            <a:r>
              <a:rPr lang="en-US" dirty="0"/>
              <a:t>Multiprotocol Label Switching (MPLS)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X.25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cs typeface="Times New Roman" pitchFamily="18" charset="0"/>
              </a:rPr>
              <a:t>X.25</a:t>
            </a:r>
            <a:r>
              <a:rPr lang="en-US" sz="2800" dirty="0">
                <a:cs typeface="Times New Roman" pitchFamily="18" charset="0"/>
              </a:rPr>
              <a:t> is an international ITU-T standard which defines the interface between Terminal Equipment (DTE) and any Packet Switched Network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X.25 does </a:t>
            </a:r>
            <a:r>
              <a:rPr lang="en-US" sz="2800" i="1" dirty="0">
                <a:cs typeface="Times New Roman" pitchFamily="18" charset="0"/>
              </a:rPr>
              <a:t>not</a:t>
            </a:r>
            <a:r>
              <a:rPr lang="en-US" sz="2800" dirty="0">
                <a:cs typeface="Times New Roman" pitchFamily="18" charset="0"/>
              </a:rPr>
              <a:t> define standards for what goes on </a:t>
            </a:r>
            <a:r>
              <a:rPr lang="en-US" sz="2800" i="1" dirty="0">
                <a:cs typeface="Times New Roman" pitchFamily="18" charset="0"/>
              </a:rPr>
              <a:t>inside</a:t>
            </a:r>
            <a:r>
              <a:rPr lang="en-US" sz="2800" dirty="0">
                <a:cs typeface="Times New Roman" pitchFamily="18" charset="0"/>
              </a:rPr>
              <a:t> the network. 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One of the most common misconceptions is that the X.25 standard defines the specifications for a packet switching network</a:t>
            </a:r>
            <a:r>
              <a:rPr lang="en-US" sz="2800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X.25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5983288"/>
            <a:ext cx="7772400" cy="874712"/>
          </a:xfrm>
        </p:spPr>
        <p:txBody>
          <a:bodyPr/>
          <a:lstStyle/>
          <a:p>
            <a:pPr eaLnBrk="1" hangingPunct="1"/>
            <a:r>
              <a:rPr lang="en-US"/>
              <a:t>X.25 and the OSI Model</a:t>
            </a:r>
          </a:p>
        </p:txBody>
      </p:sp>
      <p:pic>
        <p:nvPicPr>
          <p:cNvPr id="33796" name="Picture 4" descr="H:\DATA\wiley\images\chapt 6\c06f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2036763"/>
            <a:ext cx="6103937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X.25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4648200"/>
            <a:ext cx="7772400" cy="722313"/>
          </a:xfrm>
        </p:spPr>
        <p:txBody>
          <a:bodyPr/>
          <a:lstStyle/>
          <a:p>
            <a:pPr eaLnBrk="1" hangingPunct="1"/>
            <a:r>
              <a:rPr lang="en-US"/>
              <a:t>X.25 Datalink layer</a:t>
            </a:r>
          </a:p>
        </p:txBody>
      </p:sp>
      <p:pic>
        <p:nvPicPr>
          <p:cNvPr id="34820" name="Picture 4" descr="H:\DATA\wiley\images\chapt 6\c06f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383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:\DATA\wiley\images\chapt 6\c06f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82775"/>
            <a:ext cx="52165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X.25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172200"/>
            <a:ext cx="7772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X.25 implementation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Relay Error Correction </a:t>
            </a:r>
          </a:p>
        </p:txBody>
      </p:sp>
      <p:pic>
        <p:nvPicPr>
          <p:cNvPr id="36867" name="Picture 4" descr="H:\DATA\wiley\images\chapt 6\c06f02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74913"/>
            <a:ext cx="88233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Specifications</a:t>
            </a:r>
          </a:p>
        </p:txBody>
      </p:sp>
      <p:pic>
        <p:nvPicPr>
          <p:cNvPr id="4" name="Content Placeholder 3" descr="WAN_Technology_mapping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4307551" cy="4648200"/>
          </a:xfrm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Frame Relay Framing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38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DLCI = Data Link Connection Identifier</a:t>
            </a:r>
          </a:p>
        </p:txBody>
      </p:sp>
      <p:pic>
        <p:nvPicPr>
          <p:cNvPr id="37892" name="Picture 5" descr="H:\DATA\wiley\images\chapt 6\c06f02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2667000"/>
            <a:ext cx="880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Relay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5983288"/>
            <a:ext cx="7772400" cy="798512"/>
          </a:xfrm>
        </p:spPr>
        <p:txBody>
          <a:bodyPr/>
          <a:lstStyle/>
          <a:p>
            <a:pPr eaLnBrk="1" hangingPunct="1"/>
            <a:r>
              <a:rPr lang="en-US"/>
              <a:t>Frame Layout key</a:t>
            </a:r>
          </a:p>
        </p:txBody>
      </p:sp>
      <p:pic>
        <p:nvPicPr>
          <p:cNvPr id="38916" name="Picture 4" descr="H:\DATA\wiley\images\chapt 6\c06f02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243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Relay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5181600"/>
            <a:ext cx="7772400" cy="646113"/>
          </a:xfrm>
        </p:spPr>
        <p:txBody>
          <a:bodyPr/>
          <a:lstStyle/>
          <a:p>
            <a:pPr eaLnBrk="1" hangingPunct="1"/>
            <a:r>
              <a:rPr lang="en-US"/>
              <a:t>Before….</a:t>
            </a:r>
          </a:p>
        </p:txBody>
      </p:sp>
      <p:pic>
        <p:nvPicPr>
          <p:cNvPr id="39940" name="Picture 4" descr="H:\DATA\wiley\images\chapt 6\c06f02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2133600"/>
            <a:ext cx="9131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Relay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5257800"/>
            <a:ext cx="7772400" cy="874713"/>
          </a:xfrm>
        </p:spPr>
        <p:txBody>
          <a:bodyPr/>
          <a:lstStyle/>
          <a:p>
            <a:pPr eaLnBrk="1" hangingPunct="1"/>
            <a:r>
              <a:rPr lang="en-US"/>
              <a:t>After…</a:t>
            </a:r>
          </a:p>
        </p:txBody>
      </p:sp>
      <p:pic>
        <p:nvPicPr>
          <p:cNvPr id="40964" name="Picture 4" descr="H:\DATA\wiley\images\chapt 6\c06f02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33600"/>
            <a:ext cx="8629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Times New Roman" pitchFamily="18" charset="0"/>
              </a:rPr>
              <a:t>As ATM switches utilize very short, fixed-length cells, they process information much faster than frame relay switches. </a:t>
            </a:r>
          </a:p>
          <a:p>
            <a:pPr eaLnBrk="1" hangingPunct="1"/>
            <a:r>
              <a:rPr lang="en-US" sz="2800">
                <a:cs typeface="Times New Roman" pitchFamily="18" charset="0"/>
              </a:rPr>
              <a:t>Fixed-length cells allow for Virtual Circuits (VCs) to be forwarded in hardware as opposed to utilizing processor cycles for this purpose. </a:t>
            </a:r>
          </a:p>
          <a:p>
            <a:pPr eaLnBrk="1" hangingPunct="1"/>
            <a:r>
              <a:rPr lang="en-US" sz="2800">
                <a:cs typeface="Times New Roman" pitchFamily="18" charset="0"/>
              </a:rPr>
              <a:t>The fixed-length cells are enhanced with connection-oriented services.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ATM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The predictability and consistency of transmission of ATM are the features that make this technology a good choice for transporting real-time services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The lack of a predictable and consistent delivery of information was a key limitation of frame relay, which prevented the widespread use of this technology for converged applications.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Access to the ATM core is typically provided by T-carrier services (T-1 or T-3)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6135688"/>
            <a:ext cx="7772400" cy="798512"/>
          </a:xfrm>
        </p:spPr>
        <p:txBody>
          <a:bodyPr/>
          <a:lstStyle/>
          <a:p>
            <a:pPr eaLnBrk="1" hangingPunct="1"/>
            <a:r>
              <a:rPr lang="en-US"/>
              <a:t>ATM vs. OSI</a:t>
            </a:r>
          </a:p>
        </p:txBody>
      </p:sp>
      <p:pic>
        <p:nvPicPr>
          <p:cNvPr id="44036" name="Picture 4" descr="H:\DATA\wiley\images\chapt 6\c06f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905000"/>
            <a:ext cx="60563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4343400"/>
            <a:ext cx="7772400" cy="1789113"/>
          </a:xfrm>
        </p:spPr>
        <p:txBody>
          <a:bodyPr/>
          <a:lstStyle/>
          <a:p>
            <a:pPr eaLnBrk="1" hangingPunct="1"/>
            <a:r>
              <a:rPr lang="en-US"/>
              <a:t>ATM UNI Cell Header</a:t>
            </a:r>
          </a:p>
        </p:txBody>
      </p:sp>
      <p:pic>
        <p:nvPicPr>
          <p:cNvPr id="45060" name="Picture 4" descr="H:\DATA\wiley\images\chapt 6\c06f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2209800"/>
            <a:ext cx="8696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4953000"/>
            <a:ext cx="7772400" cy="874713"/>
          </a:xfrm>
        </p:spPr>
        <p:txBody>
          <a:bodyPr/>
          <a:lstStyle/>
          <a:p>
            <a:pPr eaLnBrk="1" hangingPunct="1"/>
            <a:r>
              <a:rPr lang="en-US"/>
              <a:t>ATM NNI Cell Header</a:t>
            </a:r>
          </a:p>
        </p:txBody>
      </p:sp>
      <p:pic>
        <p:nvPicPr>
          <p:cNvPr id="46084" name="Picture 4" descr="H:\DATA\wiley\images\chapt 6\c06f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2133600"/>
            <a:ext cx="8699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6288088"/>
            <a:ext cx="7772400" cy="493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Bandwidth management</a:t>
            </a:r>
          </a:p>
        </p:txBody>
      </p:sp>
      <p:pic>
        <p:nvPicPr>
          <p:cNvPr id="47108" name="Picture 4" descr="H:\DATA\wiley\images\chapt 6\c06f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1905000"/>
            <a:ext cx="61166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WAN Transmission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The standard for digital transmission circuits in North America is known as a </a:t>
            </a:r>
            <a:r>
              <a:rPr lang="en-US" b="1" dirty="0">
                <a:cs typeface="Times New Roman" pitchFamily="18" charset="0"/>
              </a:rPr>
              <a:t>T-1</a:t>
            </a:r>
            <a:r>
              <a:rPr lang="en-US" dirty="0">
                <a:cs typeface="Times New Roman" pitchFamily="18" charset="0"/>
              </a:rPr>
              <a:t> with a bandwidth of 1.544Mbps.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The </a:t>
            </a:r>
            <a:r>
              <a:rPr lang="en-US" b="1" dirty="0">
                <a:cs typeface="Times New Roman" pitchFamily="18" charset="0"/>
              </a:rPr>
              <a:t>E-1</a:t>
            </a:r>
            <a:r>
              <a:rPr lang="en-US" dirty="0">
                <a:cs typeface="Times New Roman" pitchFamily="18" charset="0"/>
              </a:rPr>
              <a:t> standard for digital transmission utilized in other parts of the world provides a bandwidth of 2.048Mbps.</a:t>
            </a:r>
            <a:r>
              <a:rPr lang="en-US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 Implementation</a:t>
            </a:r>
          </a:p>
        </p:txBody>
      </p:sp>
      <p:pic>
        <p:nvPicPr>
          <p:cNvPr id="48131" name="Picture 4" descr="H:\DATA\wiley\images\chapt 6\c06f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Multiprotocol Label Switching (MPLS)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relay protocol</a:t>
            </a:r>
          </a:p>
          <a:p>
            <a:r>
              <a:rPr lang="en-US" dirty="0"/>
              <a:t>Uses Label Switched Paths (LSP)</a:t>
            </a:r>
          </a:p>
          <a:p>
            <a:pPr lvl="1"/>
            <a:r>
              <a:rPr lang="en-US" dirty="0"/>
              <a:t>Equivalent of ATM switched virtual circuit</a:t>
            </a:r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06f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1981" y="595977"/>
            <a:ext cx="5095819" cy="588102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17712"/>
            <a:ext cx="39624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Typically non-MPLS devices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Ethernet switches, IP routers, etc.</a:t>
            </a:r>
          </a:p>
          <a:p>
            <a:pPr marL="4572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Access Layer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LER responsible for encapsulating edge traffic in MPLS frames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685800"/>
          </a:xfrm>
        </p:spPr>
        <p:txBody>
          <a:bodyPr/>
          <a:lstStyle/>
          <a:p>
            <a:r>
              <a:rPr lang="en-US" sz="3600" dirty="0"/>
              <a:t>MPLS 3-Level Architecture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114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Layer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06f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1981" y="595977"/>
            <a:ext cx="5095819" cy="588102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17712"/>
            <a:ext cx="41910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Label Edge Router (LER) responsible for encapsulating edge traffic into MPLS frames</a:t>
            </a:r>
          </a:p>
          <a:p>
            <a:pPr lvl="1" indent="-342900" eaLnBrk="0" hangingPunct="0">
              <a:spcBef>
                <a:spcPts val="5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LER establishes, Maintains, and terminates label-switched paths through network core for non-MPLS devices</a:t>
            </a:r>
          </a:p>
          <a:p>
            <a:pPr marL="342900" indent="-342900" eaLnBrk="0" hangingPunct="0">
              <a:spcBef>
                <a:spcPts val="5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685800"/>
          </a:xfrm>
        </p:spPr>
        <p:txBody>
          <a:bodyPr/>
          <a:lstStyle/>
          <a:p>
            <a:r>
              <a:rPr lang="en-US" sz="3600" dirty="0"/>
              <a:t>MPLS 3-Level Architecture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114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Layer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06f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1981" y="595977"/>
            <a:ext cx="5095819" cy="588102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17712"/>
            <a:ext cx="41910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Formed by a mesh of Label Switch Routers (LSR)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685800"/>
          </a:xfrm>
        </p:spPr>
        <p:txBody>
          <a:bodyPr/>
          <a:lstStyle/>
          <a:p>
            <a:r>
              <a:rPr lang="en-US" sz="3600" dirty="0"/>
              <a:t>MPLS 3-Level Architecture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114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Core Layer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Evolution</a:t>
            </a:r>
          </a:p>
        </p:txBody>
      </p:sp>
      <p:pic>
        <p:nvPicPr>
          <p:cNvPr id="4" name="Content Placeholder 3" descr="c06f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16887" y="1371600"/>
            <a:ext cx="3732981" cy="5181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17712"/>
            <a:ext cx="49530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>
                <a:latin typeface="+mn-lt"/>
              </a:rPr>
              <a:t>Four layer model</a:t>
            </a:r>
          </a:p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Most advancements in Photonic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Switching layer</a:t>
            </a:r>
          </a:p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/>
              <a:t>Capacity of fiber is being increased using </a:t>
            </a:r>
            <a:r>
              <a:rPr lang="en-US" sz="2800" b="1" kern="0" dirty="0"/>
              <a:t>Dense Wavelength Division Multiplexing (DWDM)</a:t>
            </a:r>
          </a:p>
          <a:p>
            <a:pPr lvl="2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kern="0" dirty="0"/>
              <a:t>Terabits/sec (</a:t>
            </a:r>
            <a:r>
              <a:rPr lang="en-US" sz="2800" kern="0" dirty="0" err="1"/>
              <a:t>Tbps</a:t>
            </a:r>
            <a:r>
              <a:rPr lang="en-US" sz="2800" kern="0" dirty="0"/>
              <a:t>) per fiber</a:t>
            </a:r>
          </a:p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Evolution</a:t>
            </a:r>
          </a:p>
        </p:txBody>
      </p:sp>
      <p:pic>
        <p:nvPicPr>
          <p:cNvPr id="4" name="Content Placeholder 3" descr="c06f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16887" y="1371600"/>
            <a:ext cx="3732981" cy="5181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17713"/>
            <a:ext cx="49530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b="1" kern="0" baseline="0" dirty="0">
                <a:latin typeface="+mn-lt"/>
              </a:rPr>
              <a:t>Optical Cross-Connects (OXC) </a:t>
            </a:r>
            <a:r>
              <a:rPr lang="en-US" sz="2800" kern="0" baseline="0" dirty="0">
                <a:latin typeface="+mn-lt"/>
              </a:rPr>
              <a:t>reduce need for fiber to electrical conversion for routing</a:t>
            </a:r>
          </a:p>
          <a:p>
            <a:pPr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Optical Add/Drop Multiplexor (OADM)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Fbg_oad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850130"/>
            <a:ext cx="4648200" cy="1626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WAN Transmission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724400"/>
            <a:ext cx="7735888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T-1 Frame Layout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A T-1 </a:t>
            </a:r>
            <a:r>
              <a:rPr lang="en-US" sz="2800" b="1">
                <a:cs typeface="Times New Roman" pitchFamily="18" charset="0"/>
              </a:rPr>
              <a:t>frame</a:t>
            </a:r>
            <a:r>
              <a:rPr lang="en-US" sz="2800">
                <a:cs typeface="Times New Roman" pitchFamily="18" charset="0"/>
              </a:rPr>
              <a:t> consists of a framing bit and twenty-four DS-0 channels, each containing eight bits, for a total of 193 bits per frame</a:t>
            </a:r>
            <a:r>
              <a:rPr lang="en-US" sz="2800"/>
              <a:t> </a:t>
            </a:r>
          </a:p>
        </p:txBody>
      </p:sp>
      <p:pic>
        <p:nvPicPr>
          <p:cNvPr id="10244" name="Picture 4" descr="H:\DATA\wiley\images\chapt 6\c06f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1905000"/>
            <a:ext cx="58245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WAN Transmission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60198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/>
              <a:t>Superframes and Extended Superframes </a:t>
            </a:r>
          </a:p>
        </p:txBody>
      </p:sp>
      <p:pic>
        <p:nvPicPr>
          <p:cNvPr id="11268" name="Picture 4" descr="H:\DATA\wiley\images\chapt 6\c06f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1828800"/>
            <a:ext cx="7331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WAN Transmission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38800"/>
            <a:ext cx="8839200" cy="1066800"/>
          </a:xfrm>
        </p:spPr>
        <p:txBody>
          <a:bodyPr/>
          <a:lstStyle/>
          <a:p>
            <a:pPr eaLnBrk="1" hangingPunct="1"/>
            <a:r>
              <a:rPr lang="en-US" sz="2100" dirty="0">
                <a:cs typeface="Times New Roman" pitchFamily="18" charset="0"/>
              </a:rPr>
              <a:t>T-1 and T-3 are by far the most common service levels delivered </a:t>
            </a:r>
          </a:p>
          <a:p>
            <a:pPr eaLnBrk="1" hangingPunct="1"/>
            <a:r>
              <a:rPr lang="en-US" sz="2100" dirty="0">
                <a:cs typeface="Times New Roman" pitchFamily="18" charset="0"/>
              </a:rPr>
              <a:t>T-1 service is most often delivered via 4 copper wires (2 twisted pair) </a:t>
            </a:r>
          </a:p>
          <a:p>
            <a:pPr eaLnBrk="1" hangingPunct="1"/>
            <a:r>
              <a:rPr lang="en-US" sz="2100" dirty="0">
                <a:cs typeface="Times New Roman" pitchFamily="18" charset="0"/>
              </a:rPr>
              <a:t>T-3 service is most commonly delivered via optical fiber</a:t>
            </a:r>
            <a:r>
              <a:rPr lang="en-US" sz="2100" dirty="0"/>
              <a:t> </a:t>
            </a:r>
          </a:p>
        </p:txBody>
      </p:sp>
      <p:pic>
        <p:nvPicPr>
          <p:cNvPr id="12292" name="Picture 4" descr="H:\DATA\wiley\images\chapt 6\c06f0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287" y="2057400"/>
            <a:ext cx="88280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-304800" y="2057400"/>
            <a:ext cx="2667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0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U.S. Digital Service Hierarchy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THEME_BG_IMAGE" val=""/>
  <p:tag name="MMPROD_16645PHOTO" val="/9j/4AAQSkZJRgABAQAAAQABAAD/2wBDAAMCAgMCAgMDAwMEAwMEBQgFBQQEBQoHBwYIDAoMDAsKCwsNDhIQDQ4RDgsLEBYQERMUFRUVDA8XGBYUGBIUFRT/2wBDAQMEBAUEBQkFBQkUDQsNFBQUFBQUFBQUFBQUFBQUFBQUFBQUFBQUFBQUFBQUFBQUFBQUFBQUFBQUFBQUFBQUFBT/wAARCABV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KGratZ6Dpl1qOpXcVjYWsbSz3Nw4SONAMlmJ4AFfF3jT/gql8PbDVJ9N8M6XqGsuk3krf3CCKBsHlgudxHpnbmvAP+Chn7WWp/EjXbr4deFZ5x4atZzbTx26YfU7pGIYFu8SEA9snr0FfM/hr9nzxXfW0MziG0mYZIZSfpk+tc86sYaydjopUKtd2pxufd3wz/AOCnr6lrepnxboawadBGzqunjcxYcBVz6nHU8ZNfSfwn/bJ+GvxX06GWHWE0O+dxG1jq0iROH9Ac4Ye44r8prr9lLxZY6Td3FvrMUs8q7mhwV8wntXn2v6D4y8BW0k1/bSJJGcs8LfPEo/iA6Y9x+Nc8MTCbtGaZvVwVekrzg0f0GI6yIGUhlIyCDwR60jLXwV/wTT/aXvfGWlTeA/Euuf2jeRx/aNHkm/1jRj/WQ7u5X7wB7Z7DA++SM13RlzI4disU5oqYrzRVCJKw/G2rnw94M1/VFIDWOn3FyCfVI2b+lbleY/tM6y+gfs+/EG9j3CRNFuY02ddzoUH6sKT0QH5R/A3wvBr+qTeIr9ftN06oEMi52s2Xcj6sf0r6m8K+H2uCo2qR3Arw74JJbeH/AAnaPe3EcAlOQWbGccYH5V9NeAYYtSYtZ3UcwK5wjjkV81Xg6lZrofoOVezpUVfcmm8KI9s25FJHTB/WvOPGPgey1BmiuIVkDKVyy8rn3r3mfTrt0ZTFggctvH8q898VxxafNveaNiOArMOTiuWrR5NUrHsucZxakz4m8HW83wG+OWmXdgshgtdVs722ZDjy1aYJIv8AuncR9Gr9vBwK/HT4mWbXHxb8CRRwCWC+1m0tZx/ejM6ZFfsWOtfRYRuULy3PzPGxjTryhHZC496KWiu44RoxjFeaftHRmb4J+LI12Ze0C/vPujLrya9LxiuY+JGgL4o8Aa/pRXcbmykVFxnLBcr+oFRNXi7GlJqNSLeyaPzb0bwsh8OWMdqsRmgXYPPQMi8fex9az7vwXdaO91rP2/NzuDW/2AtAEAHIkC4DE8YxXS/Dm8Mq28d0oGVAkQDv3wK1vGmt6f5As7OOGMmRl8yTBBwONqj37+tfPqcrtI/Q8Ph6U6UZyLfi7xTqGoeDtBtofNW4uolW5aOUhwAOcEd64VfA+sWc1wgtodR092DQNJdStPsP3iwLYUg9AM/WupvdTsrODRFivbe8ZYNzRRk5XpwfRs12T3diLd5raTa44YPwR9R/hWUak4pqSO2eFp1WnGWx5/4R+GcWt/GD4dadNLj7PqcdyDy33BvH/oNfppXwp+zlYP4t/aAsp1OU0u1kvHZTxj7g/MsK+6+gr18Dd0233Pgcz5VXtHoLkUUwmivSseSSU1huUg9DxTqKQH5Tx3Mnhnxf4p8Maghtr2zuryKBicH5WYr+hFc1o3ga+l1W1fWdeWGyvLdZEvltHm8mTHCsAcqOevNdn+2rImtfGXxFrWgIYGsXW0nKYG90TbJJx78e4FcX4f8AFt7ax2dvFOEXaAsz8gDuST2FfNzhyTel0tD7PB1IzpqnVvtdW/qxr+L/AIaS6VbxXFp4w0vVroRZSC3S48x2HOB8pALdOfzqOy1fX/D8ccGvbV8yAMghm3FSf4W/Co7/AMb6nat/pmoxEFzgKo3EcdP0NcVqGoap498czWyTLb6d5scEl45+VFOMkgdcZNZSXNLRbHVOdPDR9xtt/wBdD7e/YI0ptRvPGXiRowIQYtNgccg7cu/PfkrX2C7Vx/wn+G+kfCfwLpfhzRVBtbaMFp+N07nlpCe+TXWuwxX0dCn7OCiz4irP2s3N9RhfmimlvpRXSYXLLyLGhd2CoBksxwAK8e+M37SWgfDHQ3eykTW9ZlmS1t7a3bMSyMesjjgKACSBk8Y4zmvDvHXxa1/xlHi/uJLWzKNKtpCNkagdMjOWPuxNeOfEOxudU8N6NeM5RYtRt7ohTgMjvsVee3z/AJ0WJb0KF1v1vxBdzXY837cxmZ2HDOeHB+vB/wCBVwniX4VasC0Ph69itsFilndHCDJyQrdhnnB6c4r07wsI3u5bG8Ukk+Wy9CrDjIq/PZJd8+ekzQO8HmQEHLKcH8enHavExVOVKbmvhZ9dl06OMoqlPScdvNHgifCbxVpTeZ4gvLaJWAVFgfew984xntxWpr2hf8I34Pkt7FCs0wWKEL95mYgA569TXql1ojXtxG1xK8yxjIDcY+tUZILO9QaukouHtp2gitdp3iTb8rEHtySPcCuSkpVZpQWi3O6vCjg6UpTfvNWV9z7Y+AXxy0Hxh4WtNFur37F4g0mGGzuobz5fMPljbIjdGVgD3zkEdq9idxjPY+lfm54K0280n4k3tqZWVr/QYJmVh8qSx3Ei4HqMP1r3HwJ8Wtc0OIQx3DNHCdklpP8APGG7gd156Yr6NO2h8NufVZcZoryG3/aBs2gQz6PP5xHzeXNHtz7bhn86KBaHzJ4uJOttDkjdZsoP9351HT8TUPxD01J/hzqKo3lbFikUgZxsuVYD9MUUVutyGZuqpNdeK7+7llXKX5ihVE27YwwTaxz83QkHjGcdq3dRtrXR7PQI7Kygt7UPI0iqp8ycyNkeY+fm25IBxnHGaKKmUYzpSUkVh5yhXg4u2pY1DwXa6+0MJla1gkIaXyeHf23Z4/Kuf0XwvZWniW8eOMbEJlEbZYM2SFLZPOPw49OtFFY4eEYYf3VbY68dOVTFNzd/+HL2k6ZLbeM9Qea9mumsrTZatJjKRSnzSjH+LayAKeMLgcnk9FrMn9mXtrqEQAa8VVlToCR/Fn1ooqV1OVbHRWcxNrGcdvWiiirJP//Z"/>
  <p:tag name="MMPROD_16645LOGO" val="/9j/4AAQSkZJRgABAQAAAQABAAD/2wBDAAMCAgMCAgMDAwMEAwMEBQgFBQQEBQoHBwYIDAoMDAsKCwsNDhIQDQ4RDgsLEBYQERMUFRUVDA8XGBYUGBIUFRT/2wBDAQMEBAUEBQkFBQkUDQsNFBQUFBQUFBQUFBQUFBQUFBQUFBQUFBQUFBQUFBQUFBQUFBQUFBQUFBQUFBQUFBQUFBT/wAARCABvAE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/jN8b/iP8W/jRfeD/BV9f2lvb3ktjZ2Omz+Q8zR5EjySAg4+VjycAVh3/wAaPjZ+z3c3/hzxFqF0Lq7tN1u2pSLdmHJwJYnyc4wwwSR7Vq/AAY/bguB/1E9V/lNWr/wUWAHxK8N4/wCgU/8A6Nr4+bqSpVMRztSUrb6WP6gwywNPMsJkLwlN0p0VNtxvLmV3e/y101uzhtbtPj94I8Pw+OtS1TxFZ6c5R/tc2o79gYjYXh3HapJXhlr3K9/bP1O0/Zs07xAkNu3jK7vJNJ3sv7lZEUM0+3/cKnb/AHn9K9Q/a2x/wytrn/XCy/8ASiGvjDS/htrPjf8AZkj1LRrGbUX0bxDdPc29upeQwvBCC6qOTtIXOO1bVFVws5QpSbvG+uvzPLwU8u4kwdLF5jQhT5K/J7q5U48t0nrs3ZP9Dpbn/hoiw8JD4mza5q40vaLpv9LBKxMMiU2v3PL7429OcYr69/ZX+NU/xt+HRv8AUYY4tZ0+4ayvfL4V2CqyyKOwZW6eoavmf4cft0rpPhOx8MeLvCw1iyhg+wz3FrMpMsSjbh4XG0nb975ua+uvgne+Ata8IDVfh9ZadZaTevukjsbZYCJFGCsiKBh16c12YFwlO9Oo2rap737ny/F9PE0sI6ePwEabU/cqQSUeX+V26taq9vQ+Wvi9428Q6d+2vo+k22v6jb6Q9/pqPYxXciwMGA3Axg7fm78Vf+Nvx68d/E/4tN8MvhjO9iIJGguLy3IWSWRf9aTJ/wAs0Tpkck/gK5D47ymD9uXTpF5Md5prj8FU1uf8E97aPVviJ471q6O+/WCIBm6/vpZHc/iUWuRVJ1K0qCk1zTevWy6I+jng8JhMro5xOjGTo4enZNKznN2UpLrbzOu+HnwK+Nfw/wDH+h32qeM7jxDoUnmjULeHUJX2kwybW2SgA/vNnIORnpRX2Jg5FFex9Spr7T+9n49i8/xGNmqlWEL2tpFLrfZaX1t9x+dHwLHl/tzXox/zFdW/lNWj/wAFFRj4l+G/+wU//o2uX8DvrFt+2PrTaDcWNtqa6pqhjm1VGa3XiQndsIb7vTmu0+O3gaX4u+IbG/8AE/xV+H+l3ljA1usVtcFPlLbvmDyk5zXiqLnhakIrVy/yP2+dWlguIMDjsRNKCoRT0beqlbRJnvn7WxJ/ZW1zP/PCy/8ASiGvlX4QfHrxL8CPgvb3ui6JZ6pp9/rV1DPLeMw8uUQwMi/Kf4l3df7texeNdZ1j4v8Age68H3XxR+GosbpIkLWcj+d8jo4xmcjqnpUvgL9mrxboHw11DwhFrHg3xF4d1K4a6l+22k7tvZUGVZJVxjYpBHNddaNWpWU6V17tr6bnyuWYrL8Bk7weYWnetzuPvK8XFLey1T1Sv0LHxY8Z/BL4mfBjUvEN1/Yi6zdWLSQhfLTUY7rYdqYGHyGwpzx+Feb/ALBfj6z8H3PimDW9Vg0vSrxraO3e6kEcbXW2QlQzfKGMar/3xVmX/gnb4iuLmSWLxPpNvEWyIVtpTgem4tmux8Q/sc+Jdf8AAVh4RhvvDOkaZZXP2tJLO1ufNllKMpkkZpTvJB71koYmVVV5U7SiunV+Z6U8Xw9Qy2plNPGynCtJNuV/3aWuia1eltN/I8q+Ieu6d47/AG29Iu9Eu49Ts5NSsIRNbtvjcoF37SOCFw3Io+C/iuP9lz9pDxBonigGz0i6aS0kuGU7UjL+Zbzf7hXg+m7/AGa9c+E/7IHiz4P6z/bOnap4b1DV1BWG71CyuG8lSMNtVZVAJHGetdP8T/2efGHxhgQeJpPB01zACIb23sLqK4jHXAcTdPY5FKOGr29s1afM2u2vQdfiDKFJZX7TnwjpRpyltK8XpJK3Q9fg+MPgi7ls4IPFWkXMt5nyI4ruOVpMKWOApOQACfQUV+d/wZ8MN4K/ajtdBd0nuNOu76zM6gorFLeUFh3wcdKK78PjqtWLbilZ2Pks34UwmWVoU6VZzjOKknotHe2nyNnw14U0jxf+2TrOja5ZR6jpk2sag0ltIxCuV3sucEcZHSvuPRvBHhXw9arb6X4d0rT4h0WGyjT+S18XeCJPI/be1hs4/wCJvqH6q9fZ32//AGq8GFaNKU9NeZnucXKrUlg4qTUfYwdru19dbCeI9D8IDSbq51vR9HNjboZLiS7tIiqIBlicr0ArzLTfA3wW8VyibwpfafpV63zLceF9WNlJn12xOB+a16c+oq48tvmU9Q1fJfxf+AvhPw38StD8UXaJZ+B7+88nVreMFFs3cHbIpX/Vxs23PofZq1eJcmkkvn/meFk2GhWnOlVrzptptW1Tsr8trq7fTWzeh9DRaX8TPAwR9A8VweNNPX/mFeJIxDcEeiXcQHP++hrrfAfxz0fxdq7eH9Ttbnwt4tUbm0XVMK8oHVoXB2TJ7ofqBXxd4O8AfEvwnfSWfh/x7AuoSXA/s+wtNTF5BLbclriQEusSKNgXK5Ytis3xn8VvHnjHxLo/gjxHBY6V4n03VYzba7BG0c1vIP8Alou07SrKc8YzTlmbwcXOrdJK7T10W/me7LhKnmM5Qp1oTsm+aPuyS7uNrSXe2t+vQ/TXtTW4Vue1fJOjfFT4w+EiguNR8OeOLVfvJMjWFyQPRlBTP1WvUvhz+0v4e8daqmgalb3HhXxSw40vU8Dzv+uUo+ST8OfaujLeJMrzZ8uGqpy7PR/cz86xfDmOwsXUilOK3cXey7tOzS82rHx/4a/5Pj1P/sM6l/6ImopfC/8AyfDqf/Ya1L/0RNRSw1/3n+Jn6lxI/ewf/Xin+pFoD+R+2lrDf9Ra/wD1V6+tP7Q/2q+RLaTyv2y9db/qL3v/AKLavpX+0P8Aar5TG1vZ15Lzf5ndn1D2kcHL/pzD9Tpv7Q/2qhupoL62kguI1ngkXY8cihkYHsQeDXP/ANof7VNfUxGrOzKqhdxLcBQPWuH615ny6wjvoeOePfjv4W+Dk+oaD4G0Gwj1kNsupIrcQW8Tj+9tAaQj06e9eDx/EA6j4o/4SbXru41fW+GWVlCRxY4AVR2XtX0Jf/EjUPiB4gk8OfDXw/H4l1n/AJedUkiX7LajpuZyMH6k49N1ep/Db9i3Sbe8XXviHfHxlr74Y27Jss4T6BBjfj34/wBmvXo5fWzKHI1aL3eyPu6Oc5Vw5hm8bTaqyWvvXqSv3Vvdi/Nq/ZnyX/wvuP8A56PWV4j+K9n4n0/7PPu81D5lvOrYkglHKujDkEGv1Ii8AeG7eNUTw/pyoBgAWkYAH5VS1j4Y+F9a0m7sZ9EsVhuoHgk8u2VTtYEHBA4PNaU+DsNRkp03aS2duv3nzdPxCyyM0/qTXnzL/I/N/wCAGv3niT9pHRdYvWBvbyW6mmZe7taTFj+JyaK2vhlpdtov7Yk2nWkKxWVnqmo28MQ6LGkM6qPyAor3cApxhJN/af6HdxlUpVsZQqUo2jKlBpdlrZEd9J5P7YHiBv8AqL3n/otq94/tA18/+IJPK/a28SH/AKi93/6A9d54w+INh4P077TeSbnb5YbeP78h9B/jX51m85/XXTgrt30+Z9LjMLLEUsGoRu3Sh+R2ev8AjHT/AAzps2oajcrbW0fUt1Y+ijua57wL8NPGH7UNyl5fG58KfDffuG35bnUgD2z/AA+/3fTfXQ/BL9mfVfihqVr41+KMLRacv7zTfDbZCheoaZT/AOgHk/xcfLX2VbW8VlAkMSLHEgCqijAA7ACvscnyJxSr4rfsfnGc8Q0Mpbw2XtTrbOe6j5R7td3ounc57wF8P9A+Guhw6P4d0yHTbJB9yJeWPdnY8sx9TXUjH0p1I3WvvIpRVlsfkFWrUrzdSrJyk9W27tvzY6kcfI30paR/uN9KZmj80vBH/J7epf8AYb1X/wBFT0VL4F/5Pc1H/sNar/6Knor53BvSf+Jn7vxRK1TCf9eaf6nD/E7VJ9I/aQ8WXdpateXa6vcJFbopJeRgVUADk8ntX1b+zr+ynPZ30Hjr4kAX/iNsS2mmMAYbAdVLDoXHYdE92+avEvi8ZPgP+2LF4mu4S2lzXsepo+3d5kMi+XNt91Jf/wAdr9DdH1O01vTLW/sbiO6srhBJFPE25XUjIIPpiufBYChLFVa9RXnF2+V7i4tz3FUMqwVLB6U6tOKc1u7LWN+nn1e3Q1FAAAAwKWiivqj8JCkNLRQAwkkcdaRjlW+lOPtXMeO/GmmfD/wrqWv6vMILGyiMkjdScdFUd2JwAPWk2oq7NKVOdapGnTV5N2SW7b2R+f3gPj9t3Uf+w1q3/oueirX7IWjX3xO/aO1HxZcRFILX7XqVy46LLcF0SPP0dv8Aviivn8FBzhKa6ts/ZeMsTDC4yhhZayp0oRlbo9X+TR9eftD/AAF0z45+DxaSMLHWrMmXTtQ25MUhHKsO6NjDfn2r49+Hfxt8f/sla/J4S8U6TNd6IshP9nzNgoCeZLaX7rIeuOn+6a/STGQK5Lx18PPDXxJ0V9P8S6RbataEblE6/Mh/vIw+ZD7qQa78RhHUn7alLlmuvR+p8jknEtPB4d5ZmdL22Fk78v2ovvF/pp8tTkvhr+058PvifFGmm67Da38nXTtQYQXAPoFY4b/gJNesCVSPvr+dfFnxB/4J2WVy8tx4Q8RSWQIytjq0fmoD7Sr8w/FWrgF/Z3/aF+HO6LQtZuGtY+2m65tjx7JKV/lWCxWJp6Vqd/OJ68uHuH8x/eZZmChf7NVWa/7e2/Bn6Jhgehpkk6RKSzKoHUk1+d4b9qPP2UajqW70+3WGf++t1QTfs5/tB/EXbFr+p3Bgfr/aeuh4sf7kZf8AlT+vyl8FKT9VYS4KoUXzYnMqMY+UuZ/dofWHxP8A2r/h78MYZopNYi1fVUU7dO0xlmkz6MwO1P8AgRFfFnjL4i/EX9sPxpBoel2LJp6SeZBpcLEW9uOnm3EmOSB3P/ARXs/gD/gnXawvHceMPErXaj71hpEZijP1lbLH8AtfVngX4e+Hfhxoyad4b0m20qz+8RAvMhx952PzMfckmsXSxWNsqrUIdluzvp5pw7wtFzypPE4npOStGL7pPX+tzlfgL8EdP+CHgeLSLaQ3N/Nia+vtoBmlwAcZ4CjGFXsPeivVR60V7EacIJRjHQ/KcViq+OrzxOIlecnds//Z"/>
  <p:tag name="MMPROD_UIDATA" val="&lt;database version=&quot;7.0&quot;&gt;&lt;object type=&quot;1&quot; unique_id=&quot;10001&quot;&gt;&lt;property id=&quot;20141&quot; value=&quot;Chapter 6&quot;/&gt;&lt;property id=&quot;20142&quot; value=&quot;This presentation covers wide are networking concepts, architectures, and services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\\BB8\websites\cis.msjc.edu\images\&quot;/&gt;&lt;property id=&quot;20224&quot; value=&quot;\\BB8\websites\cis.msjc.edu\courses\core_courses\csis202\lessons\06\Presenter&quot;/&gt;&lt;property id=&quot;20250&quot; value=&quot;0&quot;/&gt;&lt;property id=&quot;20251&quot; value=&quot;0&quot;/&gt;&lt;property id=&quot;20259&quot; value=&quot;0&quot;/&gt;&lt;object type=&quot;8&quot; unique_id=&quot;10978&quot;&gt;&lt;/object&gt;&lt;object type=&quot;2&quot; unique_id=&quot;10979&quot;&gt;&lt;object type=&quot;3&quot; unique_id=&quot;10980&quot;&gt;&lt;property id=&quot;20148&quot; value=&quot;5&quot;/&gt;&lt;property id=&quot;20300&quot; value=&quot;Slide 1 - &amp;quot;Chapter 6&amp;quot;&quot;/&gt;&lt;property id=&quot;20302&quot; value=&quot;1&quot;/&gt;&lt;property id=&quot;20303&quot; value=&quot;Bill Bennett&quot;/&gt;&lt;property id=&quot;20307&quot; value=&quot;290&quot;/&gt;&lt;property id=&quot;20309&quot; value=&quot;16645&quot;/&gt;&lt;property id=&quot;20312&quot; value=&quot;0&quot;/&gt;&lt;/object&gt;&lt;object type=&quot;3&quot; unique_id=&quot;10981&quot;&gt;&lt;property id=&quot;20148&quot; value=&quot;5&quot;/&gt;&lt;property id=&quot;20300&quot; value=&quot;Slide 2 - &amp;quot;This Chapter Focuses On:&amp;quot;&quot;/&gt;&lt;property id=&quot;20302&quot; value=&quot;1&quot;/&gt;&lt;property id=&quot;20303&quot; value=&quot;Bill Bennett&quot;/&gt;&lt;property id=&quot;20307&quot; value=&quot;304&quot;/&gt;&lt;property id=&quot;20309&quot; value=&quot;16645&quot;/&gt;&lt;property id=&quot;20312&quot; value=&quot;0&quot;/&gt;&lt;/object&gt;&lt;object type=&quot;3&quot; unique_id=&quot;10982&quot;&gt;&lt;property id=&quot;20148&quot; value=&quot;5&quot;/&gt;&lt;property id=&quot;20300&quot; value=&quot;Slide 26 - &amp;quot;Leased-Lines&amp;quot;&quot;/&gt;&lt;property id=&quot;20302&quot; value=&quot;1&quot;/&gt;&lt;property id=&quot;20303&quot; value=&quot;Bill Bennett&quot;/&gt;&lt;property id=&quot;20307&quot; value=&quot;256&quot;/&gt;&lt;property id=&quot;20309&quot; value=&quot;16645&quot;/&gt;&lt;property id=&quot;20312&quot; value=&quot;0&quot;/&gt;&lt;/object&gt;&lt;object type=&quot;3&quot; unique_id=&quot;10983&quot;&gt;&lt;property id=&quot;20148&quot; value=&quot;5&quot;/&gt;&lt;property id=&quot;20300&quot; value=&quot;Slide 28 - &amp;quot;Leased-Lines&amp;quot;&quot;/&gt;&lt;property id=&quot;20302&quot; value=&quot;1&quot;/&gt;&lt;property id=&quot;20303&quot; value=&quot;Bill Bennett&quot;/&gt;&lt;property id=&quot;20307&quot; value=&quot;257&quot;/&gt;&lt;property id=&quot;20309&quot; value=&quot;16645&quot;/&gt;&lt;property id=&quot;20312&quot; value=&quot;0&quot;/&gt;&lt;/object&gt;&lt;object type=&quot;3&quot; unique_id=&quot;10984&quot;&gt;&lt;property id=&quot;20148&quot; value=&quot;5&quot;/&gt;&lt;property id=&quot;20300&quot; value=&quot;Slide 3 - &amp;quot;Network Design Principles&amp;quot;&quot;/&gt;&lt;property id=&quot;20302&quot; value=&quot;1&quot;/&gt;&lt;property id=&quot;20303&quot; value=&quot;Bill Bennett&quot;/&gt;&lt;property id=&quot;20307&quot; value=&quot;291&quot;/&gt;&lt;property id=&quot;20309&quot; value=&quot;16645&quot;/&gt;&lt;property id=&quot;20312&quot; value=&quot;0&quot;/&gt;&lt;/object&gt;&lt;object type=&quot;3&quot; unique_id=&quot;10985&quot;&gt;&lt;property id=&quot;20148&quot; value=&quot;5&quot;/&gt;&lt;property id=&quot;20300&quot; value=&quot;Slide 4 - &amp;quot;WAN Components/Convergence&amp;quot;&quot;/&gt;&lt;property id=&quot;20302&quot; value=&quot;1&quot;/&gt;&lt;property id=&quot;20303&quot; value=&quot;Bill Bennett&quot;/&gt;&lt;property id=&quot;20307&quot; value=&quot;258&quot;/&gt;&lt;property id=&quot;20309&quot; value=&quot;16645&quot;/&gt;&lt;property id=&quot;20312&quot; value=&quot;0&quot;/&gt;&lt;/object&gt;&lt;object type=&quot;3&quot; unique_id=&quot;10986&quot;&gt;&lt;property id=&quot;20148&quot; value=&quot;5&quot;/&gt;&lt;property id=&quot;20300&quot; value=&quot;Slide 6 - &amp;quot;WAN Transmission&amp;quot;&quot;/&gt;&lt;property id=&quot;20302&quot; value=&quot;1&quot;/&gt;&lt;property id=&quot;20303&quot; value=&quot;Bill Bennett&quot;/&gt;&lt;property id=&quot;20307&quot; value=&quot;292&quot;/&gt;&lt;property id=&quot;20309&quot; value=&quot;16645&quot;/&gt;&lt;property id=&quot;20312&quot; value=&quot;0&quot;/&gt;&lt;/object&gt;&lt;object type=&quot;3&quot; unique_id=&quot;10987&quot;&gt;&lt;property id=&quot;20148&quot; value=&quot;5&quot;/&gt;&lt;property id=&quot;20300&quot; value=&quot;Slide 7 - &amp;quot;WAN Transmission&amp;quot;&quot;/&gt;&lt;property id=&quot;20302&quot; value=&quot;1&quot;/&gt;&lt;property id=&quot;20303&quot; value=&quot;Bill Bennett&quot;/&gt;&lt;property id=&quot;20307&quot; value=&quot;259&quot;/&gt;&lt;property id=&quot;20309&quot; value=&quot;16645&quot;/&gt;&lt;property id=&quot;20312&quot; value=&quot;0&quot;/&gt;&lt;/object&gt;&lt;object type=&quot;3&quot; unique_id=&quot;10988&quot;&gt;&lt;property id=&quot;20148&quot; value=&quot;5&quot;/&gt;&lt;property id=&quot;20300&quot; value=&quot;Slide 8 - &amp;quot;WAN Transmission&amp;quot;&quot;/&gt;&lt;property id=&quot;20302&quot; value=&quot;1&quot;/&gt;&lt;property id=&quot;20303&quot; value=&quot;Bill Bennett&quot;/&gt;&lt;property id=&quot;20307&quot; value=&quot;260&quot;/&gt;&lt;property id=&quot;20309&quot; value=&quot;16645&quot;/&gt;&lt;property id=&quot;20312&quot; value=&quot;0&quot;/&gt;&lt;/object&gt;&lt;object type=&quot;3&quot; unique_id=&quot;10989&quot;&gt;&lt;property id=&quot;20148&quot; value=&quot;5&quot;/&gt;&lt;property id=&quot;20300&quot; value=&quot;Slide 9 - &amp;quot;WAN Transmission&amp;quot;&quot;/&gt;&lt;property id=&quot;20302&quot; value=&quot;1&quot;/&gt;&lt;property id=&quot;20303&quot; value=&quot;Bill Bennett&quot;/&gt;&lt;property id=&quot;20307&quot; value=&quot;261&quot;/&gt;&lt;property id=&quot;20309&quot; value=&quot;16645&quot;/&gt;&lt;property id=&quot;20312&quot; value=&quot;0&quot;/&gt;&lt;/object&gt;&lt;object type=&quot;3&quot; unique_id=&quot;10990&quot;&gt;&lt;property id=&quot;20148&quot; value=&quot;5&quot;/&gt;&lt;property id=&quot;20300&quot; value=&quot;Slide 10 - &amp;quot;WAN Transmission&amp;quot;&quot;/&gt;&lt;property id=&quot;20302&quot; value=&quot;1&quot;/&gt;&lt;property id=&quot;20303&quot; value=&quot;Bill Bennett&quot;/&gt;&lt;property id=&quot;20307&quot; value=&quot;262&quot;/&gt;&lt;property id=&quot;20309&quot; value=&quot;16645&quot;/&gt;&lt;property id=&quot;20312&quot; value=&quot;0&quot;/&gt;&lt;/object&gt;&lt;object type=&quot;3&quot; unique_id=&quot;10991&quot;&gt;&lt;property id=&quot;20148&quot; value=&quot;5&quot;/&gt;&lt;property id=&quot;20300&quot; value=&quot;Slide 11 - &amp;quot;T-1 Technology&amp;quot;&quot;/&gt;&lt;property id=&quot;20302&quot; value=&quot;1&quot;/&gt;&lt;property id=&quot;20303&quot; value=&quot;Bill Bennett&quot;/&gt;&lt;property id=&quot;20307&quot; value=&quot;293&quot;/&gt;&lt;property id=&quot;20309&quot; value=&quot;16645&quot;/&gt;&lt;property id=&quot;20312&quot; value=&quot;0&quot;/&gt;&lt;/object&gt;&lt;object type=&quot;3&quot; unique_id=&quot;10992&quot;&gt;&lt;property id=&quot;20148&quot; value=&quot;5&quot;/&gt;&lt;property id=&quot;20300&quot; value=&quot;Slide 12 - &amp;quot;T-1 Technology&amp;quot;&quot;/&gt;&lt;property id=&quot;20302&quot; value=&quot;1&quot;/&gt;&lt;property id=&quot;20303&quot; value=&quot;Bill Bennett&quot;/&gt;&lt;property id=&quot;20307&quot; value=&quot;294&quot;/&gt;&lt;property id=&quot;20309&quot; value=&quot;16645&quot;/&gt;&lt;property id=&quot;20312&quot; value=&quot;0&quot;/&gt;&lt;/object&gt;&lt;object type=&quot;3&quot; unique_id=&quot;10993&quot;&gt;&lt;property id=&quot;20148&quot; value=&quot;5&quot;/&gt;&lt;property id=&quot;20300&quot; value=&quot;Slide 13 - &amp;quot;T-1 Technology Implementation&amp;quot;&quot;/&gt;&lt;property id=&quot;20302&quot; value=&quot;1&quot;/&gt;&lt;property id=&quot;20303&quot; value=&quot;Bill Bennett&quot;/&gt;&lt;property id=&quot;20307&quot; value=&quot;263&quot;/&gt;&lt;property id=&quot;20309&quot; value=&quot;16645&quot;/&gt;&lt;property id=&quot;20312&quot; value=&quot;0&quot;/&gt;&lt;/object&gt;&lt;object type=&quot;3&quot; unique_id=&quot;10994&quot;&gt;&lt;property id=&quot;20148&quot; value=&quot;5&quot;/&gt;&lt;property id=&quot;20300&quot; value=&quot;Slide 14 - &amp;quot;SONET and SDH&amp;quot;&quot;/&gt;&lt;property id=&quot;20302&quot; value=&quot;1&quot;/&gt;&lt;property id=&quot;20303&quot; value=&quot;Bill Bennett&quot;/&gt;&lt;property id=&quot;20307&quot; value=&quot;295&quot;/&gt;&lt;property id=&quot;20309&quot; value=&quot;16645&quot;/&gt;&lt;property id=&quot;20312&quot; value=&quot;0&quot;/&gt;&lt;/object&gt;&lt;object type=&quot;3&quot; unique_id=&quot;10995&quot;&gt;&lt;property id=&quot;20148&quot; value=&quot;5&quot;/&gt;&lt;property id=&quot;20300&quot; value=&quot;Slide 15 - &amp;quot;SONET and SDH Transmission Rates&amp;quot;&quot;/&gt;&lt;property id=&quot;20302&quot; value=&quot;1&quot;/&gt;&lt;property id=&quot;20303&quot; value=&quot;Bill Bennett&quot;/&gt;&lt;property id=&quot;20307&quot; value=&quot;264&quot;/&gt;&lt;property id=&quot;20309&quot; value=&quot;16645&quot;/&gt;&lt;property id=&quot;20312&quot; value=&quot;0&quot;/&gt;&lt;/object&gt;&lt;object type=&quot;3&quot; unique_id=&quot;10996&quot;&gt;&lt;property id=&quot;20148&quot; value=&quot;5&quot;/&gt;&lt;property id=&quot;20300&quot; value=&quot;Slide 16 - &amp;quot;SONET Framing - STS&amp;quot;&quot;/&gt;&lt;property id=&quot;20302&quot; value=&quot;1&quot;/&gt;&lt;property id=&quot;20303&quot; value=&quot;Bill Bennett&quot;/&gt;&lt;property id=&quot;20307&quot; value=&quot;266&quot;/&gt;&lt;property id=&quot;20309&quot; value=&quot;16645&quot;/&gt;&lt;property id=&quot;20312&quot; value=&quot;0&quot;/&gt;&lt;/object&gt;&lt;object type=&quot;3&quot; unique_id=&quot;10997&quot;&gt;&lt;property id=&quot;20148&quot; value=&quot;5&quot;/&gt;&lt;property id=&quot;20300&quot; value=&quot;Slide 17 - &amp;quot;SONET Framing - STS&amp;quot;&quot;/&gt;&lt;property id=&quot;20302&quot; value=&quot;1&quot;/&gt;&lt;property id=&quot;20303&quot; value=&quot;Bill Bennett&quot;/&gt;&lt;property id=&quot;20307&quot; value=&quot;265&quot;/&gt;&lt;property id=&quot;20309&quot; value=&quot;16645&quot;/&gt;&lt;property id=&quot;20312&quot; value=&quot;0&quot;/&gt;&lt;/object&gt;&lt;object type=&quot;3&quot; unique_id=&quot;10998&quot;&gt;&lt;property id=&quot;20148&quot; value=&quot;5&quot;/&gt;&lt;property id=&quot;20300&quot; value=&quot;Slide 18 - &amp;quot;SONET UPSR Topology&amp;quot;&quot;/&gt;&lt;property id=&quot;20302&quot; value=&quot;1&quot;/&gt;&lt;property id=&quot;20303&quot; value=&quot;Bill Bennett&quot;/&gt;&lt;property id=&quot;20307&quot; value=&quot;267&quot;/&gt;&lt;property id=&quot;20309&quot; value=&quot;16645&quot;/&gt;&lt;property id=&quot;20312&quot; value=&quot;0&quot;/&gt;&lt;/object&gt;&lt;object type=&quot;3&quot; unique_id=&quot;10999&quot;&gt;&lt;property id=&quot;20148&quot; value=&quot;5&quot;/&gt;&lt;property id=&quot;20300&quot; value=&quot;Slide 19 - &amp;quot;SONET BLSR Topology&amp;quot;&quot;/&gt;&lt;property id=&quot;20302&quot; value=&quot;1&quot;/&gt;&lt;property id=&quot;20303&quot; value=&quot;Bill Bennett&quot;/&gt;&lt;property id=&quot;20307&quot; value=&quot;268&quot;/&gt;&lt;property id=&quot;20309&quot; value=&quot;16645&quot;/&gt;&lt;property id=&quot;20312&quot; value=&quot;0&quot;/&gt;&lt;/object&gt;&lt;object type=&quot;3&quot; unique_id=&quot;11000&quot;&gt;&lt;property id=&quot;20148&quot; value=&quot;5&quot;/&gt;&lt;property id=&quot;20300&quot; value=&quot;Slide 21 - &amp;quot;WAN Network Switching&amp;quot;&quot;/&gt;&lt;property id=&quot;20302&quot; value=&quot;1&quot;/&gt;&lt;property id=&quot;20303&quot; value=&quot;Bill Bennett&quot;/&gt;&lt;property id=&quot;20307&quot; value=&quot;296&quot;/&gt;&lt;property id=&quot;20309&quot; value=&quot;16645&quot;/&gt;&lt;property id=&quot;20312&quot; value=&quot;0&quot;/&gt;&lt;/object&gt;&lt;object type=&quot;3&quot; unique_id=&quot;11001&quot;&gt;&lt;property id=&quot;20148&quot; value=&quot;5&quot;/&gt;&lt;property id=&quot;20300&quot; value=&quot;Slide 31 - &amp;quot;Dial-Up&amp;quot;&quot;/&gt;&lt;property id=&quot;20302&quot; value=&quot;1&quot;/&gt;&lt;property id=&quot;20303&quot; value=&quot;Bill Bennett&quot;/&gt;&lt;property id=&quot;20307&quot; value=&quot;269&quot;/&gt;&lt;property id=&quot;20309&quot; value=&quot;16645&quot;/&gt;&lt;property id=&quot;20312&quot; value=&quot;0&quot;/&gt;&lt;/object&gt;&lt;object type=&quot;3&quot; unique_id=&quot;11002&quot;&gt;&lt;property id=&quot;20148&quot; value=&quot;5&quot;/&gt;&lt;property id=&quot;20300&quot; value=&quot;Slide 32 - &amp;quot;Packet Switched WAN&amp;quot;&quot;/&gt;&lt;property id=&quot;20302&quot; value=&quot;1&quot;/&gt;&lt;property id=&quot;20303&quot; value=&quot;Bill Bennett&quot;/&gt;&lt;property id=&quot;20307&quot; value=&quot;297&quot;/&gt;&lt;property id=&quot;20309&quot; value=&quot;16645&quot;/&gt;&lt;property id=&quot;20312&quot; value=&quot;0&quot;/&gt;&lt;/object&gt;&lt;object type=&quot;3&quot; unique_id=&quot;11003&quot;&gt;&lt;property id=&quot;20148&quot; value=&quot;5&quot;/&gt;&lt;property id=&quot;20300&quot; value=&quot;Slide 33 - &amp;quot;Packet Switched WAN&amp;quot;&quot;/&gt;&lt;property id=&quot;20302&quot; value=&quot;1&quot;/&gt;&lt;property id=&quot;20303&quot; value=&quot;Bill Bennett&quot;/&gt;&lt;property id=&quot;20307&quot; value=&quot;270&quot;/&gt;&lt;property id=&quot;20309&quot; value=&quot;16645&quot;/&gt;&lt;property id=&quot;20312&quot; value=&quot;0&quot;/&gt;&lt;/object&gt;&lt;object type=&quot;3&quot; unique_id=&quot;11004&quot;&gt;&lt;property id=&quot;20148&quot; value=&quot;5&quot;/&gt;&lt;property id=&quot;20300&quot; value=&quot;Slide 38 - &amp;quot;Connection-Oriented Packet Switched Services&amp;quot;&quot;/&gt;&lt;property id=&quot;20302&quot; value=&quot;1&quot;/&gt;&lt;property id=&quot;20303&quot; value=&quot;Bill Bennett&quot;/&gt;&lt;property id=&quot;20307&quot; value=&quot;298&quot;/&gt;&lt;property id=&quot;20309&quot; value=&quot;16645&quot;/&gt;&lt;property id=&quot;20312&quot; value=&quot;0&quot;/&gt;&lt;/object&gt;&lt;object type=&quot;3&quot; unique_id=&quot;11005&quot;&gt;&lt;property id=&quot;20148&quot; value=&quot;5&quot;/&gt;&lt;property id=&quot;20300&quot; value=&quot;Slide 36 - &amp;quot;Connectionless Packet Switched Services&amp;quot;&quot;/&gt;&lt;property id=&quot;20302&quot; value=&quot;1&quot;/&gt;&lt;property id=&quot;20303&quot; value=&quot;Bill Bennett&quot;/&gt;&lt;property id=&quot;20307&quot; value=&quot;299&quot;/&gt;&lt;property id=&quot;20309&quot; value=&quot;16645&quot;/&gt;&lt;property id=&quot;20312&quot; value=&quot;0&quot;/&gt;&lt;/object&gt;&lt;object type=&quot;3&quot; unique_id=&quot;11006&quot;&gt;&lt;property id=&quot;20148&quot; value=&quot;5&quot;/&gt;&lt;property id=&quot;20300&quot; value=&quot;Slide 37 - &amp;quot;Connectionless Packet Switched Services&amp;quot;&quot;/&gt;&lt;property id=&quot;20302&quot; value=&quot;1&quot;/&gt;&lt;property id=&quot;20303&quot; value=&quot;Bill Bennett&quot;/&gt;&lt;property id=&quot;20307&quot; value=&quot;271&quot;/&gt;&lt;property id=&quot;20309&quot; value=&quot;16645&quot;/&gt;&lt;property id=&quot;20312&quot; value=&quot;0&quot;/&gt;&lt;/object&gt;&lt;object type=&quot;3&quot; unique_id=&quot;11007&quot;&gt;&lt;property id=&quot;20148&quot; value=&quot;5&quot;/&gt;&lt;property id=&quot;20300&quot; value=&quot;Slide 43 - &amp;quot;Packet Switching Comparison&amp;quot;&quot;/&gt;&lt;property id=&quot;20302&quot; value=&quot;1&quot;/&gt;&lt;property id=&quot;20303&quot; value=&quot;Bill Bennett&quot;/&gt;&lt;property id=&quot;20307&quot; value=&quot;272&quot;/&gt;&lt;property id=&quot;20309&quot; value=&quot;16645&quot;/&gt;&lt;property id=&quot;20312&quot; value=&quot;0&quot;/&gt;&lt;/object&gt;&lt;object type=&quot;3&quot; unique_id=&quot;11008&quot;&gt;&lt;property id=&quot;20148&quot; value=&quot;5&quot;/&gt;&lt;property id=&quot;20300&quot; value=&quot;Slide 24 - &amp;quot;Switching Technologies&amp;quot;&quot;/&gt;&lt;property id=&quot;20302&quot; value=&quot;1&quot;/&gt;&lt;property id=&quot;20303&quot; value=&quot;Bill Bennett&quot;/&gt;&lt;property id=&quot;20307&quot; value=&quot;273&quot;/&gt;&lt;property id=&quot;20309&quot; value=&quot;16645&quot;/&gt;&lt;property id=&quot;20312&quot; value=&quot;0&quot;/&gt;&lt;/object&gt;&lt;object type=&quot;3&quot; unique_id=&quot;11009&quot;&gt;&lt;property id=&quot;20148&quot; value=&quot;5&quot;/&gt;&lt;property id=&quot;20300&quot; value=&quot;Slide 45 - &amp;quot;X.25&amp;quot;&quot;/&gt;&lt;property id=&quot;20302&quot; value=&quot;1&quot;/&gt;&lt;property id=&quot;20303&quot; value=&quot;Bill Bennett&quot;/&gt;&lt;property id=&quot;20307&quot; value=&quot;300&quot;/&gt;&lt;property id=&quot;20309&quot; value=&quot;16645&quot;/&gt;&lt;property id=&quot;20312&quot; value=&quot;0&quot;/&gt;&lt;/object&gt;&lt;object type=&quot;3&quot; unique_id=&quot;11010&quot;&gt;&lt;property id=&quot;20148&quot; value=&quot;5&quot;/&gt;&lt;property id=&quot;20300&quot; value=&quot;Slide 46 - &amp;quot;X.25&amp;quot;&quot;/&gt;&lt;property id=&quot;20302&quot; value=&quot;1&quot;/&gt;&lt;property id=&quot;20303&quot; value=&quot;Bill Bennett&quot;/&gt;&lt;property id=&quot;20307&quot; value=&quot;274&quot;/&gt;&lt;property id=&quot;20309&quot; value=&quot;16645&quot;/&gt;&lt;property id=&quot;20312&quot; value=&quot;0&quot;/&gt;&lt;/object&gt;&lt;object type=&quot;3&quot; unique_id=&quot;11011&quot;&gt;&lt;property id=&quot;20148&quot; value=&quot;5&quot;/&gt;&lt;property id=&quot;20300&quot; value=&quot;Slide 47 - &amp;quot;X.25&amp;quot;&quot;/&gt;&lt;property id=&quot;20302&quot; value=&quot;1&quot;/&gt;&lt;property id=&quot;20303&quot; value=&quot;Bill Bennett&quot;/&gt;&lt;property id=&quot;20307&quot; value=&quot;275&quot;/&gt;&lt;property id=&quot;20309&quot; value=&quot;16645&quot;/&gt;&lt;property id=&quot;20312&quot; value=&quot;0&quot;/&gt;&lt;/object&gt;&lt;object type=&quot;3&quot; unique_id=&quot;11012&quot;&gt;&lt;property id=&quot;20148&quot; value=&quot;5&quot;/&gt;&lt;property id=&quot;20300&quot; value=&quot;Slide 48 - &amp;quot;X.25&amp;quot;&quot;/&gt;&lt;property id=&quot;20302&quot; value=&quot;1&quot;/&gt;&lt;property id=&quot;20303&quot; value=&quot;Bill Bennett&quot;/&gt;&lt;property id=&quot;20307&quot; value=&quot;276&quot;/&gt;&lt;property id=&quot;20309&quot; value=&quot;16645&quot;/&gt;&lt;property id=&quot;20312&quot; value=&quot;0&quot;/&gt;&lt;/object&gt;&lt;object type=&quot;3&quot; unique_id=&quot;11013&quot;&gt;&lt;property id=&quot;20148&quot; value=&quot;5&quot;/&gt;&lt;property id=&quot;20300&quot; value=&quot;Slide 49 - &amp;quot;Frame Relay Error Correction &amp;quot;&quot;/&gt;&lt;property id=&quot;20302&quot; value=&quot;1&quot;/&gt;&lt;property id=&quot;20303&quot; value=&quot;Bill Bennett&quot;/&gt;&lt;property id=&quot;20307&quot; value=&quot;277&quot;/&gt;&lt;property id=&quot;20309&quot; value=&quot;16645&quot;/&gt;&lt;property id=&quot;20312&quot; value=&quot;0&quot;/&gt;&lt;/object&gt;&lt;object type=&quot;3&quot; unique_id=&quot;11014&quot;&gt;&lt;property id=&quot;20148&quot; value=&quot;5&quot;/&gt;&lt;property id=&quot;20300&quot; value=&quot;Slide 50 - &amp;quot;Frame Relay Framing&amp;quot;&quot;/&gt;&lt;property id=&quot;20302&quot; value=&quot;1&quot;/&gt;&lt;property id=&quot;20303&quot; value=&quot;Bill Bennett&quot;/&gt;&lt;property id=&quot;20307&quot; value=&quot;278&quot;/&gt;&lt;property id=&quot;20309&quot; value=&quot;16645&quot;/&gt;&lt;property id=&quot;20312&quot; value=&quot;0&quot;/&gt;&lt;/object&gt;&lt;object type=&quot;3&quot; unique_id=&quot;11015&quot;&gt;&lt;property id=&quot;20148&quot; value=&quot;5&quot;/&gt;&lt;property id=&quot;20300&quot; value=&quot;Slide 51 - &amp;quot;Frame Relay&amp;quot;&quot;/&gt;&lt;property id=&quot;20302&quot; value=&quot;1&quot;/&gt;&lt;property id=&quot;20303&quot; value=&quot;Bill Bennett&quot;/&gt;&lt;property id=&quot;20307&quot; value=&quot;281&quot;/&gt;&lt;property id=&quot;20309&quot; value=&quot;16645&quot;/&gt;&lt;property id=&quot;20312&quot; value=&quot;0&quot;/&gt;&lt;/object&gt;&lt;object type=&quot;3&quot; unique_id=&quot;11016&quot;&gt;&lt;property id=&quot;20148&quot; value=&quot;5&quot;/&gt;&lt;property id=&quot;20300&quot; value=&quot;Slide 52 - &amp;quot;Frame Relay&amp;quot;&quot;/&gt;&lt;property id=&quot;20302&quot; value=&quot;1&quot;/&gt;&lt;property id=&quot;20303&quot; value=&quot;Bill Bennett&quot;/&gt;&lt;property id=&quot;20307&quot; value=&quot;282&quot;/&gt;&lt;property id=&quot;20309&quot; value=&quot;16645&quot;/&gt;&lt;property id=&quot;20312&quot; value=&quot;0&quot;/&gt;&lt;/object&gt;&lt;object type=&quot;3&quot; unique_id=&quot;11017&quot;&gt;&lt;property id=&quot;20148&quot; value=&quot;5&quot;/&gt;&lt;property id=&quot;20300&quot; value=&quot;Slide 53 - &amp;quot;Frame Relay&amp;quot;&quot;/&gt;&lt;property id=&quot;20302&quot; value=&quot;1&quot;/&gt;&lt;property id=&quot;20303&quot; value=&quot;Bill Bennett&quot;/&gt;&lt;property id=&quot;20307&quot; value=&quot;283&quot;/&gt;&lt;property id=&quot;20309&quot; value=&quot;16645&quot;/&gt;&lt;property id=&quot;20312&quot; value=&quot;0&quot;/&gt;&lt;/object&gt;&lt;object type=&quot;3&quot; unique_id=&quot;11018&quot;&gt;&lt;property id=&quot;20148&quot; value=&quot;5&quot;/&gt;&lt;property id=&quot;20300&quot; value=&quot;Slide 54 - &amp;quot;ATM&amp;quot;&quot;/&gt;&lt;property id=&quot;20302&quot; value=&quot;1&quot;/&gt;&lt;property id=&quot;20303&quot; value=&quot;Bill Bennett&quot;/&gt;&lt;property id=&quot;20307&quot; value=&quot;301&quot;/&gt;&lt;property id=&quot;20309&quot; value=&quot;16645&quot;/&gt;&lt;property id=&quot;20312&quot; value=&quot;0&quot;/&gt;&lt;/object&gt;&lt;object type=&quot;3&quot; unique_id=&quot;11019&quot;&gt;&lt;property id=&quot;20148&quot; value=&quot;5&quot;/&gt;&lt;property id=&quot;20300&quot; value=&quot;Slide 55 - &amp;quot;ATM&amp;quot;&quot;/&gt;&lt;property id=&quot;20302&quot; value=&quot;1&quot;/&gt;&lt;property id=&quot;20303&quot; value=&quot;Bill Bennett&quot;/&gt;&lt;property id=&quot;20307&quot; value=&quot;302&quot;/&gt;&lt;property id=&quot;20309&quot; value=&quot;16645&quot;/&gt;&lt;property id=&quot;20312&quot; value=&quot;0&quot;/&gt;&lt;/object&gt;&lt;object type=&quot;3&quot; unique_id=&quot;11020&quot;&gt;&lt;property id=&quot;20148&quot; value=&quot;5&quot;/&gt;&lt;property id=&quot;20300&quot; value=&quot;Slide 56 - &amp;quot;ATM&amp;quot;&quot;/&gt;&lt;property id=&quot;20302&quot; value=&quot;1&quot;/&gt;&lt;property id=&quot;20303&quot; value=&quot;Bill Bennett&quot;/&gt;&lt;property id=&quot;20307&quot; value=&quot;284&quot;/&gt;&lt;property id=&quot;20309&quot; value=&quot;16645&quot;/&gt;&lt;property id=&quot;20312&quot; value=&quot;0&quot;/&gt;&lt;/object&gt;&lt;object type=&quot;3&quot; unique_id=&quot;11021&quot;&gt;&lt;property id=&quot;20148&quot; value=&quot;5&quot;/&gt;&lt;property id=&quot;20300&quot; value=&quot;Slide 57 - &amp;quot;ATM&amp;quot;&quot;/&gt;&lt;property id=&quot;20302&quot; value=&quot;1&quot;/&gt;&lt;property id=&quot;20303&quot; value=&quot;Bill Bennett&quot;/&gt;&lt;property id=&quot;20307&quot; value=&quot;285&quot;/&gt;&lt;property id=&quot;20309&quot; value=&quot;16645&quot;/&gt;&lt;property id=&quot;20312&quot; value=&quot;0&quot;/&gt;&lt;/object&gt;&lt;object type=&quot;3&quot; unique_id=&quot;11022&quot;&gt;&lt;property id=&quot;20148&quot; value=&quot;5&quot;/&gt;&lt;property id=&quot;20300&quot; value=&quot;Slide 58 - &amp;quot;ATM&amp;quot;&quot;/&gt;&lt;property id=&quot;20302&quot; value=&quot;1&quot;/&gt;&lt;property id=&quot;20303&quot; value=&quot;Bill Bennett&quot;/&gt;&lt;property id=&quot;20307&quot; value=&quot;286&quot;/&gt;&lt;property id=&quot;20309&quot; value=&quot;16645&quot;/&gt;&lt;property id=&quot;20312&quot; value=&quot;0&quot;/&gt;&lt;/object&gt;&lt;object type=&quot;3&quot; unique_id=&quot;11023&quot;&gt;&lt;property id=&quot;20148&quot; value=&quot;5&quot;/&gt;&lt;property id=&quot;20300&quot; value=&quot;Slide 59 - &amp;quot;ATM&amp;quot;&quot;/&gt;&lt;property id=&quot;20302&quot; value=&quot;1&quot;/&gt;&lt;property id=&quot;20303&quot; value=&quot;Bill Bennett&quot;/&gt;&lt;property id=&quot;20307&quot; value=&quot;287&quot;/&gt;&lt;property id=&quot;20309&quot; value=&quot;16645&quot;/&gt;&lt;property id=&quot;20312&quot; value=&quot;0&quot;/&gt;&lt;/object&gt;&lt;object type=&quot;3&quot; unique_id=&quot;11024&quot;&gt;&lt;property id=&quot;20148&quot; value=&quot;5&quot;/&gt;&lt;property id=&quot;20300&quot; value=&quot;Slide 60 - &amp;quot;ATM Implementation&amp;quot;&quot;/&gt;&lt;property id=&quot;20302&quot; value=&quot;1&quot;/&gt;&lt;property id=&quot;20303&quot; value=&quot;Bill Bennett&quot;/&gt;&lt;property id=&quot;20307&quot; value=&quot;288&quot;/&gt;&lt;property id=&quot;20309&quot; value=&quot;16645&quot;/&gt;&lt;property id=&quot;20312&quot; value=&quot;0&quot;/&gt;&lt;/object&gt;&lt;object type=&quot;3&quot; unique_id=&quot;11701&quot;&gt;&lt;property id=&quot;20148&quot; value=&quot;5&quot;/&gt;&lt;property id=&quot;20300&quot; value=&quot;Slide 35 - &amp;quot;Connectionless Packet Switched Services&amp;quot;&quot;/&gt;&lt;property id=&quot;20302&quot; value=&quot;1&quot;/&gt;&lt;property id=&quot;20303&quot; value=&quot;Bill Bennett&quot;/&gt;&lt;property id=&quot;20307&quot; value=&quot;305&quot;/&gt;&lt;property id=&quot;20309&quot; value=&quot;16645&quot;/&gt;&lt;property id=&quot;20312&quot; value=&quot;0&quot;/&gt;&lt;/object&gt;&lt;object type=&quot;3&quot; unique_id=&quot;11846&quot;&gt;&lt;property id=&quot;20148&quot; value=&quot;5&quot;/&gt;&lt;property id=&quot;20300&quot; value=&quot;Slide 40 - &amp;quot;Virtual Circuits&amp;quot;&quot;/&gt;&lt;property id=&quot;20302&quot; value=&quot;1&quot;/&gt;&lt;property id=&quot;20303&quot; value=&quot;Bill Bennett&quot;/&gt;&lt;property id=&quot;20307&quot; value=&quot;306&quot;/&gt;&lt;property id=&quot;20309&quot; value=&quot;16645&quot;/&gt;&lt;property id=&quot;20312&quot; value=&quot;0&quot;/&gt;&lt;/object&gt;&lt;object type=&quot;3&quot; unique_id=&quot;12092&quot;&gt;&lt;property id=&quot;20148&quot; value=&quot;5&quot;/&gt;&lt;property id=&quot;20300&quot; value=&quot;Slide 41 - &amp;quot;Switched Virtual Circuit (SVC)&amp;quot;&quot;/&gt;&lt;property id=&quot;20302&quot; value=&quot;1&quot;/&gt;&lt;property id=&quot;20303&quot; value=&quot;Bill Bennett&quot;/&gt;&lt;property id=&quot;20307&quot; value=&quot;307&quot;/&gt;&lt;property id=&quot;20309&quot; value=&quot;16645&quot;/&gt;&lt;property id=&quot;20312&quot; value=&quot;0&quot;/&gt;&lt;/object&gt;&lt;object type=&quot;3&quot; unique_id=&quot;12093&quot;&gt;&lt;property id=&quot;20148&quot; value=&quot;5&quot;/&gt;&lt;property id=&quot;20300&quot; value=&quot;Slide 42 - &amp;quot;Permanent Virtual Circuit (PVC)&amp;quot;&quot;/&gt;&lt;property id=&quot;20302&quot; value=&quot;1&quot;/&gt;&lt;property id=&quot;20303&quot; value=&quot;Bill Bennett&quot;/&gt;&lt;property id=&quot;20307&quot; value=&quot;308&quot;/&gt;&lt;property id=&quot;20309&quot; value=&quot;16645&quot;/&gt;&lt;property id=&quot;20312&quot; value=&quot;0&quot;/&gt;&lt;/object&gt;&lt;object type=&quot;3&quot; unique_id=&quot;12094&quot;&gt;&lt;property id=&quot;20148&quot; value=&quot;5&quot;/&gt;&lt;property id=&quot;20300&quot; value=&quot;Slide 39 - &amp;quot;Connection-Oriented Packet Switched Services&amp;quot;&quot;/&gt;&lt;property id=&quot;20302&quot; value=&quot;1&quot;/&gt;&lt;property id=&quot;20303&quot; value=&quot;Bill Bennett&quot;/&gt;&lt;property id=&quot;20307&quot; value=&quot;309&quot;/&gt;&lt;property id=&quot;20309&quot; value=&quot;16645&quot;/&gt;&lt;property id=&quot;20312&quot; value=&quot;0&quot;/&gt;&lt;/object&gt;&lt;object type=&quot;3&quot; unique_id=&quot;12251&quot;&gt;&lt;property id=&quot;20148&quot; value=&quot;5&quot;/&gt;&lt;property id=&quot;20300&quot; value=&quot;Slide 20 - &amp;quot;Wavelength Division Multiplexing (WDM)&amp;quot;&quot;/&gt;&lt;property id=&quot;20302&quot; value=&quot;1&quot;/&gt;&lt;property id=&quot;20303&quot; value=&quot;Bill Bennett&quot;/&gt;&lt;property id=&quot;20307&quot; value=&quot;310&quot;/&gt;&lt;property id=&quot;20309&quot; value=&quot;16645&quot;/&gt;&lt;property id=&quot;20312&quot; value=&quot;0&quot;/&gt;&lt;/object&gt;&lt;object type=&quot;3&quot; unique_id=&quot;12941&quot;&gt;&lt;property id=&quot;20148&quot; value=&quot;5&quot;/&gt;&lt;property id=&quot;20300&quot; value=&quot;Slide 5 - &amp;quot;WAN Specifications&amp;quot;&quot;/&gt;&lt;property id=&quot;20302&quot; value=&quot;1&quot;/&gt;&lt;property id=&quot;20303&quot; value=&quot;Bill Bennett&quot;/&gt;&lt;property id=&quot;20307&quot; value=&quot;311&quot;/&gt;&lt;property id=&quot;20309&quot; value=&quot;16645&quot;/&gt;&lt;property id=&quot;20312&quot; value=&quot;0&quot;/&gt;&lt;/object&gt;&lt;object type=&quot;3&quot; unique_id=&quot;13320&quot;&gt;&lt;property id=&quot;20148&quot; value=&quot;5&quot;/&gt;&lt;property id=&quot;20300&quot; value=&quot;Slide 22 - &amp;quot;WAN Network Switching&amp;quot;&quot;/&gt;&lt;property id=&quot;20302&quot; value=&quot;1&quot;/&gt;&lt;property id=&quot;20303&quot; value=&quot;Bill Bennett&quot;/&gt;&lt;property id=&quot;20307&quot; value=&quot;314&quot;/&gt;&lt;property id=&quot;20309&quot; value=&quot;16645&quot;/&gt;&lt;property id=&quot;20312&quot; value=&quot;0&quot;/&gt;&lt;/object&gt;&lt;object type=&quot;3&quot; unique_id=&quot;13321&quot;&gt;&lt;property id=&quot;20148&quot; value=&quot;5&quot;/&gt;&lt;property id=&quot;20300&quot; value=&quot;Slide 27 - &amp;quot;Leased-Lines&amp;quot;&quot;/&gt;&lt;property id=&quot;20302&quot; value=&quot;1&quot;/&gt;&lt;property id=&quot;20303&quot; value=&quot;Bill Bennett&quot;/&gt;&lt;property id=&quot;20307&quot; value=&quot;312&quot;/&gt;&lt;property id=&quot;20309&quot; value=&quot;16645&quot;/&gt;&lt;property id=&quot;20312&quot; value=&quot;0&quot;/&gt;&lt;/object&gt;&lt;object type=&quot;3&quot; unique_id=&quot;13322&quot;&gt;&lt;property id=&quot;20148&quot; value=&quot;5&quot;/&gt;&lt;property id=&quot;20300&quot; value=&quot;Slide 25 - &amp;quot;Circuit Switched WAN&amp;quot;&quot;/&gt;&lt;property id=&quot;20302&quot; value=&quot;1&quot;/&gt;&lt;property id=&quot;20303&quot; value=&quot;Bill Bennett&quot;/&gt;&lt;property id=&quot;20307&quot; value=&quot;313&quot;/&gt;&lt;property id=&quot;20309&quot; value=&quot;16645&quot;/&gt;&lt;property id=&quot;20312&quot; value=&quot;0&quot;/&gt;&lt;/object&gt;&lt;object type=&quot;3&quot; unique_id=&quot;13608&quot;&gt;&lt;property id=&quot;20148&quot; value=&quot;5&quot;/&gt;&lt;property id=&quot;20300&quot; value=&quot;Slide 29 - &amp;quot;Leased-Lines&amp;quot;&quot;/&gt;&lt;property id=&quot;20302&quot; value=&quot;1&quot;/&gt;&lt;property id=&quot;20303&quot; value=&quot;Bill Bennett&quot;/&gt;&lt;property id=&quot;20307&quot; value=&quot;315&quot;/&gt;&lt;property id=&quot;20309&quot; value=&quot;16645&quot;/&gt;&lt;property id=&quot;20312&quot; value=&quot;0&quot;/&gt;&lt;/object&gt;&lt;object type=&quot;3&quot; unique_id=&quot;13609&quot;&gt;&lt;property id=&quot;20148&quot; value=&quot;5&quot;/&gt;&lt;property id=&quot;20300&quot; value=&quot;Slide 34 - &amp;quot;Packet Switched WAN&amp;quot;&quot;/&gt;&lt;property id=&quot;20302&quot; value=&quot;1&quot;/&gt;&lt;property id=&quot;20303&quot; value=&quot;Bill Bennett&quot;/&gt;&lt;property id=&quot;20307&quot; value=&quot;316&quot;/&gt;&lt;property id=&quot;20309&quot; value=&quot;16645&quot;/&gt;&lt;property id=&quot;20312&quot; value=&quot;0&quot;/&gt;&lt;/object&gt;&lt;object type=&quot;3&quot; unique_id=&quot;14379&quot;&gt;&lt;property id=&quot;20148&quot; value=&quot;5&quot;/&gt;&lt;property id=&quot;20300&quot; value=&quot;Slide 30 - &amp;quot;Dial-Up&amp;quot;&quot;/&gt;&lt;property id=&quot;20302&quot; value=&quot;1&quot;/&gt;&lt;property id=&quot;20303&quot; value=&quot;Bill Bennett&quot;/&gt;&lt;property id=&quot;20307&quot; value=&quot;318&quot;/&gt;&lt;property id=&quot;20309&quot; value=&quot;16645&quot;/&gt;&lt;property id=&quot;20312&quot; value=&quot;0&quot;/&gt;&lt;/object&gt;&lt;object type=&quot;3&quot; unique_id=&quot;14502&quot;&gt;&lt;property id=&quot;20148&quot; value=&quot;5&quot;/&gt;&lt;property id=&quot;20300&quot; value=&quot;Slide 61 - &amp;quot;Multiprotocol Label Switching (MPLS)&amp;quot;&quot;/&gt;&lt;property id=&quot;20302&quot; value=&quot;1&quot;/&gt;&lt;property id=&quot;20303&quot; value=&quot;Bill Bennett&quot;/&gt;&lt;property id=&quot;20307&quot; value=&quot;319&quot;/&gt;&lt;property id=&quot;20309&quot; value=&quot;16645&quot;/&gt;&lt;property id=&quot;20312&quot; value=&quot;0&quot;/&gt;&lt;/object&gt;&lt;object type=&quot;3&quot; unique_id=&quot;14503&quot;&gt;&lt;property id=&quot;20148&quot; value=&quot;5&quot;/&gt;&lt;property id=&quot;20300&quot; value=&quot;Slide 62 - &amp;quot;MPLS 3-Level Architecture&amp;quot;&quot;/&gt;&lt;property id=&quot;20302&quot; value=&quot;1&quot;/&gt;&lt;property id=&quot;20303&quot; value=&quot;Bill Bennett&quot;/&gt;&lt;property id=&quot;20307&quot; value=&quot;320&quot;/&gt;&lt;property id=&quot;20309&quot; value=&quot;16645&quot;/&gt;&lt;property id=&quot;20312&quot; value=&quot;0&quot;/&gt;&lt;/object&gt;&lt;object type=&quot;3&quot; unique_id=&quot;14756&quot;&gt;&lt;property id=&quot;20148&quot; value=&quot;5&quot;/&gt;&lt;property id=&quot;20300&quot; value=&quot;Slide 63 - &amp;quot;MPLS 3-Level Architecture&amp;quot;&quot;/&gt;&lt;property id=&quot;20302&quot; value=&quot;1&quot;/&gt;&lt;property id=&quot;20303&quot; value=&quot;Bill Bennett&quot;/&gt;&lt;property id=&quot;20307&quot; value=&quot;321&quot;/&gt;&lt;property id=&quot;20309&quot; value=&quot;16645&quot;/&gt;&lt;property id=&quot;20312&quot; value=&quot;0&quot;/&gt;&lt;/object&gt;&lt;object type=&quot;3&quot; unique_id=&quot;14949&quot;&gt;&lt;property id=&quot;20148&quot; value=&quot;5&quot;/&gt;&lt;property id=&quot;20300&quot; value=&quot;Slide 64 - &amp;quot;MPLS 3-Level Architecture&amp;quot;&quot;/&gt;&lt;property id=&quot;20302&quot; value=&quot;1&quot;/&gt;&lt;property id=&quot;20303&quot; value=&quot;Bill Bennett&quot;/&gt;&lt;property id=&quot;20307&quot; value=&quot;322&quot;/&gt;&lt;property id=&quot;20309&quot; value=&quot;16645&quot;/&gt;&lt;property id=&quot;20312&quot; value=&quot;0&quot;/&gt;&lt;/object&gt;&lt;object type=&quot;3&quot; unique_id=&quot;15145&quot;&gt;&lt;property id=&quot;20148&quot; value=&quot;5&quot;/&gt;&lt;property id=&quot;20300&quot; value=&quot;Slide 65 - &amp;quot;WAN Evolution&amp;quot;&quot;/&gt;&lt;property id=&quot;20302&quot; value=&quot;1&quot;/&gt;&lt;property id=&quot;20303&quot; value=&quot;Bill Bennett&quot;/&gt;&lt;property id=&quot;20307&quot; value=&quot;323&quot;/&gt;&lt;property id=&quot;20309&quot; value=&quot;16645&quot;/&gt;&lt;property id=&quot;20312&quot; value=&quot;0&quot;/&gt;&lt;/object&gt;&lt;object type=&quot;3&quot; unique_id=&quot;15344&quot;&gt;&lt;property id=&quot;20148&quot; value=&quot;5&quot;/&gt;&lt;property id=&quot;20300&quot; value=&quot;Slide 66 - &amp;quot;WAN Evolution&amp;quot;&quot;/&gt;&lt;property id=&quot;20302&quot; value=&quot;1&quot;/&gt;&lt;property id=&quot;20303&quot; value=&quot;Bill Bennett&quot;/&gt;&lt;property id=&quot;20307&quot; value=&quot;324&quot;/&gt;&lt;property id=&quot;20309&quot; value=&quot;16645&quot;/&gt;&lt;property id=&quot;20312&quot; value=&quot;0&quot;/&gt;&lt;/object&gt;&lt;object type=&quot;3&quot; unique_id=&quot;15680&quot;&gt;&lt;property id=&quot;20148&quot; value=&quot;5&quot;/&gt;&lt;property id=&quot;20300&quot; value=&quot;Slide 23 - &amp;quot;WAN Network Switching&amp;quot;&quot;/&gt;&lt;property id=&quot;20302&quot; value=&quot;1&quot;/&gt;&lt;property id=&quot;20303&quot; value=&quot;Bill Bennett&quot;/&gt;&lt;property id=&quot;20307&quot; value=&quot;325&quot;/&gt;&lt;property id=&quot;20309&quot; value=&quot;16645&quot;/&gt;&lt;property id=&quot;20312&quot; value=&quot;0&quot;/&gt;&lt;/object&gt;&lt;object type=&quot;3&quot; unique_id=&quot;15885&quot;&gt;&lt;property id=&quot;20148&quot; value=&quot;5&quot;/&gt;&lt;property id=&quot;20300&quot; value=&quot;Slide 44 - &amp;quot;WAN Architectures&amp;quot;&quot;/&gt;&lt;property id=&quot;20302&quot; value=&quot;1&quot;/&gt;&lt;property id=&quot;20303&quot; value=&quot;Bill Bennett&quot;/&gt;&lt;property id=&quot;20307&quot; value=&quot;326&quot;/&gt;&lt;property id=&quot;20309&quot; value=&quot;16645&quot;/&gt;&lt;property id=&quot;20312&quot; value=&quot;0&quot;/&gt;&lt;/object&gt;&lt;/object&gt;&lt;object type=&quot;10&quot; unique_id=&quot;16498&quot;&gt;&lt;object type=&quot;11&quot; unique_id=&quot;16499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6500&quot;&gt;&lt;/object&gt;&lt;/object&gt;&lt;object type=&quot;4&quot; unique_id=&quot;16572&quot;&gt;&lt;object type=&quot;5&quot; unique_id=&quot;16645&quot;&gt;&lt;property id=&quot;20000&quot; value=&quot;0&quot;/&gt;&lt;property id=&quot;20149&quot; value=&quot;Bill Bennett&quot;/&gt;&lt;property id=&quot;20150&quot; value=&quot;Associate Professor&quot;/&gt;&lt;property id=&quot;20151&quot; value=&quot;bill_bennett.jpg&quot;/&gt;&lt;property id=&quot;20153&quot; value=&quot;BBennett@msjc.edu&quot;/&gt;&lt;property id=&quot;20159&quot; value=&quot;msjc_logo_new.jpg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AwODAwM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539373213,\\BB8\websites\cis.msjc.edu\courses\core_courses\csis202\lessons\06\powerpoint\ch06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39373213,\\BB8\websites\cis.msjc.edu\courses\core_courses\csis202\lessons\06\powerpoint\ch06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539373213,\\BB8\websites\cis.msjc.edu\courses\core_courses\csis202\lessons\06\powerpoint\ch06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539373213,\\BB8\websites\cis.msjc.edu\courses\core_courses\csis202\lessons\06\powerpoint\ch06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539373213,\\BB8\websites\cis.msjc.edu\courses\core_courses\csis202\lessons\06\powerpoint\ch06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39373213,\\BB8\websites\cis.msjc.edu\courses\core_courses\csis202\lessons\06\powerpoint\ch06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539373213,\\BB8\websites\cis.msjc.edu\courses\core_courses\csis202\lessons\06\powerpoint\ch06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539373213,\\BB8\websites\cis.msjc.edu\courses\core_courses\csis202\lessons\06\powerpoint\ch06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539373213,\\BB8\websites\cis.msjc.edu\courses\core_courses\csis202\lessons\06\powerpoint\ch06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539373213,\\BB8\websites\cis.msjc.edu\courses\core_courses\csis202\lessons\06\powerpoint\ch06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539373213,\\BB8\websites\cis.msjc.edu\courses\core_courses\csis202\lessons\06\powerpoint\ch06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539373213,\\BB8\websites\cis.msjc.edu\courses\core_courses\csis202\lessons\06\powerpoint\ch06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539373213,\\BB8\websites\cis.msjc.edu\courses\core_courses\csis202\lessons\06\powerpoint\ch06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39373213,\\BB8\websites\cis.msjc.edu\courses\core_courses\csis202\lessons\06\powerpoint\ch06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539373213,\\BB8\websites\cis.msjc.edu\courses\core_courses\csis202\lessons\06\powerpoint\ch06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539373213,\\BB8\websites\cis.msjc.edu\courses\core_courses\csis202\lessons\06\powerpoint\ch06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539373213,\\BB8\websites\cis.msjc.edu\courses\core_courses\csis202\lessons\06\powerpoint\ch06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366D8B-7A3A-4E0E-89AF-1D750CCA27DF}&quot;/&gt;&lt;filename val=&quot;\\BB8\websites\cis.msjc.edu\courses\core_courses\csis202\lessons\06\Presenter\data\asimages\{99366D8B-7A3A-4E0E-89AF-1D750CCA27DF}.png&quot;/&gt;&lt;hasEffects val=&quot;1&quot;/&gt;&lt;left val=&quot;125.28&quot;/&gt;&lt;top val=&quot;370.56&quot;/&gt;&lt;width val=&quot;105.36&quot;/&gt;&lt;height val=&quot;39.36&quot;/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539373213,\\BB8\websites\cis.msjc.edu\courses\core_courses\csis202\lessons\06\powerpoint\ch06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39373213,\\BB8\websites\cis.msjc.edu\courses\core_courses\csis202\lessons\06\powerpoint\ch06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539373213,\\BB8\websites\cis.msjc.edu\courses\core_courses\csis202\lessons\06\powerpoint\ch06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539373213,\\BB8\websites\cis.msjc.edu\courses\core_courses\csis202\lessons\06\powerpoint\ch06_pptx\Media.ppc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39373213,\\BB8\websites\cis.msjc.edu\courses\core_courses\csis202\lessons\06\powerpoint\ch06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4,539373213,\\BB8\websites\cis.msjc.edu\courses\core_courses\csis202\lessons\06\powerpoint\ch06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5,539373213,\\BB8\websites\cis.msjc.edu\courses\core_courses\csis202\lessons\06\powerpoint\ch06_pptx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539373213,\\BB8\websites\cis.msjc.edu\courses\core_courses\csis202\lessons\06\powerpoint\ch06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39373213,\\BB8\websites\cis.msjc.edu\courses\core_courses\csis202\lessons\06\powerpoint\ch06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539373213,\\BB8\websites\cis.msjc.edu\courses\core_courses\csis202\lessons\06\powerpoint\ch06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6,539373213,\\BB8\websites\cis.msjc.edu\courses\core_courses\csis202\lessons\06\powerpoint\ch06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539373213,\\BB8\websites\cis.msjc.edu\courses\core_courses\csis202\lessons\06\powerpoint\ch06_pptx\Media.ppc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539373213,\\BB8\websites\cis.msjc.edu\courses\core_courses\csis202\lessons\06\powerpoint\ch06_pptx\Media.ppc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539373213,\\BB8\websites\cis.msjc.edu\courses\core_courses\csis202\lessons\06\powerpoint\ch06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39373213,\\BB8\websites\cis.msjc.edu\courses\core_courses\csis202\lessons\06\powerpoint\ch06_pptx\Media.ppc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539373213,\\BB8\websites\cis.msjc.edu\courses\core_courses\csis202\lessons\06\powerpoint\ch06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7,539373213,\\BB8\websites\cis.msjc.edu\courses\core_courses\csis202\lessons\06\powerpoint\ch06_pptx\Media.ppc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539373213,\\BB8\websites\cis.msjc.edu\courses\core_courses\csis202\lessons\06\powerpoint\ch06_pptx\Media.ppc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9,539373213,\\BB8\websites\cis.msjc.edu\courses\core_courses\csis202\lessons\06\powerpoint\ch06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539373213,\\BB8\websites\cis.msjc.edu\courses\core_courses\csis202\lessons\06\powerpoint\ch06_pptx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539373213,\\BB8\websites\cis.msjc.edu\courses\core_courses\csis202\lessons\06\powerpoint\ch06_pptx\Media.ppc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539373213,\\BB8\websites\cis.msjc.edu\courses\core_courses\csis202\lessons\06\powerpoint\ch06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539373213,\\BB8\websites\cis.msjc.edu\courses\core_courses\csis202\lessons\06\powerpoint\ch06_pptx\Media.ppc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539373213,\\BB8\websites\cis.msjc.edu\courses\core_courses\csis202\lessons\06\powerpoint\ch06_pptx\Media.ppc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539373213,\\BB8\websites\cis.msjc.edu\courses\core_courses\csis202\lessons\06\powerpoint\ch06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39373213,\\BB8\websites\cis.msjc.edu\courses\core_courses\csis202\lessons\06\powerpoint\ch06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539373213,\\BB8\websites\cis.msjc.edu\courses\core_courses\csis202\lessons\06\powerpoint\ch06_pptx\Media.ppc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539373213,\\BB8\websites\cis.msjc.edu\courses\core_courses\csis202\lessons\06\powerpoint\ch06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539373213,\\BB8\websites\cis.msjc.edu\courses\core_courses\csis202\lessons\06\powerpoint\ch06_pptx\Media.ppc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539373213,\\BB8\websites\cis.msjc.edu\courses\core_courses\csis202\lessons\06\powerpoint\ch06_pptx\Media.ppc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539373213,\\BB8\websites\cis.msjc.edu\courses\core_courses\csis202\lessons\06\powerpoint\ch06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539373213,\\BB8\websites\cis.msjc.edu\courses\core_courses\csis202\lessons\06\powerpoint\ch06_pptx\Media.ppc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539373213,\\BB8\websites\cis.msjc.edu\courses\core_courses\csis202\lessons\06\powerpoint\ch06_pptx\Media.ppc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539373213,\\BB8\websites\cis.msjc.edu\courses\core_courses\csis202\lessons\06\powerpoint\ch06_pptx\Media.ppc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539373213,\\BB8\websites\cis.msjc.edu\courses\core_courses\csis202\lessons\06\powerpoint\ch06_pptx\Media.ppc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539373213,\\BB8\websites\cis.msjc.edu\courses\core_courses\csis202\lessons\06\powerpoint\ch06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539373213,\\BB8\websites\cis.msjc.edu\courses\core_courses\csis202\lessons\06\powerpoint\ch06_pptx\Media.ppc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539373213,\\BB8\websites\cis.msjc.edu\courses\core_courses\csis202\lessons\06\powerpoint\ch06_pptx\Media.ppc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539373213,\\BB8\websites\cis.msjc.edu\courses\core_courses\csis202\lessons\06\powerpoint\ch06_pptx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539373213,\\BB8\websites\cis.msjc.edu\courses\core_courses\csis202\lessons\06\powerpoint\ch06_pptx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1,539373213,\\BB8\websites\cis.msjc.edu\courses\core_courses\csis202\lessons\06\powerpoint\ch06_pptx\Media.ppc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2,539373213,\\BB8\websites\cis.msjc.edu\courses\core_courses\csis202\lessons\06\powerpoint\ch06_pptx\Media.ppc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3,539373213,\\BB8\websites\cis.msjc.edu\courses\core_courses\csis202\lessons\06\powerpoint\ch06_pptx\Media.ppcx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4,539373213,\\BB8\websites\cis.msjc.edu\courses\core_courses\csis202\lessons\06\powerpoint\ch06_pptx\Media.ppc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5,539373213,\\BB8\websites\cis.msjc.edu\courses\core_courses\csis202\lessons\06\powerpoint\ch06_pptx\Media.pp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6,539373213,\\BB8\websites\cis.msjc.edu\courses\core_courses\csis202\lessons\06\powerpoint\ch06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39373213,\\BB8\websites\cis.msjc.edu\courses\core_courses\csis202\lessons\06\powerpoint\ch06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39373213,\\BB8\websites\cis.msjc.edu\courses\core_courses\csis202\lessons\06\powerpoint\ch06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539373213,\\BB8\websites\cis.msjc.edu\courses\core_courses\csis202\lessons\06\powerpoint\ch06_pptx\Media.ppcx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1915</TotalTime>
  <Words>2015</Words>
  <Application>Microsoft Office PowerPoint</Application>
  <PresentationFormat>On-screen Show (4:3)</PresentationFormat>
  <Paragraphs>249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Tahoma</vt:lpstr>
      <vt:lpstr>Wingdings</vt:lpstr>
      <vt:lpstr>Blends</vt:lpstr>
      <vt:lpstr>Chapter 6</vt:lpstr>
      <vt:lpstr>This Chapter Focuses On:</vt:lpstr>
      <vt:lpstr>Network Design Principles</vt:lpstr>
      <vt:lpstr>WAN Components/Convergence</vt:lpstr>
      <vt:lpstr>WAN Specifications</vt:lpstr>
      <vt:lpstr>WAN Transmission</vt:lpstr>
      <vt:lpstr>WAN Transmission</vt:lpstr>
      <vt:lpstr>WAN Transmission</vt:lpstr>
      <vt:lpstr>WAN Transmission</vt:lpstr>
      <vt:lpstr>WAN Transmission</vt:lpstr>
      <vt:lpstr>T-1 Technology</vt:lpstr>
      <vt:lpstr>T-1 Technology</vt:lpstr>
      <vt:lpstr>T-1 Technology Implementation</vt:lpstr>
      <vt:lpstr>SONET and SDH</vt:lpstr>
      <vt:lpstr>SONET and SDH Transmission Rates</vt:lpstr>
      <vt:lpstr>SONET Framing - STS</vt:lpstr>
      <vt:lpstr>SONET Framing - STS</vt:lpstr>
      <vt:lpstr>SONET UPSR Topology</vt:lpstr>
      <vt:lpstr>SONET BLSR Topology</vt:lpstr>
      <vt:lpstr>Wavelength Division Multiplexing (WDM)</vt:lpstr>
      <vt:lpstr>WAN Network Switching</vt:lpstr>
      <vt:lpstr>WAN Network Switching</vt:lpstr>
      <vt:lpstr>WAN Network Switching</vt:lpstr>
      <vt:lpstr>Switching Technologies</vt:lpstr>
      <vt:lpstr>Circuit Switched WAN</vt:lpstr>
      <vt:lpstr>Leased-Lines</vt:lpstr>
      <vt:lpstr>Leased-Lines</vt:lpstr>
      <vt:lpstr>Leased-Lines</vt:lpstr>
      <vt:lpstr>Leased-Lines</vt:lpstr>
      <vt:lpstr>Dial-Up</vt:lpstr>
      <vt:lpstr>Dial-Up</vt:lpstr>
      <vt:lpstr>Packet Switched WAN</vt:lpstr>
      <vt:lpstr>Packet Switched WAN</vt:lpstr>
      <vt:lpstr>Packet Switched WAN</vt:lpstr>
      <vt:lpstr>Connectionless Packet Switched Services</vt:lpstr>
      <vt:lpstr>Connectionless Packet Switched Services</vt:lpstr>
      <vt:lpstr>Connectionless Packet Switched Services</vt:lpstr>
      <vt:lpstr>Connection-Oriented Packet Switched Services</vt:lpstr>
      <vt:lpstr>Connection-Oriented Packet Switched Services</vt:lpstr>
      <vt:lpstr>Virtual Circuits</vt:lpstr>
      <vt:lpstr>Switched Virtual Circuit (SVC)</vt:lpstr>
      <vt:lpstr>Permanent Virtual Circuit (PVC)</vt:lpstr>
      <vt:lpstr>Packet Switching Comparison</vt:lpstr>
      <vt:lpstr>WAN Architectures</vt:lpstr>
      <vt:lpstr>X.25</vt:lpstr>
      <vt:lpstr>X.25</vt:lpstr>
      <vt:lpstr>X.25</vt:lpstr>
      <vt:lpstr>X.25</vt:lpstr>
      <vt:lpstr>Frame Relay Error Correction </vt:lpstr>
      <vt:lpstr>Frame Relay Framing</vt:lpstr>
      <vt:lpstr>Frame Relay</vt:lpstr>
      <vt:lpstr>Frame Relay</vt:lpstr>
      <vt:lpstr>Frame Relay</vt:lpstr>
      <vt:lpstr>ATM</vt:lpstr>
      <vt:lpstr>ATM</vt:lpstr>
      <vt:lpstr>ATM</vt:lpstr>
      <vt:lpstr>ATM</vt:lpstr>
      <vt:lpstr>ATM</vt:lpstr>
      <vt:lpstr>ATM</vt:lpstr>
      <vt:lpstr>ATM Implementation</vt:lpstr>
      <vt:lpstr>Multiprotocol Label Switching (MPLS)</vt:lpstr>
      <vt:lpstr>MPLS 3-Level Architecture</vt:lpstr>
      <vt:lpstr>MPLS 3-Level Architecture</vt:lpstr>
      <vt:lpstr>MPLS 3-Level Architecture</vt:lpstr>
      <vt:lpstr>WAN Evolution</vt:lpstr>
      <vt:lpstr>WAN Evolution</vt:lpstr>
    </vt:vector>
  </TitlesOfParts>
  <Company>dishaw.net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S. Bennett</dc:creator>
  <cp:lastModifiedBy>Bill Bennett</cp:lastModifiedBy>
  <cp:revision>93</cp:revision>
  <dcterms:created xsi:type="dcterms:W3CDTF">2004-02-07T22:53:14Z</dcterms:created>
  <dcterms:modified xsi:type="dcterms:W3CDTF">2024-05-09T20:23:08Z</dcterms:modified>
</cp:coreProperties>
</file>