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5.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1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2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6.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7.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8.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30.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1.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32.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33.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34.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3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36.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3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38.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9.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40.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41.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activeX/activeX1.xml" ContentType="application/vnd.ms-office.activeX+xml"/>
  <Override PartName="/ppt/tags/tag174.xml" ContentType="application/vnd.openxmlformats-officedocument.presentationml.tags+xml"/>
  <Override PartName="/ppt/notesSlides/notesSlide42.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43.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4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45.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46.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47.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48.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4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5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5"/>
  </p:notesMasterIdLst>
  <p:sldIdLst>
    <p:sldId id="277" r:id="rId2"/>
    <p:sldId id="278" r:id="rId3"/>
    <p:sldId id="279" r:id="rId4"/>
    <p:sldId id="294" r:id="rId5"/>
    <p:sldId id="295" r:id="rId6"/>
    <p:sldId id="296" r:id="rId7"/>
    <p:sldId id="256" r:id="rId8"/>
    <p:sldId id="276" r:id="rId9"/>
    <p:sldId id="297" r:id="rId10"/>
    <p:sldId id="298" r:id="rId11"/>
    <p:sldId id="299" r:id="rId12"/>
    <p:sldId id="308" r:id="rId13"/>
    <p:sldId id="309" r:id="rId14"/>
    <p:sldId id="303" r:id="rId15"/>
    <p:sldId id="280" r:id="rId16"/>
    <p:sldId id="281" r:id="rId17"/>
    <p:sldId id="257" r:id="rId18"/>
    <p:sldId id="282" r:id="rId19"/>
    <p:sldId id="300" r:id="rId20"/>
    <p:sldId id="283" r:id="rId21"/>
    <p:sldId id="258" r:id="rId22"/>
    <p:sldId id="259" r:id="rId23"/>
    <p:sldId id="260" r:id="rId24"/>
    <p:sldId id="284" r:id="rId25"/>
    <p:sldId id="301" r:id="rId26"/>
    <p:sldId id="302" r:id="rId27"/>
    <p:sldId id="261" r:id="rId28"/>
    <p:sldId id="304" r:id="rId29"/>
    <p:sldId id="262" r:id="rId30"/>
    <p:sldId id="285" r:id="rId31"/>
    <p:sldId id="286" r:id="rId32"/>
    <p:sldId id="306" r:id="rId33"/>
    <p:sldId id="287" r:id="rId34"/>
    <p:sldId id="288" r:id="rId35"/>
    <p:sldId id="289" r:id="rId36"/>
    <p:sldId id="263" r:id="rId37"/>
    <p:sldId id="267" r:id="rId38"/>
    <p:sldId id="268" r:id="rId39"/>
    <p:sldId id="307" r:id="rId40"/>
    <p:sldId id="269" r:id="rId41"/>
    <p:sldId id="274" r:id="rId42"/>
    <p:sldId id="270" r:id="rId43"/>
    <p:sldId id="271" r:id="rId44"/>
    <p:sldId id="272" r:id="rId45"/>
    <p:sldId id="310" r:id="rId46"/>
    <p:sldId id="275" r:id="rId47"/>
    <p:sldId id="273" r:id="rId48"/>
    <p:sldId id="290" r:id="rId49"/>
    <p:sldId id="291" r:id="rId50"/>
    <p:sldId id="293" r:id="rId51"/>
    <p:sldId id="292" r:id="rId52"/>
    <p:sldId id="305" r:id="rId53"/>
    <p:sldId id="264" r:id="rId54"/>
  </p:sldIdLst>
  <p:sldSz cx="9144000" cy="6858000" type="screen4x3"/>
  <p:notesSz cx="6858000" cy="9144000"/>
  <p:custDataLst>
    <p:tags r:id="rId56"/>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4" autoAdjust="0"/>
    <p:restoredTop sz="90491" autoAdjust="0"/>
  </p:normalViewPr>
  <p:slideViewPr>
    <p:cSldViewPr>
      <p:cViewPr varScale="1">
        <p:scale>
          <a:sx n="128" d="100"/>
          <a:sy n="128" d="100"/>
        </p:scale>
        <p:origin x="1536" y="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35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5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5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35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201EE5EF-D664-497A-9513-26C46E6E7E70}" type="slidenum">
              <a:rPr lang="en-US"/>
              <a:pPr>
                <a:defRPr/>
              </a:pPr>
              <a:t>‹#›</a:t>
            </a:fld>
            <a:endParaRPr lang="en-US"/>
          </a:p>
        </p:txBody>
      </p:sp>
    </p:spTree>
    <p:extLst>
      <p:ext uri="{BB962C8B-B14F-4D97-AF65-F5344CB8AC3E}">
        <p14:creationId xmlns:p14="http://schemas.microsoft.com/office/powerpoint/2010/main" val="17698319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1B242D9-1C81-4CE9-A37A-B263DC53494F}" type="slidenum">
              <a:rPr lang="en-US" smtClean="0"/>
              <a:pPr/>
              <a:t>1</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a:lnSpc>
                <a:spcPct val="80000"/>
              </a:lnSpc>
            </a:pPr>
            <a:r>
              <a:rPr lang="en-US" sz="800"/>
              <a:t>After mastering the material in this chapter you should:</a:t>
            </a:r>
          </a:p>
          <a:p>
            <a:pPr>
              <a:lnSpc>
                <a:spcPct val="80000"/>
              </a:lnSpc>
            </a:pPr>
            <a:r>
              <a:rPr lang="en-US" sz="800" b="1"/>
              <a:t>1. </a:t>
            </a:r>
            <a:r>
              <a:rPr lang="en-US" sz="800"/>
              <a:t>Understand the value of the OSI Model in the analysis of network architecture</a:t>
            </a:r>
          </a:p>
          <a:p>
            <a:pPr>
              <a:lnSpc>
                <a:spcPct val="80000"/>
              </a:lnSpc>
            </a:pPr>
            <a:r>
              <a:rPr lang="en-US" sz="800"/>
              <a:t>alternatives.</a:t>
            </a:r>
          </a:p>
          <a:p>
            <a:pPr>
              <a:lnSpc>
                <a:spcPct val="80000"/>
              </a:lnSpc>
            </a:pPr>
            <a:r>
              <a:rPr lang="en-US" sz="800" b="1"/>
              <a:t>2. </a:t>
            </a:r>
            <a:r>
              <a:rPr lang="en-US" sz="800"/>
              <a:t>Understand how access methodologies, logical topologies, and physical</a:t>
            </a:r>
          </a:p>
          <a:p>
            <a:pPr>
              <a:lnSpc>
                <a:spcPct val="80000"/>
              </a:lnSpc>
            </a:pPr>
            <a:r>
              <a:rPr lang="en-US" sz="800"/>
              <a:t>topologies combine to form alternative network architectures.</a:t>
            </a:r>
          </a:p>
          <a:p>
            <a:pPr>
              <a:lnSpc>
                <a:spcPct val="80000"/>
              </a:lnSpc>
            </a:pPr>
            <a:r>
              <a:rPr lang="en-US" sz="800" b="1"/>
              <a:t>3. </a:t>
            </a:r>
            <a:r>
              <a:rPr lang="en-US" sz="800"/>
              <a:t>Understand the interaction between the various hardware and software</a:t>
            </a:r>
          </a:p>
          <a:p>
            <a:pPr>
              <a:lnSpc>
                <a:spcPct val="80000"/>
              </a:lnSpc>
            </a:pPr>
            <a:r>
              <a:rPr lang="en-US" sz="800"/>
              <a:t>components of the local area network technology architecture.</a:t>
            </a:r>
          </a:p>
          <a:p>
            <a:pPr>
              <a:lnSpc>
                <a:spcPct val="80000"/>
              </a:lnSpc>
            </a:pPr>
            <a:r>
              <a:rPr lang="en-US" sz="800" b="1"/>
              <a:t>4. </a:t>
            </a:r>
            <a:r>
              <a:rPr lang="en-US" sz="800"/>
              <a:t>Understand the major local area network technologies and their applications.</a:t>
            </a:r>
          </a:p>
          <a:p>
            <a:pPr>
              <a:lnSpc>
                <a:spcPct val="80000"/>
              </a:lnSpc>
            </a:pPr>
            <a:r>
              <a:rPr lang="en-US" sz="800" b="1"/>
              <a:t>5. </a:t>
            </a:r>
            <a:r>
              <a:rPr lang="en-US" sz="800"/>
              <a:t>Understand basic wireless local area network technology architectures.</a:t>
            </a:r>
          </a:p>
          <a:p>
            <a:pPr>
              <a:lnSpc>
                <a:spcPct val="80000"/>
              </a:lnSpc>
            </a:pPr>
            <a:r>
              <a:rPr lang="en-US" sz="800" b="1"/>
              <a:t>6. </a:t>
            </a:r>
            <a:r>
              <a:rPr lang="en-US" sz="800"/>
              <a:t>Understand how to implement, secure, and manage wireless local area networks.</a:t>
            </a:r>
          </a:p>
          <a:p>
            <a:pPr>
              <a:lnSpc>
                <a:spcPct val="80000"/>
              </a:lnSpc>
            </a:pPr>
            <a:r>
              <a:rPr lang="en-US" sz="800" b="1"/>
              <a:t>7. </a:t>
            </a:r>
            <a:r>
              <a:rPr lang="en-US" sz="800"/>
              <a:t>Understand the differences between switched LAN architectures and</a:t>
            </a:r>
          </a:p>
          <a:p>
            <a:pPr>
              <a:lnSpc>
                <a:spcPct val="80000"/>
              </a:lnSpc>
            </a:pPr>
            <a:r>
              <a:rPr lang="en-US" sz="800"/>
              <a:t>shared-media LAN architectures.</a:t>
            </a:r>
          </a:p>
          <a:p>
            <a:pPr>
              <a:lnSpc>
                <a:spcPct val="80000"/>
              </a:lnSpc>
            </a:pPr>
            <a:r>
              <a:rPr lang="en-US" sz="800" b="1"/>
              <a:t>8. </a:t>
            </a:r>
            <a:r>
              <a:rPr lang="en-US" sz="800"/>
              <a:t>Understand the comparative differences between and proper application of</a:t>
            </a:r>
          </a:p>
          <a:p>
            <a:pPr>
              <a:lnSpc>
                <a:spcPct val="80000"/>
              </a:lnSpc>
            </a:pPr>
            <a:r>
              <a:rPr lang="en-US" sz="800"/>
              <a:t>available network interface cards.</a:t>
            </a:r>
          </a:p>
          <a:p>
            <a:pPr>
              <a:lnSpc>
                <a:spcPct val="80000"/>
              </a:lnSpc>
            </a:pPr>
            <a:r>
              <a:rPr lang="en-US" sz="800" b="1"/>
              <a:t>9. </a:t>
            </a:r>
            <a:r>
              <a:rPr lang="en-US" sz="800"/>
              <a:t>Understand the comparative differences between and the proper application</a:t>
            </a:r>
          </a:p>
          <a:p>
            <a:pPr>
              <a:lnSpc>
                <a:spcPct val="80000"/>
              </a:lnSpc>
            </a:pPr>
            <a:r>
              <a:rPr lang="en-US" sz="800"/>
              <a:t>of hubs, concentrators, bridges, and switches.</a:t>
            </a:r>
          </a:p>
          <a:p>
            <a:pPr>
              <a:lnSpc>
                <a:spcPct val="80000"/>
              </a:lnSpc>
            </a:pPr>
            <a:r>
              <a:rPr lang="en-US" sz="800" b="1"/>
              <a:t>10. </a:t>
            </a:r>
            <a:r>
              <a:rPr lang="en-US" sz="800"/>
              <a:t>Understand how proper LAN analysis can help determine which network</a:t>
            </a:r>
          </a:p>
          <a:p>
            <a:pPr>
              <a:lnSpc>
                <a:spcPct val="80000"/>
              </a:lnSpc>
            </a:pPr>
            <a:r>
              <a:rPr lang="en-US" sz="800"/>
              <a:t>architecture is most appropriate in any given situation.</a:t>
            </a:r>
          </a:p>
          <a:p>
            <a:pPr>
              <a:lnSpc>
                <a:spcPct val="80000"/>
              </a:lnSpc>
            </a:pPr>
            <a:r>
              <a:rPr lang="en-US" sz="800"/>
              <a:t>Access methodologies</a:t>
            </a:r>
          </a:p>
          <a:p>
            <a:pPr>
              <a:lnSpc>
                <a:spcPct val="80000"/>
              </a:lnSpc>
            </a:pPr>
            <a:r>
              <a:rPr lang="en-US" sz="800"/>
              <a:t>Physical topologies</a:t>
            </a:r>
          </a:p>
          <a:p>
            <a:pPr>
              <a:lnSpc>
                <a:spcPct val="80000"/>
              </a:lnSpc>
            </a:pPr>
            <a:r>
              <a:rPr lang="en-US" sz="800"/>
              <a:t>IEEE 802 standards</a:t>
            </a:r>
          </a:p>
          <a:p>
            <a:pPr>
              <a:lnSpc>
                <a:spcPct val="80000"/>
              </a:lnSpc>
            </a:pPr>
            <a:r>
              <a:rPr lang="en-US" sz="800"/>
              <a:t>Ethernet</a:t>
            </a:r>
          </a:p>
          <a:p>
            <a:pPr>
              <a:lnSpc>
                <a:spcPct val="80000"/>
              </a:lnSpc>
            </a:pPr>
            <a:r>
              <a:rPr lang="en-US" sz="800"/>
              <a:t>LAN hubs</a:t>
            </a:r>
          </a:p>
          <a:p>
            <a:pPr>
              <a:lnSpc>
                <a:spcPct val="80000"/>
              </a:lnSpc>
            </a:pPr>
            <a:r>
              <a:rPr lang="en-US" sz="800"/>
              <a:t>Logical topologies</a:t>
            </a:r>
          </a:p>
          <a:p>
            <a:pPr>
              <a:lnSpc>
                <a:spcPct val="80000"/>
              </a:lnSpc>
            </a:pPr>
            <a:r>
              <a:rPr lang="en-US" sz="800"/>
              <a:t>LAN architectures</a:t>
            </a:r>
          </a:p>
          <a:p>
            <a:pPr>
              <a:lnSpc>
                <a:spcPct val="80000"/>
              </a:lnSpc>
            </a:pPr>
            <a:r>
              <a:rPr lang="en-US" sz="800"/>
              <a:t>LAN technology architectures</a:t>
            </a:r>
          </a:p>
          <a:p>
            <a:pPr>
              <a:lnSpc>
                <a:spcPct val="80000"/>
              </a:lnSpc>
            </a:pPr>
            <a:r>
              <a:rPr lang="en-US" sz="800"/>
              <a:t>Wireless LANs (WiFi)</a:t>
            </a:r>
          </a:p>
          <a:p>
            <a:pPr>
              <a:lnSpc>
                <a:spcPct val="80000"/>
              </a:lnSpc>
            </a:pPr>
            <a:r>
              <a:rPr lang="en-US" sz="800"/>
              <a:t>LAN switches</a:t>
            </a:r>
          </a:p>
          <a:p>
            <a:pPr>
              <a:lnSpc>
                <a:spcPct val="80000"/>
              </a:lnSpc>
            </a:pPr>
            <a:r>
              <a:rPr lang="en-US" sz="800"/>
              <a:t>OSI Model</a:t>
            </a:r>
          </a:p>
          <a:p>
            <a:pPr>
              <a:lnSpc>
                <a:spcPct val="80000"/>
              </a:lnSpc>
            </a:pPr>
            <a:r>
              <a:rPr lang="en-US" sz="800"/>
              <a:t>Hardware/software compatibility</a:t>
            </a:r>
          </a:p>
          <a:p>
            <a:pPr>
              <a:lnSpc>
                <a:spcPct val="80000"/>
              </a:lnSpc>
            </a:pPr>
            <a:r>
              <a:rPr lang="en-US" sz="800"/>
              <a:t>Local area networks</a:t>
            </a:r>
          </a:p>
          <a:p>
            <a:pPr>
              <a:lnSpc>
                <a:spcPct val="80000"/>
              </a:lnSpc>
            </a:pPr>
            <a:r>
              <a:rPr lang="en-US" sz="800"/>
              <a:t>Top-down model</a:t>
            </a:r>
          </a:p>
          <a:p>
            <a:pPr>
              <a:lnSpc>
                <a:spcPct val="80000"/>
              </a:lnSpc>
            </a:pPr>
            <a:r>
              <a:rPr lang="en-US" sz="800"/>
              <a:t>Protocols and standards</a:t>
            </a:r>
          </a:p>
          <a:p>
            <a:pPr>
              <a:lnSpc>
                <a:spcPct val="80000"/>
              </a:lnSpc>
            </a:pPr>
            <a:endParaRPr lang="en-US" sz="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01EE5EF-D664-497A-9513-26C46E6E7E70}"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slideMaster" Target="../slideMasters/slideMaster1.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custDataLst>
                  <p:tags r:id="rId11"/>
                </p:custDataLst>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a:p>
            </p:txBody>
          </p:sp>
          <p:sp>
            <p:nvSpPr>
              <p:cNvPr id="13" name="Rectangle 5"/>
              <p:cNvSpPr>
                <a:spLocks noChangeArrowheads="1"/>
              </p:cNvSpPr>
              <p:nvPr>
                <p:custDataLst>
                  <p:tags r:id="rId12"/>
                </p:custDataLst>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custDataLst>
                  <p:tags r:id="rId9"/>
                </p:custDataLst>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1" name="Rectangle 8"/>
              <p:cNvSpPr>
                <a:spLocks noChangeArrowheads="1"/>
              </p:cNvSpPr>
              <p:nvPr>
                <p:custDataLst>
                  <p:tags r:id="rId10"/>
                </p:custDataLst>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7" name="Rectangle 9"/>
            <p:cNvSpPr>
              <a:spLocks noChangeArrowheads="1"/>
            </p:cNvSpPr>
            <p:nvPr>
              <p:custDataLst>
                <p:tags r:id="rId6"/>
              </p:custDataLst>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a:p>
          </p:txBody>
        </p:sp>
        <p:sp>
          <p:nvSpPr>
            <p:cNvPr id="8" name="Rectangle 10"/>
            <p:cNvSpPr>
              <a:spLocks noChangeArrowheads="1"/>
            </p:cNvSpPr>
            <p:nvPr>
              <p:custDataLst>
                <p:tags r:id="rId7"/>
              </p:custDataLst>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 name="Rectangle 11"/>
            <p:cNvSpPr>
              <a:spLocks noChangeArrowheads="1"/>
            </p:cNvSpPr>
            <p:nvPr>
              <p:custDataLst>
                <p:tags r:id="rId8"/>
              </p:custDataLst>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65548" name="Rectangle 12"/>
          <p:cNvSpPr>
            <a:spLocks noGrp="1" noChangeArrowheads="1"/>
          </p:cNvSpPr>
          <p:nvPr>
            <p:ph type="ctrTitle"/>
            <p:custDataLst>
              <p:tags r:id="rId1"/>
            </p:custDataLst>
          </p:nvPr>
        </p:nvSpPr>
        <p:spPr>
          <a:xfrm>
            <a:off x="990600" y="1828800"/>
            <a:ext cx="7772400" cy="1143000"/>
          </a:xfrm>
        </p:spPr>
        <p:txBody>
          <a:bodyPr/>
          <a:lstStyle>
            <a:lvl1pPr>
              <a:defRPr/>
            </a:lvl1pPr>
          </a:lstStyle>
          <a:p>
            <a:r>
              <a:rPr lang="en-US"/>
              <a:t>Click to edit Master title style</a:t>
            </a:r>
          </a:p>
        </p:txBody>
      </p:sp>
      <p:sp>
        <p:nvSpPr>
          <p:cNvPr id="65549" name="Rectangle 13"/>
          <p:cNvSpPr>
            <a:spLocks noGrp="1" noChangeArrowheads="1"/>
          </p:cNvSpPr>
          <p:nvPr>
            <p:ph type="subTitle"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custDataLst>
              <p:tags r:id="rId3"/>
            </p:custDataLst>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custDataLst>
              <p:tags r:id="rId4"/>
            </p:custDataLst>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custDataLst>
              <p:tags r:id="rId5"/>
            </p:custDataLst>
          </p:nvPr>
        </p:nvSpPr>
        <p:spPr>
          <a:xfrm>
            <a:off x="6858000" y="6248400"/>
            <a:ext cx="1905000" cy="457200"/>
          </a:xfrm>
        </p:spPr>
        <p:txBody>
          <a:bodyPr/>
          <a:lstStyle>
            <a:lvl1pPr>
              <a:defRPr>
                <a:solidFill>
                  <a:schemeClr val="bg2"/>
                </a:solidFill>
              </a:defRPr>
            </a:lvl1pPr>
          </a:lstStyle>
          <a:p>
            <a:pPr>
              <a:defRPr/>
            </a:pPr>
            <a:fld id="{DED349E0-FB41-42F5-BEA3-211B32A652C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E55A90F-245E-43EE-84BE-DA5190DEEC0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F31726C-EC9B-47ED-AA5D-EB5A80F038C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12"/>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custDataLst>
              <p:tags r:id="rId5"/>
            </p:custDataLst>
          </p:nvPr>
        </p:nvSpPr>
        <p:spPr>
          <a:ln/>
        </p:spPr>
        <p:txBody>
          <a:bodyPr/>
          <a:lstStyle>
            <a:lvl1pPr>
              <a:defRPr/>
            </a:lvl1pPr>
          </a:lstStyle>
          <a:p>
            <a:pPr>
              <a:defRPr/>
            </a:pPr>
            <a:fld id="{FD21376C-6841-48D3-8B71-7EB28E39ABA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55FD39E3-FE65-4CDB-B297-281415122CD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D8EF23E-2D98-4288-BA00-2DF8C6F6C22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49924E31-1117-4096-813D-A5BB1725CE1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FB659152-6FA2-4F97-8A7C-8DDC49CECF3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E58CDB-F4B1-4517-A6FC-D56C869D0C7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EA882A0-3C09-4908-BAAA-6C9E7B9FA92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522316EC-E5BE-4E82-9537-A511404CFB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3.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custDataLst>
              <p:tags r:id="rId13"/>
            </p:custDataLst>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a:p>
        </p:txBody>
      </p:sp>
      <p:sp>
        <p:nvSpPr>
          <p:cNvPr id="64515" name="Rectangle 3"/>
          <p:cNvSpPr>
            <a:spLocks noChangeArrowheads="1"/>
          </p:cNvSpPr>
          <p:nvPr>
            <p:custDataLst>
              <p:tags r:id="rId14"/>
            </p:custDataLst>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64516" name="Rectangle 4"/>
          <p:cNvSpPr>
            <a:spLocks noChangeArrowheads="1"/>
          </p:cNvSpPr>
          <p:nvPr>
            <p:custDataLst>
              <p:tags r:id="rId15"/>
            </p:custDataLst>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a:p>
        </p:txBody>
      </p:sp>
      <p:sp>
        <p:nvSpPr>
          <p:cNvPr id="64517" name="Rectangle 5"/>
          <p:cNvSpPr>
            <a:spLocks noChangeArrowheads="1"/>
          </p:cNvSpPr>
          <p:nvPr>
            <p:custDataLst>
              <p:tags r:id="rId16"/>
            </p:custDataLst>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64518" name="Rectangle 6"/>
          <p:cNvSpPr>
            <a:spLocks noChangeArrowheads="1"/>
          </p:cNvSpPr>
          <p:nvPr>
            <p:custDataLst>
              <p:tags r:id="rId17"/>
            </p:custDataLst>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a:p>
        </p:txBody>
      </p:sp>
      <p:sp>
        <p:nvSpPr>
          <p:cNvPr id="64519" name="Rectangle 7"/>
          <p:cNvSpPr>
            <a:spLocks noChangeArrowheads="1"/>
          </p:cNvSpPr>
          <p:nvPr>
            <p:custDataLst>
              <p:tags r:id="rId18"/>
            </p:custDataLst>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a:p>
        </p:txBody>
      </p:sp>
      <p:sp>
        <p:nvSpPr>
          <p:cNvPr id="64520" name="Rectangle 8"/>
          <p:cNvSpPr>
            <a:spLocks noChangeArrowheads="1"/>
          </p:cNvSpPr>
          <p:nvPr>
            <p:custDataLst>
              <p:tags r:id="rId19"/>
            </p:custDataLst>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1033" name="Rectangle 9"/>
          <p:cNvSpPr>
            <a:spLocks noGrp="1" noChangeArrowheads="1"/>
          </p:cNvSpPr>
          <p:nvPr>
            <p:ph type="title"/>
            <p:custDataLst>
              <p:tags r:id="rId20"/>
            </p:custDataLst>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custDataLst>
              <p:tags r:id="rId21"/>
            </p:custDataLst>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23" name="Rectangle 11"/>
          <p:cNvSpPr>
            <a:spLocks noGrp="1" noChangeArrowheads="1"/>
          </p:cNvSpPr>
          <p:nvPr>
            <p:ph type="dt" sz="half" idx="2"/>
            <p:custDataLst>
              <p:tags r:id="rId22"/>
            </p:custDataLst>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64524" name="Rectangle 12"/>
          <p:cNvSpPr>
            <a:spLocks noGrp="1" noChangeArrowheads="1"/>
          </p:cNvSpPr>
          <p:nvPr>
            <p:ph type="ftr" sz="quarter" idx="3"/>
            <p:custDataLst>
              <p:tags r:id="rId23"/>
            </p:custDataLst>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64525" name="Rectangle 13"/>
          <p:cNvSpPr>
            <a:spLocks noGrp="1" noChangeArrowheads="1"/>
          </p:cNvSpPr>
          <p:nvPr>
            <p:ph type="sldNum" sz="quarter" idx="4"/>
            <p:custDataLst>
              <p:tags r:id="rId24"/>
            </p:custDataLst>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B9BDF365-1135-4D83-B491-D1FC259EA2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hyperlink" Target="https://cis.bbent.com/Courses/CSIS202/Lessons/1" TargetMode="Externa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6.xml"/><Relationship Id="rId7" Type="http://schemas.openxmlformats.org/officeDocument/2006/relationships/image" Target="../media/image3.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tags" Target="../tags/tag67.xml"/></Relationships>
</file>

<file path=ppt/slides/_rels/slide13.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image" Target="../media/image4.png"/><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3.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slideLayout" Target="../slideLayouts/slideLayout2.xml"/><Relationship Id="rId5" Type="http://schemas.openxmlformats.org/officeDocument/2006/relationships/tags" Target="../tags/tag73.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s>
</file>

<file path=ppt/slides/_rels/slide1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5.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7.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8.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9.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110.xml"/></Relationships>
</file>

<file path=ppt/slides/_rels/slide25.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10.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11.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26.xml"/></Relationships>
</file>

<file path=ppt/slides/_rels/slide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12.jpe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3.jpe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14.jpe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15.gif"/><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8.xml"/><Relationship Id="rId7" Type="http://schemas.openxmlformats.org/officeDocument/2006/relationships/tags" Target="../tags/tag16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10" Type="http://schemas.openxmlformats.org/officeDocument/2006/relationships/image" Target="../media/image16.jpeg"/><Relationship Id="rId4" Type="http://schemas.openxmlformats.org/officeDocument/2006/relationships/tags" Target="../tags/tag159.xml"/><Relationship Id="rId9"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17.jpe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18.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9.jpe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73.xml"/><Relationship Id="rId7" Type="http://schemas.openxmlformats.org/officeDocument/2006/relationships/notesSlide" Target="../notesSlides/notesSlide42.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Layout" Target="../slideLayouts/slideLayout2.xml"/><Relationship Id="rId5" Type="http://schemas.openxmlformats.org/officeDocument/2006/relationships/tags" Target="../tags/tag174.xml"/><Relationship Id="rId4" Type="http://schemas.openxmlformats.org/officeDocument/2006/relationships/control" Target="../activeX/activeX1.xml"/></Relationships>
</file>

<file path=ppt/slides/_rels/slide45.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21.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22.jpe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3.jpe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24.jpe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custDataLst>
              <p:tags r:id="rId2"/>
            </p:custDataLst>
          </p:nvPr>
        </p:nvSpPr>
        <p:spPr>
          <a:xfrm>
            <a:off x="990600" y="1828800"/>
            <a:ext cx="7772400" cy="1143000"/>
          </a:xfrm>
        </p:spPr>
        <p:txBody>
          <a:bodyPr/>
          <a:lstStyle/>
          <a:p>
            <a:pPr eaLnBrk="1" hangingPunct="1"/>
            <a:r>
              <a:rPr lang="en-US">
                <a:latin typeface="Arial" charset="0"/>
              </a:rPr>
              <a:t>Chapter 4</a:t>
            </a:r>
          </a:p>
        </p:txBody>
      </p:sp>
      <p:sp>
        <p:nvSpPr>
          <p:cNvPr id="3075" name="Rectangle 3"/>
          <p:cNvSpPr>
            <a:spLocks noGrp="1" noChangeArrowheads="1"/>
          </p:cNvSpPr>
          <p:nvPr>
            <p:ph type="subTitle" idx="1"/>
            <p:custDataLst>
              <p:tags r:id="rId3"/>
            </p:custDataLst>
          </p:nvPr>
        </p:nvSpPr>
        <p:spPr>
          <a:xfrm>
            <a:off x="457200" y="3886200"/>
            <a:ext cx="8229600" cy="1752600"/>
          </a:xfrm>
        </p:spPr>
        <p:txBody>
          <a:bodyPr/>
          <a:lstStyle/>
          <a:p>
            <a:pPr eaLnBrk="1" hangingPunct="1"/>
            <a:r>
              <a:rPr lang="en-US" dirty="0">
                <a:latin typeface="Arial" charset="0"/>
              </a:rPr>
              <a:t>Local Area Networks</a:t>
            </a:r>
          </a:p>
          <a:p>
            <a:pPr eaLnBrk="1" hangingPunct="1"/>
            <a:endParaRPr lang="en-US" dirty="0">
              <a:latin typeface="Arial" charset="0"/>
            </a:endParaRPr>
          </a:p>
          <a:p>
            <a:pPr eaLnBrk="1" hangingPunct="1"/>
            <a:r>
              <a:rPr lang="en-US" sz="2400" dirty="0">
                <a:hlinkClick r:id="rId6"/>
              </a:rPr>
              <a:t>https://cis.BBent.com/Courses/CSIS202/Lessons/1</a:t>
            </a:r>
            <a:endParaRPr lang="en-US" sz="2400" dirty="0"/>
          </a:p>
          <a:p>
            <a:pPr eaLnBrk="1" hangingPunct="1"/>
            <a:endParaRPr lang="en-US" dirty="0">
              <a:latin typeface="Arial"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custDataLst>
              <p:tags r:id="rId2"/>
            </p:custDataLst>
          </p:nvPr>
        </p:nvSpPr>
        <p:spPr>
          <a:xfrm>
            <a:off x="1150938" y="617538"/>
            <a:ext cx="7793037" cy="1143000"/>
          </a:xfrm>
        </p:spPr>
        <p:txBody>
          <a:bodyPr/>
          <a:lstStyle/>
          <a:p>
            <a:r>
              <a:rPr lang="en-US"/>
              <a:t>IP Subnet</a:t>
            </a:r>
          </a:p>
        </p:txBody>
      </p:sp>
      <p:sp>
        <p:nvSpPr>
          <p:cNvPr id="12291" name="Content Placeholder 2"/>
          <p:cNvSpPr>
            <a:spLocks noGrp="1"/>
          </p:cNvSpPr>
          <p:nvPr>
            <p:ph idx="1"/>
            <p:custDataLst>
              <p:tags r:id="rId3"/>
            </p:custDataLst>
          </p:nvPr>
        </p:nvSpPr>
        <p:spPr>
          <a:xfrm>
            <a:off x="1182688" y="2017713"/>
            <a:ext cx="7772400" cy="4114800"/>
          </a:xfrm>
        </p:spPr>
        <p:txBody>
          <a:bodyPr/>
          <a:lstStyle/>
          <a:p>
            <a:r>
              <a:rPr lang="en-US"/>
              <a:t>Also referred to as just a “subnet”</a:t>
            </a:r>
          </a:p>
          <a:p>
            <a:r>
              <a:rPr lang="en-US"/>
              <a:t>A subdivision of an IP address space</a:t>
            </a:r>
          </a:p>
          <a:p>
            <a:r>
              <a:rPr lang="en-US"/>
              <a:t>May or may not map directly to a network segment in modern day switched networks</a:t>
            </a:r>
          </a:p>
          <a:p>
            <a:endParaRPr lang="en-US"/>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custDataLst>
              <p:tags r:id="rId2"/>
            </p:custDataLst>
          </p:nvPr>
        </p:nvSpPr>
        <p:spPr>
          <a:xfrm>
            <a:off x="1150938" y="617538"/>
            <a:ext cx="7793037" cy="1143000"/>
          </a:xfrm>
        </p:spPr>
        <p:txBody>
          <a:bodyPr/>
          <a:lstStyle/>
          <a:p>
            <a:r>
              <a:rPr lang="en-US"/>
              <a:t>Collision &amp; Broadcast Domains</a:t>
            </a:r>
          </a:p>
        </p:txBody>
      </p:sp>
      <p:sp>
        <p:nvSpPr>
          <p:cNvPr id="13315" name="Content Placeholder 2"/>
          <p:cNvSpPr>
            <a:spLocks noGrp="1"/>
          </p:cNvSpPr>
          <p:nvPr>
            <p:ph idx="1"/>
            <p:custDataLst>
              <p:tags r:id="rId3"/>
            </p:custDataLst>
          </p:nvPr>
        </p:nvSpPr>
        <p:spPr>
          <a:xfrm>
            <a:off x="1182688" y="1828800"/>
            <a:ext cx="7772400" cy="4303713"/>
          </a:xfrm>
        </p:spPr>
        <p:txBody>
          <a:bodyPr/>
          <a:lstStyle/>
          <a:p>
            <a:r>
              <a:rPr lang="en-US" sz="2800"/>
              <a:t>Collision Domains</a:t>
            </a:r>
          </a:p>
          <a:p>
            <a:pPr lvl="1"/>
            <a:r>
              <a:rPr lang="en-US" sz="2400"/>
              <a:t>A collection of devices that share media directly</a:t>
            </a:r>
          </a:p>
          <a:p>
            <a:pPr lvl="1"/>
            <a:r>
              <a:rPr lang="en-US" sz="2400"/>
              <a:t>Only one device can transmit at a time</a:t>
            </a:r>
          </a:p>
          <a:p>
            <a:r>
              <a:rPr lang="en-US" sz="2800"/>
              <a:t>Broadcast Domains</a:t>
            </a:r>
          </a:p>
          <a:p>
            <a:pPr lvl="1"/>
            <a:r>
              <a:rPr lang="en-US" sz="2400"/>
              <a:t>The collection of devices that will hear a broadcast message sent at the DataLink layer regardless of network structure</a:t>
            </a:r>
          </a:p>
          <a:p>
            <a:pPr lvl="1"/>
            <a:r>
              <a:rPr lang="en-US" sz="2400"/>
              <a:t>The use of bridges and LAN switches allow a single network segment to be broken into multiple collision domains although they remain a part of the same broadcast domain</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7" cstate="print"/>
          <a:srcRect/>
          <a:stretch>
            <a:fillRect/>
          </a:stretch>
        </p:blipFill>
        <p:spPr bwMode="auto">
          <a:xfrm>
            <a:off x="4614649" y="2222879"/>
            <a:ext cx="3486577" cy="2612267"/>
          </a:xfrm>
          <a:prstGeom prst="rect">
            <a:avLst/>
          </a:prstGeom>
          <a:noFill/>
          <a:ln w="9525" cap="flat" cmpd="sng">
            <a:noFill/>
            <a:prstDash val="solid"/>
            <a:miter lim="800000"/>
            <a:headEnd type="none" w="med" len="med"/>
            <a:tailEnd type="none" w="med" len="med"/>
          </a:ln>
        </p:spPr>
      </p:pic>
      <p:pic>
        <p:nvPicPr>
          <p:cNvPr id="5" name="Picture 2"/>
          <p:cNvPicPr>
            <a:picLocks noChangeAspect="1" noChangeArrowheads="1"/>
          </p:cNvPicPr>
          <p:nvPr/>
        </p:nvPicPr>
        <p:blipFill>
          <a:blip r:embed="rId8" cstate="print"/>
          <a:srcRect/>
          <a:stretch>
            <a:fillRect/>
          </a:stretch>
        </p:blipFill>
        <p:spPr bwMode="auto">
          <a:xfrm>
            <a:off x="3365310" y="3212910"/>
            <a:ext cx="1194180" cy="1194180"/>
          </a:xfrm>
          <a:prstGeom prst="rect">
            <a:avLst/>
          </a:prstGeom>
          <a:noFill/>
          <a:ln w="9525" cap="flat" cmpd="sng">
            <a:noFill/>
            <a:prstDash val="solid"/>
            <a:miter lim="800000"/>
            <a:headEnd type="none" w="med" len="med"/>
            <a:tailEnd type="none" w="med" len="med"/>
          </a:ln>
        </p:spPr>
      </p:pic>
      <p:pic>
        <p:nvPicPr>
          <p:cNvPr id="6" name="Picture 2"/>
          <p:cNvPicPr>
            <a:picLocks noChangeAspect="1" noChangeArrowheads="1"/>
          </p:cNvPicPr>
          <p:nvPr/>
        </p:nvPicPr>
        <p:blipFill>
          <a:blip r:embed="rId8" cstate="print"/>
          <a:srcRect/>
          <a:stretch>
            <a:fillRect/>
          </a:stretch>
        </p:blipFill>
        <p:spPr bwMode="auto">
          <a:xfrm>
            <a:off x="4978020" y="5206620"/>
            <a:ext cx="1194180" cy="1194180"/>
          </a:xfrm>
          <a:prstGeom prst="rect">
            <a:avLst/>
          </a:prstGeom>
          <a:noFill/>
          <a:ln w="9525" cap="flat" cmpd="sng">
            <a:noFill/>
            <a:prstDash val="solid"/>
            <a:miter lim="800000"/>
            <a:headEnd type="none" w="med" len="med"/>
            <a:tailEnd type="none" w="med" len="med"/>
          </a:ln>
        </p:spPr>
      </p:pic>
      <p:pic>
        <p:nvPicPr>
          <p:cNvPr id="66562" name="Picture 2"/>
          <p:cNvPicPr>
            <a:picLocks noChangeAspect="1" noChangeArrowheads="1"/>
          </p:cNvPicPr>
          <p:nvPr/>
        </p:nvPicPr>
        <p:blipFill>
          <a:blip r:embed="rId8" cstate="print"/>
          <a:srcRect/>
          <a:stretch>
            <a:fillRect/>
          </a:stretch>
        </p:blipFill>
        <p:spPr bwMode="auto">
          <a:xfrm>
            <a:off x="4216020" y="4216020"/>
            <a:ext cx="1194180" cy="1194180"/>
          </a:xfrm>
          <a:prstGeom prst="rect">
            <a:avLst/>
          </a:prstGeom>
          <a:noFill/>
          <a:ln w="9525" cap="flat" cmpd="sng">
            <a:noFill/>
            <a:prstDash val="solid"/>
            <a:miter lim="800000"/>
            <a:headEnd type="none" w="med" len="med"/>
            <a:tailEnd type="none" w="med" len="med"/>
          </a:ln>
        </p:spPr>
      </p:pic>
      <p:sp>
        <p:nvSpPr>
          <p:cNvPr id="2" name="Title 1"/>
          <p:cNvSpPr>
            <a:spLocks noGrp="1"/>
          </p:cNvSpPr>
          <p:nvPr>
            <p:ph type="title"/>
            <p:custDataLst>
              <p:tags r:id="rId2"/>
            </p:custDataLst>
          </p:nvPr>
        </p:nvSpPr>
        <p:spPr>
          <a:xfrm>
            <a:off x="1150938" y="617538"/>
            <a:ext cx="7793037" cy="1143000"/>
          </a:xfrm>
        </p:spPr>
        <p:txBody>
          <a:bodyPr/>
          <a:lstStyle/>
          <a:p>
            <a:r>
              <a:rPr lang="en-US" dirty="0"/>
              <a:t>Collision &amp; Broadcast Domains</a:t>
            </a:r>
          </a:p>
        </p:txBody>
      </p:sp>
      <p:cxnSp>
        <p:nvCxnSpPr>
          <p:cNvPr id="9" name="Straight Connector 8"/>
          <p:cNvCxnSpPr/>
          <p:nvPr/>
        </p:nvCxnSpPr>
        <p:spPr bwMode="auto">
          <a:xfrm flipV="1">
            <a:off x="4495800" y="3276600"/>
            <a:ext cx="533400" cy="457200"/>
          </a:xfrm>
          <a:prstGeom prst="line">
            <a:avLst/>
          </a:prstGeom>
          <a:solidFill>
            <a:schemeClr val="accent1"/>
          </a:solidFill>
          <a:ln w="38100" cap="flat" cmpd="sng" algn="ctr">
            <a:solidFill>
              <a:srgbClr val="00B050"/>
            </a:solidFill>
            <a:prstDash val="solid"/>
            <a:miter lim="800000"/>
            <a:headEnd type="none" w="med" len="med"/>
            <a:tailEnd type="none" w="med" len="med"/>
          </a:ln>
          <a:effectLst/>
        </p:spPr>
      </p:cxnSp>
      <p:cxnSp>
        <p:nvCxnSpPr>
          <p:cNvPr id="11" name="Straight Connector 10"/>
          <p:cNvCxnSpPr/>
          <p:nvPr/>
        </p:nvCxnSpPr>
        <p:spPr bwMode="auto">
          <a:xfrm rot="5400000" flipH="1" flipV="1">
            <a:off x="5067300" y="4000500"/>
            <a:ext cx="990600" cy="457200"/>
          </a:xfrm>
          <a:prstGeom prst="line">
            <a:avLst/>
          </a:prstGeom>
          <a:solidFill>
            <a:schemeClr val="accent1"/>
          </a:solidFill>
          <a:ln w="38100" cap="flat" cmpd="sng" algn="ctr">
            <a:solidFill>
              <a:srgbClr val="00B050"/>
            </a:solidFill>
            <a:prstDash val="solid"/>
            <a:miter lim="800000"/>
            <a:headEnd type="none" w="med" len="med"/>
            <a:tailEnd type="none" w="med" len="med"/>
          </a:ln>
          <a:effectLst/>
        </p:spPr>
      </p:cxnSp>
      <p:cxnSp>
        <p:nvCxnSpPr>
          <p:cNvPr id="13" name="Straight Connector 12"/>
          <p:cNvCxnSpPr/>
          <p:nvPr/>
        </p:nvCxnSpPr>
        <p:spPr bwMode="auto">
          <a:xfrm rot="5400000" flipH="1" flipV="1">
            <a:off x="5905500" y="4686300"/>
            <a:ext cx="1219200" cy="838200"/>
          </a:xfrm>
          <a:prstGeom prst="line">
            <a:avLst/>
          </a:prstGeom>
          <a:solidFill>
            <a:schemeClr val="accent1"/>
          </a:solidFill>
          <a:ln w="38100" cap="flat" cmpd="sng" algn="ctr">
            <a:solidFill>
              <a:srgbClr val="00B050"/>
            </a:solidFill>
            <a:prstDash val="solid"/>
            <a:miter lim="800000"/>
            <a:headEnd type="none" w="med" len="med"/>
            <a:tailEnd type="none" w="med" len="med"/>
          </a:ln>
          <a:effectLst/>
        </p:spPr>
      </p:cxnSp>
      <p:sp>
        <p:nvSpPr>
          <p:cNvPr id="20" name="Oval 19"/>
          <p:cNvSpPr/>
          <p:nvPr>
            <p:custDataLst>
              <p:tags r:id="rId3"/>
            </p:custDataLst>
          </p:nvPr>
        </p:nvSpPr>
        <p:spPr bwMode="auto">
          <a:xfrm>
            <a:off x="2895600" y="1981200"/>
            <a:ext cx="5715000" cy="4648200"/>
          </a:xfrm>
          <a:prstGeom prst="ellipse">
            <a:avLst/>
          </a:prstGeom>
          <a:noFill/>
          <a:ln w="38100" cap="flat" cmpd="sng" algn="ctr">
            <a:solidFill>
              <a:srgbClr val="0070C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21" name="TextBox 20"/>
          <p:cNvSpPr txBox="1"/>
          <p:nvPr>
            <p:custDataLst>
              <p:tags r:id="rId4"/>
            </p:custDataLst>
          </p:nvPr>
        </p:nvSpPr>
        <p:spPr>
          <a:xfrm rot="1785915">
            <a:off x="4626993" y="2835029"/>
            <a:ext cx="3411940" cy="668241"/>
          </a:xfrm>
          <a:prstGeom prst="rect">
            <a:avLst/>
          </a:prstGeom>
          <a:noFill/>
        </p:spPr>
        <p:txBody>
          <a:bodyPr wrap="square" rtlCol="0">
            <a:spAutoFit/>
          </a:bodyPr>
          <a:lstStyle/>
          <a:p>
            <a:pPr algn="ctr"/>
            <a:r>
              <a:rPr lang="en-US" sz="1800" dirty="0"/>
              <a:t>Hub or</a:t>
            </a:r>
          </a:p>
          <a:p>
            <a:pPr algn="ctr"/>
            <a:r>
              <a:rPr lang="en-US" sz="1800" dirty="0"/>
              <a:t>Multi-Port Repeater</a:t>
            </a:r>
          </a:p>
        </p:txBody>
      </p:sp>
      <p:sp>
        <p:nvSpPr>
          <p:cNvPr id="31" name="TextBox 30"/>
          <p:cNvSpPr txBox="1"/>
          <p:nvPr>
            <p:custDataLst>
              <p:tags r:id="rId5"/>
            </p:custDataLst>
          </p:nvPr>
        </p:nvSpPr>
        <p:spPr>
          <a:xfrm>
            <a:off x="381000" y="2590800"/>
            <a:ext cx="2362200" cy="1938992"/>
          </a:xfrm>
          <a:prstGeom prst="rect">
            <a:avLst/>
          </a:prstGeom>
          <a:noFill/>
        </p:spPr>
        <p:txBody>
          <a:bodyPr wrap="square" rtlCol="0">
            <a:spAutoFit/>
          </a:bodyPr>
          <a:lstStyle/>
          <a:p>
            <a:r>
              <a:rPr lang="en-US" dirty="0"/>
              <a:t>All Computers are part of the same Collision and Broadcast domain</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12" cstate="print"/>
          <a:srcRect/>
          <a:stretch>
            <a:fillRect/>
          </a:stretch>
        </p:blipFill>
        <p:spPr bwMode="auto">
          <a:xfrm>
            <a:off x="4614649" y="2222879"/>
            <a:ext cx="3486577" cy="2612267"/>
          </a:xfrm>
          <a:prstGeom prst="rect">
            <a:avLst/>
          </a:prstGeom>
          <a:noFill/>
          <a:ln w="9525" cap="flat" cmpd="sng">
            <a:noFill/>
            <a:prstDash val="solid"/>
            <a:miter lim="800000"/>
            <a:headEnd type="none" w="med" len="med"/>
            <a:tailEnd type="none" w="med" len="med"/>
          </a:ln>
        </p:spPr>
      </p:pic>
      <p:pic>
        <p:nvPicPr>
          <p:cNvPr id="5" name="Picture 2"/>
          <p:cNvPicPr>
            <a:picLocks noChangeAspect="1" noChangeArrowheads="1"/>
          </p:cNvPicPr>
          <p:nvPr/>
        </p:nvPicPr>
        <p:blipFill>
          <a:blip r:embed="rId13" cstate="print"/>
          <a:srcRect/>
          <a:stretch>
            <a:fillRect/>
          </a:stretch>
        </p:blipFill>
        <p:spPr bwMode="auto">
          <a:xfrm>
            <a:off x="3365310" y="3212910"/>
            <a:ext cx="1194180" cy="1194180"/>
          </a:xfrm>
          <a:prstGeom prst="rect">
            <a:avLst/>
          </a:prstGeom>
          <a:noFill/>
          <a:ln w="9525" cap="flat" cmpd="sng">
            <a:noFill/>
            <a:prstDash val="solid"/>
            <a:miter lim="800000"/>
            <a:headEnd type="none" w="med" len="med"/>
            <a:tailEnd type="none" w="med" len="med"/>
          </a:ln>
        </p:spPr>
      </p:pic>
      <p:pic>
        <p:nvPicPr>
          <p:cNvPr id="6" name="Picture 2"/>
          <p:cNvPicPr>
            <a:picLocks noChangeAspect="1" noChangeArrowheads="1"/>
          </p:cNvPicPr>
          <p:nvPr/>
        </p:nvPicPr>
        <p:blipFill>
          <a:blip r:embed="rId13" cstate="print"/>
          <a:srcRect/>
          <a:stretch>
            <a:fillRect/>
          </a:stretch>
        </p:blipFill>
        <p:spPr bwMode="auto">
          <a:xfrm>
            <a:off x="4978020" y="5206620"/>
            <a:ext cx="1194180" cy="1194180"/>
          </a:xfrm>
          <a:prstGeom prst="rect">
            <a:avLst/>
          </a:prstGeom>
          <a:noFill/>
          <a:ln w="9525" cap="flat" cmpd="sng">
            <a:noFill/>
            <a:prstDash val="solid"/>
            <a:miter lim="800000"/>
            <a:headEnd type="none" w="med" len="med"/>
            <a:tailEnd type="none" w="med" len="med"/>
          </a:ln>
        </p:spPr>
      </p:pic>
      <p:pic>
        <p:nvPicPr>
          <p:cNvPr id="66562" name="Picture 2"/>
          <p:cNvPicPr>
            <a:picLocks noChangeAspect="1" noChangeArrowheads="1"/>
          </p:cNvPicPr>
          <p:nvPr/>
        </p:nvPicPr>
        <p:blipFill>
          <a:blip r:embed="rId13" cstate="print"/>
          <a:srcRect/>
          <a:stretch>
            <a:fillRect/>
          </a:stretch>
        </p:blipFill>
        <p:spPr bwMode="auto">
          <a:xfrm>
            <a:off x="4216020" y="4216020"/>
            <a:ext cx="1194180" cy="1194180"/>
          </a:xfrm>
          <a:prstGeom prst="rect">
            <a:avLst/>
          </a:prstGeom>
          <a:noFill/>
          <a:ln w="9525" cap="flat" cmpd="sng">
            <a:noFill/>
            <a:prstDash val="solid"/>
            <a:miter lim="800000"/>
            <a:headEnd type="none" w="med" len="med"/>
            <a:tailEnd type="none" w="med" len="med"/>
          </a:ln>
        </p:spPr>
      </p:pic>
      <p:sp>
        <p:nvSpPr>
          <p:cNvPr id="2" name="Title 1"/>
          <p:cNvSpPr>
            <a:spLocks noGrp="1"/>
          </p:cNvSpPr>
          <p:nvPr>
            <p:ph type="title"/>
            <p:custDataLst>
              <p:tags r:id="rId2"/>
            </p:custDataLst>
          </p:nvPr>
        </p:nvSpPr>
        <p:spPr>
          <a:xfrm>
            <a:off x="1150938" y="617538"/>
            <a:ext cx="7793037" cy="1143000"/>
          </a:xfrm>
        </p:spPr>
        <p:txBody>
          <a:bodyPr/>
          <a:lstStyle/>
          <a:p>
            <a:r>
              <a:rPr lang="en-US" dirty="0"/>
              <a:t>Collision &amp; Broadcast Domains</a:t>
            </a:r>
          </a:p>
        </p:txBody>
      </p:sp>
      <p:cxnSp>
        <p:nvCxnSpPr>
          <p:cNvPr id="9" name="Straight Connector 8"/>
          <p:cNvCxnSpPr/>
          <p:nvPr/>
        </p:nvCxnSpPr>
        <p:spPr bwMode="auto">
          <a:xfrm flipV="1">
            <a:off x="4495800" y="3276600"/>
            <a:ext cx="533400" cy="457200"/>
          </a:xfrm>
          <a:prstGeom prst="line">
            <a:avLst/>
          </a:prstGeom>
          <a:solidFill>
            <a:schemeClr val="accent1"/>
          </a:solidFill>
          <a:ln w="38100" cap="flat" cmpd="sng" algn="ctr">
            <a:solidFill>
              <a:srgbClr val="00B050"/>
            </a:solidFill>
            <a:prstDash val="solid"/>
            <a:miter lim="800000"/>
            <a:headEnd type="none" w="med" len="med"/>
            <a:tailEnd type="none" w="med" len="med"/>
          </a:ln>
          <a:effectLst/>
        </p:spPr>
      </p:cxnSp>
      <p:cxnSp>
        <p:nvCxnSpPr>
          <p:cNvPr id="11" name="Straight Connector 10"/>
          <p:cNvCxnSpPr/>
          <p:nvPr/>
        </p:nvCxnSpPr>
        <p:spPr bwMode="auto">
          <a:xfrm rot="5400000" flipH="1" flipV="1">
            <a:off x="5067300" y="4000500"/>
            <a:ext cx="990600" cy="457200"/>
          </a:xfrm>
          <a:prstGeom prst="line">
            <a:avLst/>
          </a:prstGeom>
          <a:solidFill>
            <a:schemeClr val="accent1"/>
          </a:solidFill>
          <a:ln w="38100" cap="flat" cmpd="sng" algn="ctr">
            <a:solidFill>
              <a:srgbClr val="00B050"/>
            </a:solidFill>
            <a:prstDash val="solid"/>
            <a:miter lim="800000"/>
            <a:headEnd type="none" w="med" len="med"/>
            <a:tailEnd type="none" w="med" len="med"/>
          </a:ln>
          <a:effectLst/>
        </p:spPr>
      </p:cxnSp>
      <p:cxnSp>
        <p:nvCxnSpPr>
          <p:cNvPr id="13" name="Straight Connector 12"/>
          <p:cNvCxnSpPr/>
          <p:nvPr/>
        </p:nvCxnSpPr>
        <p:spPr bwMode="auto">
          <a:xfrm rot="5400000" flipH="1" flipV="1">
            <a:off x="5905500" y="4686300"/>
            <a:ext cx="1219200" cy="838200"/>
          </a:xfrm>
          <a:prstGeom prst="line">
            <a:avLst/>
          </a:prstGeom>
          <a:solidFill>
            <a:schemeClr val="accent1"/>
          </a:solidFill>
          <a:ln w="38100" cap="flat" cmpd="sng" algn="ctr">
            <a:solidFill>
              <a:srgbClr val="00B050"/>
            </a:solidFill>
            <a:prstDash val="solid"/>
            <a:miter lim="800000"/>
            <a:headEnd type="none" w="med" len="med"/>
            <a:tailEnd type="none" w="med" len="med"/>
          </a:ln>
          <a:effectLst/>
        </p:spPr>
      </p:cxnSp>
      <p:sp>
        <p:nvSpPr>
          <p:cNvPr id="20" name="Oval 19"/>
          <p:cNvSpPr/>
          <p:nvPr>
            <p:custDataLst>
              <p:tags r:id="rId3"/>
            </p:custDataLst>
          </p:nvPr>
        </p:nvSpPr>
        <p:spPr bwMode="auto">
          <a:xfrm>
            <a:off x="2895600" y="1981200"/>
            <a:ext cx="5715000" cy="4648200"/>
          </a:xfrm>
          <a:prstGeom prst="ellipse">
            <a:avLst/>
          </a:prstGeom>
          <a:noFill/>
          <a:ln w="38100" cap="flat" cmpd="sng" algn="ctr">
            <a:solidFill>
              <a:srgbClr val="0070C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21" name="TextBox 20"/>
          <p:cNvSpPr txBox="1"/>
          <p:nvPr>
            <p:custDataLst>
              <p:tags r:id="rId4"/>
            </p:custDataLst>
          </p:nvPr>
        </p:nvSpPr>
        <p:spPr>
          <a:xfrm rot="1785915">
            <a:off x="4626993" y="2984483"/>
            <a:ext cx="3411940" cy="369332"/>
          </a:xfrm>
          <a:prstGeom prst="rect">
            <a:avLst/>
          </a:prstGeom>
          <a:noFill/>
        </p:spPr>
        <p:txBody>
          <a:bodyPr wrap="square" rtlCol="0">
            <a:spAutoFit/>
          </a:bodyPr>
          <a:lstStyle/>
          <a:p>
            <a:pPr algn="ctr"/>
            <a:r>
              <a:rPr lang="en-US" sz="1800" dirty="0"/>
              <a:t>Switch</a:t>
            </a:r>
          </a:p>
        </p:txBody>
      </p:sp>
      <p:sp>
        <p:nvSpPr>
          <p:cNvPr id="31" name="TextBox 30"/>
          <p:cNvSpPr txBox="1"/>
          <p:nvPr>
            <p:custDataLst>
              <p:tags r:id="rId5"/>
            </p:custDataLst>
          </p:nvPr>
        </p:nvSpPr>
        <p:spPr>
          <a:xfrm>
            <a:off x="228600" y="2133600"/>
            <a:ext cx="2667000" cy="2677656"/>
          </a:xfrm>
          <a:prstGeom prst="rect">
            <a:avLst/>
          </a:prstGeom>
          <a:noFill/>
        </p:spPr>
        <p:txBody>
          <a:bodyPr wrap="square" rtlCol="0">
            <a:spAutoFit/>
          </a:bodyPr>
          <a:lstStyle/>
          <a:p>
            <a:r>
              <a:rPr lang="en-US" dirty="0"/>
              <a:t>All computers are still part of the same broadcast domain, but now each computer is in a separate collision domain</a:t>
            </a:r>
          </a:p>
        </p:txBody>
      </p:sp>
      <p:sp>
        <p:nvSpPr>
          <p:cNvPr id="14" name="Oval 13"/>
          <p:cNvSpPr/>
          <p:nvPr>
            <p:custDataLst>
              <p:tags r:id="rId6"/>
            </p:custDataLst>
          </p:nvPr>
        </p:nvSpPr>
        <p:spPr bwMode="auto">
          <a:xfrm rot="19072023">
            <a:off x="2992546" y="2932780"/>
            <a:ext cx="2660575" cy="1168388"/>
          </a:xfrm>
          <a:prstGeom prst="ellipse">
            <a:avLst/>
          </a:prstGeom>
          <a:noFill/>
          <a:ln w="38100" cap="flat" cmpd="sng" algn="ctr">
            <a:solidFill>
              <a:srgbClr val="FF0000"/>
            </a:solidFill>
            <a:prstDash val="dashDot"/>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16" name="Straight Connector 15"/>
          <p:cNvCxnSpPr>
            <a:stCxn id="19" idx="3"/>
          </p:cNvCxnSpPr>
          <p:nvPr/>
        </p:nvCxnSpPr>
        <p:spPr bwMode="auto">
          <a:xfrm flipV="1">
            <a:off x="1524000" y="5334000"/>
            <a:ext cx="1066800" cy="18366"/>
          </a:xfrm>
          <a:prstGeom prst="line">
            <a:avLst/>
          </a:prstGeom>
          <a:solidFill>
            <a:schemeClr val="accent1"/>
          </a:solidFill>
          <a:ln w="38100" cap="flat" cmpd="sng" algn="ctr">
            <a:solidFill>
              <a:srgbClr val="C00000"/>
            </a:solidFill>
            <a:prstDash val="dashDot"/>
            <a:miter lim="800000"/>
            <a:headEnd type="none" w="med" len="med"/>
            <a:tailEnd type="none" w="med" len="med"/>
          </a:ln>
          <a:effectLst/>
        </p:spPr>
      </p:cxnSp>
      <p:cxnSp>
        <p:nvCxnSpPr>
          <p:cNvPr id="18" name="Straight Connector 17"/>
          <p:cNvCxnSpPr>
            <a:stCxn id="22" idx="3"/>
          </p:cNvCxnSpPr>
          <p:nvPr/>
        </p:nvCxnSpPr>
        <p:spPr bwMode="auto">
          <a:xfrm>
            <a:off x="1524000" y="6153835"/>
            <a:ext cx="1066800" cy="18365"/>
          </a:xfrm>
          <a:prstGeom prst="line">
            <a:avLst/>
          </a:prstGeom>
          <a:solidFill>
            <a:schemeClr val="accent1"/>
          </a:solidFill>
          <a:ln w="38100" cap="flat" cmpd="sng" algn="ctr">
            <a:solidFill>
              <a:srgbClr val="0070C0"/>
            </a:solidFill>
            <a:prstDash val="sysDash"/>
            <a:miter lim="800000"/>
            <a:headEnd type="none" w="med" len="med"/>
            <a:tailEnd type="none" w="med" len="med"/>
          </a:ln>
          <a:effectLst/>
        </p:spPr>
      </p:cxnSp>
      <p:sp>
        <p:nvSpPr>
          <p:cNvPr id="19" name="TextBox 18"/>
          <p:cNvSpPr txBox="1"/>
          <p:nvPr>
            <p:custDataLst>
              <p:tags r:id="rId7"/>
            </p:custDataLst>
          </p:nvPr>
        </p:nvSpPr>
        <p:spPr>
          <a:xfrm>
            <a:off x="304800" y="5029200"/>
            <a:ext cx="1219200" cy="646331"/>
          </a:xfrm>
          <a:prstGeom prst="rect">
            <a:avLst/>
          </a:prstGeom>
          <a:noFill/>
        </p:spPr>
        <p:txBody>
          <a:bodyPr wrap="square" rtlCol="0">
            <a:spAutoFit/>
          </a:bodyPr>
          <a:lstStyle/>
          <a:p>
            <a:r>
              <a:rPr lang="en-US" sz="1800" dirty="0"/>
              <a:t>Collision Domain</a:t>
            </a:r>
          </a:p>
        </p:txBody>
      </p:sp>
      <p:sp>
        <p:nvSpPr>
          <p:cNvPr id="22" name="TextBox 21"/>
          <p:cNvSpPr txBox="1"/>
          <p:nvPr>
            <p:custDataLst>
              <p:tags r:id="rId8"/>
            </p:custDataLst>
          </p:nvPr>
        </p:nvSpPr>
        <p:spPr>
          <a:xfrm>
            <a:off x="304800" y="5830669"/>
            <a:ext cx="1219200" cy="646331"/>
          </a:xfrm>
          <a:prstGeom prst="rect">
            <a:avLst/>
          </a:prstGeom>
          <a:noFill/>
        </p:spPr>
        <p:txBody>
          <a:bodyPr wrap="square" rtlCol="0">
            <a:spAutoFit/>
          </a:bodyPr>
          <a:lstStyle/>
          <a:p>
            <a:r>
              <a:rPr lang="en-US" sz="1800" dirty="0"/>
              <a:t>Broadcast Domain</a:t>
            </a:r>
          </a:p>
        </p:txBody>
      </p:sp>
      <p:sp>
        <p:nvSpPr>
          <p:cNvPr id="27" name="Oval 26"/>
          <p:cNvSpPr/>
          <p:nvPr>
            <p:custDataLst>
              <p:tags r:id="rId9"/>
            </p:custDataLst>
          </p:nvPr>
        </p:nvSpPr>
        <p:spPr bwMode="auto">
          <a:xfrm rot="19072023">
            <a:off x="3781948" y="3941866"/>
            <a:ext cx="2660575" cy="1168388"/>
          </a:xfrm>
          <a:prstGeom prst="ellipse">
            <a:avLst/>
          </a:prstGeom>
          <a:noFill/>
          <a:ln w="38100" cap="flat" cmpd="sng" algn="ctr">
            <a:solidFill>
              <a:srgbClr val="FF0000"/>
            </a:solidFill>
            <a:prstDash val="dashDot"/>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28" name="Oval 27"/>
          <p:cNvSpPr/>
          <p:nvPr>
            <p:custDataLst>
              <p:tags r:id="rId10"/>
            </p:custDataLst>
          </p:nvPr>
        </p:nvSpPr>
        <p:spPr bwMode="auto">
          <a:xfrm rot="19072023">
            <a:off x="4578717" y="4840586"/>
            <a:ext cx="2981239" cy="1168388"/>
          </a:xfrm>
          <a:prstGeom prst="ellipse">
            <a:avLst/>
          </a:prstGeom>
          <a:noFill/>
          <a:ln w="38100" cap="flat" cmpd="sng" algn="ctr">
            <a:solidFill>
              <a:srgbClr val="FF0000"/>
            </a:solidFill>
            <a:prstDash val="dashDot"/>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custDataLst>
              <p:tags r:id="rId2"/>
            </p:custDataLst>
          </p:nvPr>
        </p:nvSpPr>
        <p:spPr>
          <a:xfrm>
            <a:off x="1150938" y="617538"/>
            <a:ext cx="7793037" cy="1143000"/>
          </a:xfrm>
        </p:spPr>
        <p:txBody>
          <a:bodyPr/>
          <a:lstStyle/>
          <a:p>
            <a:r>
              <a:rPr lang="en-US"/>
              <a:t>History of LAN Architectures</a:t>
            </a:r>
          </a:p>
        </p:txBody>
      </p:sp>
      <p:sp>
        <p:nvSpPr>
          <p:cNvPr id="14339" name="Content Placeholder 2"/>
          <p:cNvSpPr>
            <a:spLocks noGrp="1"/>
          </p:cNvSpPr>
          <p:nvPr>
            <p:ph idx="1"/>
            <p:custDataLst>
              <p:tags r:id="rId3"/>
            </p:custDataLst>
          </p:nvPr>
        </p:nvSpPr>
        <p:spPr>
          <a:xfrm>
            <a:off x="1182688" y="2017713"/>
            <a:ext cx="7772400" cy="4114800"/>
          </a:xfrm>
        </p:spPr>
        <p:txBody>
          <a:bodyPr/>
          <a:lstStyle/>
          <a:p>
            <a:r>
              <a:rPr lang="en-US"/>
              <a:t>ALOHAnet (Univ. of Hawaii 1970)</a:t>
            </a:r>
          </a:p>
          <a:p>
            <a:r>
              <a:rPr lang="en-US"/>
              <a:t>Ethernet (Xerox 1973)</a:t>
            </a:r>
          </a:p>
          <a:p>
            <a:r>
              <a:rPr lang="en-US"/>
              <a:t>DECNet (Digital Equipment Corp. 1975)</a:t>
            </a:r>
          </a:p>
          <a:p>
            <a:r>
              <a:rPr lang="en-US"/>
              <a:t>ARCNet (Datapoint corp. 1976)</a:t>
            </a:r>
          </a:p>
          <a:p>
            <a:r>
              <a:rPr lang="en-US"/>
              <a:t>Token Ring (IBM 1985)</a:t>
            </a:r>
          </a:p>
          <a:p>
            <a:r>
              <a:rPr lang="en-US"/>
              <a:t>Local Talk (Apple 1985)</a:t>
            </a:r>
          </a:p>
          <a:p>
            <a:r>
              <a:rPr lang="en-US"/>
              <a:t>Wireless LAN/WLAN </a:t>
            </a:r>
            <a:r>
              <a:rPr lang="en-US" sz="2400"/>
              <a:t>(IEEE 1991, Apple 1999)</a:t>
            </a:r>
            <a:endParaRPr lang="en-US"/>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LAN Architecture Model</a:t>
            </a:r>
          </a:p>
        </p:txBody>
      </p:sp>
      <p:sp>
        <p:nvSpPr>
          <p:cNvPr id="15363" name="Rectangle 1027"/>
          <p:cNvSpPr>
            <a:spLocks noGrp="1" noChangeArrowheads="1"/>
          </p:cNvSpPr>
          <p:nvPr>
            <p:ph type="body" idx="1"/>
            <p:custDataLst>
              <p:tags r:id="rId3"/>
            </p:custDataLst>
          </p:nvPr>
        </p:nvSpPr>
        <p:spPr>
          <a:xfrm>
            <a:off x="1182688" y="1828800"/>
            <a:ext cx="7772400" cy="4303713"/>
          </a:xfrm>
        </p:spPr>
        <p:txBody>
          <a:bodyPr/>
          <a:lstStyle/>
          <a:p>
            <a:pPr eaLnBrk="1" hangingPunct="1"/>
            <a:r>
              <a:rPr lang="en-US" sz="2800">
                <a:latin typeface="Arial" charset="0"/>
                <a:cs typeface="Times New Roman" pitchFamily="18" charset="0"/>
              </a:rPr>
              <a:t>A network’s architecture consists of a:</a:t>
            </a:r>
          </a:p>
          <a:p>
            <a:pPr marL="971550" lvl="1" indent="-514350" eaLnBrk="1" hangingPunct="1">
              <a:buFont typeface="Tahoma" pitchFamily="34" charset="0"/>
              <a:buAutoNum type="arabicPeriod"/>
            </a:pPr>
            <a:r>
              <a:rPr lang="en-US" u="sng">
                <a:latin typeface="Arial" charset="0"/>
                <a:cs typeface="Times New Roman" pitchFamily="18" charset="0"/>
              </a:rPr>
              <a:t>Access methodology</a:t>
            </a:r>
          </a:p>
          <a:p>
            <a:pPr lvl="2" eaLnBrk="1" hangingPunct="1"/>
            <a:r>
              <a:rPr lang="en-US">
                <a:latin typeface="Arial" charset="0"/>
                <a:cs typeface="Times New Roman" pitchFamily="18" charset="0"/>
              </a:rPr>
              <a:t>CSMA/CD, CSMA/CA, Token Passing, etc.</a:t>
            </a:r>
          </a:p>
          <a:p>
            <a:pPr marL="971550" lvl="1" indent="-514350" eaLnBrk="1" hangingPunct="1">
              <a:buFont typeface="Tahoma" pitchFamily="34" charset="0"/>
              <a:buAutoNum type="arabicPeriod"/>
            </a:pPr>
            <a:r>
              <a:rPr lang="en-US" u="sng">
                <a:latin typeface="Arial" charset="0"/>
                <a:cs typeface="Times New Roman" pitchFamily="18" charset="0"/>
              </a:rPr>
              <a:t>Logical topology</a:t>
            </a:r>
          </a:p>
          <a:p>
            <a:pPr lvl="2" eaLnBrk="1" hangingPunct="1"/>
            <a:r>
              <a:rPr lang="en-US">
                <a:latin typeface="Arial" charset="0"/>
                <a:cs typeface="Times New Roman" pitchFamily="18" charset="0"/>
              </a:rPr>
              <a:t>Sequential Access or Broadcast Access</a:t>
            </a:r>
          </a:p>
          <a:p>
            <a:pPr marL="971550" lvl="1" indent="-514350" eaLnBrk="1" hangingPunct="1">
              <a:buFont typeface="Tahoma" pitchFamily="34" charset="0"/>
              <a:buAutoNum type="arabicPeriod"/>
            </a:pPr>
            <a:r>
              <a:rPr lang="en-US" u="sng">
                <a:latin typeface="Arial" charset="0"/>
                <a:cs typeface="Times New Roman" pitchFamily="18" charset="0"/>
              </a:rPr>
              <a:t>Physical topology</a:t>
            </a:r>
          </a:p>
          <a:p>
            <a:pPr lvl="2" eaLnBrk="1" hangingPunct="1"/>
            <a:r>
              <a:rPr lang="en-US">
                <a:latin typeface="Arial" charset="0"/>
                <a:cs typeface="Times New Roman" pitchFamily="18" charset="0"/>
              </a:rPr>
              <a:t>Bus, Ring, Star, Mesh</a:t>
            </a:r>
          </a:p>
          <a:p>
            <a:pPr eaLnBrk="1" hangingPunct="1"/>
            <a:r>
              <a:rPr lang="en-US" sz="2800">
                <a:latin typeface="Arial" charset="0"/>
              </a:rPr>
              <a:t>No single architecture is best in all circumstances.</a:t>
            </a:r>
          </a:p>
          <a:p>
            <a:pPr eaLnBrk="1" hangingPunct="1"/>
            <a:r>
              <a:rPr lang="en-US" sz="2800">
                <a:latin typeface="Arial" charset="0"/>
              </a:rPr>
              <a:t>Network Configuration = Architecture + Media</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Access Methodology</a:t>
            </a:r>
          </a:p>
        </p:txBody>
      </p:sp>
      <p:sp>
        <p:nvSpPr>
          <p:cNvPr id="16387" name="Rectangle 1027"/>
          <p:cNvSpPr>
            <a:spLocks noGrp="1" noChangeArrowheads="1"/>
          </p:cNvSpPr>
          <p:nvPr>
            <p:ph type="body" idx="1"/>
            <p:custDataLst>
              <p:tags r:id="rId3"/>
            </p:custDataLst>
          </p:nvPr>
        </p:nvSpPr>
        <p:spPr>
          <a:xfrm>
            <a:off x="1182688" y="1828800"/>
            <a:ext cx="7772400" cy="4303713"/>
          </a:xfrm>
        </p:spPr>
        <p:txBody>
          <a:bodyPr/>
          <a:lstStyle/>
          <a:p>
            <a:pPr eaLnBrk="1" hangingPunct="1"/>
            <a:r>
              <a:rPr lang="en-US" sz="2800">
                <a:latin typeface="Arial" charset="0"/>
              </a:rPr>
              <a:t>CSMA/CD</a:t>
            </a:r>
          </a:p>
          <a:p>
            <a:pPr lvl="1" eaLnBrk="1" hangingPunct="1"/>
            <a:r>
              <a:rPr lang="en-US" sz="2400">
                <a:latin typeface="Arial" charset="0"/>
              </a:rPr>
              <a:t>Carrier sense multiple access w/collision detection</a:t>
            </a:r>
          </a:p>
          <a:p>
            <a:pPr lvl="1" eaLnBrk="1" hangingPunct="1"/>
            <a:r>
              <a:rPr lang="en-US" sz="2400">
                <a:latin typeface="Arial" charset="0"/>
              </a:rPr>
              <a:t>Propagation Delay</a:t>
            </a:r>
          </a:p>
          <a:p>
            <a:pPr lvl="2" eaLnBrk="1" hangingPunct="1"/>
            <a:r>
              <a:rPr lang="en-US" sz="2000">
                <a:latin typeface="Arial" charset="0"/>
              </a:rPr>
              <a:t>Time it takes signal from source to reach destination</a:t>
            </a:r>
          </a:p>
          <a:p>
            <a:pPr eaLnBrk="1" hangingPunct="1"/>
            <a:r>
              <a:rPr lang="en-US" sz="2800">
                <a:latin typeface="Arial" charset="0"/>
              </a:rPr>
              <a:t>CSMA/CA</a:t>
            </a:r>
          </a:p>
          <a:p>
            <a:pPr lvl="1" eaLnBrk="1" hangingPunct="1"/>
            <a:r>
              <a:rPr lang="en-US" sz="2400">
                <a:latin typeface="Arial" charset="0"/>
              </a:rPr>
              <a:t>Carrier sense multiple access w/collision avoidance</a:t>
            </a:r>
          </a:p>
          <a:p>
            <a:pPr eaLnBrk="1" hangingPunct="1"/>
            <a:r>
              <a:rPr lang="en-US" sz="2800">
                <a:latin typeface="Arial" charset="0"/>
              </a:rPr>
              <a:t>Token Passing</a:t>
            </a:r>
          </a:p>
          <a:p>
            <a:pPr lvl="1" eaLnBrk="1" hangingPunct="1"/>
            <a:r>
              <a:rPr lang="en-US" sz="2400">
                <a:latin typeface="Arial" charset="0"/>
              </a:rPr>
              <a:t>Device makes request to transmit and must posses the “token” before it can transmit</a:t>
            </a:r>
          </a:p>
          <a:p>
            <a:pPr lvl="1" eaLnBrk="1" hangingPunct="1"/>
            <a:r>
              <a:rPr lang="en-US" sz="2400">
                <a:latin typeface="Arial" charset="0"/>
              </a:rPr>
              <a:t>Ensures transmitting device has 100% of channel</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CSMA/CD vs. Token Passing</a:t>
            </a:r>
          </a:p>
        </p:txBody>
      </p:sp>
      <p:sp>
        <p:nvSpPr>
          <p:cNvPr id="17411" name="Rectangle 3"/>
          <p:cNvSpPr>
            <a:spLocks noGrp="1" noChangeArrowheads="1"/>
          </p:cNvSpPr>
          <p:nvPr>
            <p:ph type="body" idx="1"/>
            <p:custDataLst>
              <p:tags r:id="rId3"/>
            </p:custDataLst>
          </p:nvPr>
        </p:nvSpPr>
        <p:spPr>
          <a:xfrm>
            <a:off x="990600" y="5638800"/>
            <a:ext cx="7772400" cy="762000"/>
          </a:xfrm>
        </p:spPr>
        <p:txBody>
          <a:bodyPr/>
          <a:lstStyle/>
          <a:p>
            <a:pPr eaLnBrk="1" hangingPunct="1">
              <a:lnSpc>
                <a:spcPct val="90000"/>
              </a:lnSpc>
            </a:pPr>
            <a:r>
              <a:rPr lang="en-US" sz="2800">
                <a:latin typeface="Arial" charset="0"/>
              </a:rPr>
              <a:t>CSMA/CD becomes less efficient at high bandwidth demand.</a:t>
            </a:r>
          </a:p>
        </p:txBody>
      </p:sp>
      <p:pic>
        <p:nvPicPr>
          <p:cNvPr id="17412" name="Picture 4" descr="H:\DATA\wiley\images\chapt 4\c04f002.jpg"/>
          <p:cNvPicPr>
            <a:picLocks noChangeAspect="1" noChangeArrowheads="1"/>
          </p:cNvPicPr>
          <p:nvPr/>
        </p:nvPicPr>
        <p:blipFill>
          <a:blip r:embed="rId6" cstate="print"/>
          <a:srcRect/>
          <a:stretch>
            <a:fillRect/>
          </a:stretch>
        </p:blipFill>
        <p:spPr bwMode="auto">
          <a:xfrm>
            <a:off x="2743200" y="2801938"/>
            <a:ext cx="4038600" cy="2649537"/>
          </a:xfrm>
          <a:prstGeom prst="rect">
            <a:avLst/>
          </a:prstGeom>
          <a:noFill/>
          <a:ln w="9525">
            <a:noFill/>
            <a:miter lim="800000"/>
            <a:headEnd/>
            <a:tailEnd/>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Logical Topology</a:t>
            </a:r>
          </a:p>
        </p:txBody>
      </p:sp>
      <p:sp>
        <p:nvSpPr>
          <p:cNvPr id="15363" name="Rectangle 1027"/>
          <p:cNvSpPr>
            <a:spLocks noGrp="1" noChangeArrowheads="1"/>
          </p:cNvSpPr>
          <p:nvPr>
            <p:ph type="body" idx="1"/>
            <p:custDataLst>
              <p:tags r:id="rId3"/>
            </p:custDataLst>
          </p:nvPr>
        </p:nvSpPr>
        <p:spPr>
          <a:xfrm>
            <a:off x="1182688" y="1905000"/>
            <a:ext cx="7772400" cy="4227513"/>
          </a:xfrm>
        </p:spPr>
        <p:txBody>
          <a:bodyPr/>
          <a:lstStyle/>
          <a:p>
            <a:pPr eaLnBrk="1" hangingPunct="1">
              <a:defRPr/>
            </a:pPr>
            <a:r>
              <a:rPr lang="en-US" dirty="0">
                <a:latin typeface="Arial" charset="0"/>
              </a:rPr>
              <a:t>Method of Delivering Data</a:t>
            </a:r>
          </a:p>
          <a:p>
            <a:pPr marL="514350" indent="-514350" eaLnBrk="1" hangingPunct="1">
              <a:buFont typeface="+mj-lt"/>
              <a:buAutoNum type="arabicPeriod"/>
              <a:defRPr/>
            </a:pPr>
            <a:r>
              <a:rPr lang="en-US" u="sng" dirty="0">
                <a:latin typeface="Arial" charset="0"/>
              </a:rPr>
              <a:t>Sequential</a:t>
            </a:r>
          </a:p>
          <a:p>
            <a:pPr marL="914400" lvl="1" indent="-514350" eaLnBrk="1" hangingPunct="1">
              <a:defRPr/>
            </a:pPr>
            <a:r>
              <a:rPr lang="en-US" dirty="0">
                <a:latin typeface="Arial" charset="0"/>
              </a:rPr>
              <a:t>Data is passed from one node to the next until it reaches its destination</a:t>
            </a:r>
          </a:p>
          <a:p>
            <a:pPr marL="914400" lvl="1" indent="-514350" eaLnBrk="1" hangingPunct="1">
              <a:defRPr/>
            </a:pPr>
            <a:r>
              <a:rPr lang="en-US" dirty="0">
                <a:latin typeface="Arial" charset="0"/>
              </a:rPr>
              <a:t>Also known as a ring logical topology</a:t>
            </a:r>
          </a:p>
          <a:p>
            <a:pPr marL="514350" indent="-514350" eaLnBrk="1" hangingPunct="1">
              <a:buFont typeface="+mj-lt"/>
              <a:buAutoNum type="arabicPeriod"/>
              <a:defRPr/>
            </a:pPr>
            <a:r>
              <a:rPr lang="en-US" u="sng" dirty="0">
                <a:latin typeface="Arial" charset="0"/>
              </a:rPr>
              <a:t>Broadcast</a:t>
            </a:r>
          </a:p>
          <a:p>
            <a:pPr marL="914400" lvl="1" indent="-514350" eaLnBrk="1" hangingPunct="1">
              <a:defRPr/>
            </a:pPr>
            <a:r>
              <a:rPr lang="en-US" dirty="0">
                <a:latin typeface="Arial" charset="0"/>
              </a:rPr>
              <a:t>Data is sent to all nodes simultaneously</a:t>
            </a:r>
          </a:p>
          <a:p>
            <a:pPr marL="914400" lvl="1" indent="-514350" eaLnBrk="1" hangingPunct="1">
              <a:defRPr/>
            </a:pPr>
            <a:r>
              <a:rPr lang="en-US" dirty="0">
                <a:latin typeface="Arial" charset="0"/>
              </a:rPr>
              <a:t>Each node decides if data is addressed to it specifically</a:t>
            </a:r>
          </a:p>
          <a:p>
            <a:pPr lvl="2" eaLnBrk="1" hangingPunct="1">
              <a:buFont typeface="Wingdings" pitchFamily="2" charset="2"/>
              <a:buNone/>
              <a:defRPr/>
            </a:pPr>
            <a:endParaRPr lang="en-US" dirty="0">
              <a:latin typeface="Arial" charset="0"/>
            </a:endParaRPr>
          </a:p>
          <a:p>
            <a:pPr eaLnBrk="1" hangingPunct="1">
              <a:defRPr/>
            </a:pPr>
            <a:endParaRPr lang="en-US" dirty="0">
              <a:latin typeface="Arial"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custDataLst>
              <p:tags r:id="rId2"/>
            </p:custDataLst>
          </p:nvPr>
        </p:nvSpPr>
        <p:spPr>
          <a:xfrm>
            <a:off x="1150938" y="617538"/>
            <a:ext cx="7793037" cy="1143000"/>
          </a:xfrm>
        </p:spPr>
        <p:txBody>
          <a:bodyPr/>
          <a:lstStyle/>
          <a:p>
            <a:pPr eaLnBrk="1" hangingPunct="1"/>
            <a:r>
              <a:rPr lang="en-US">
                <a:latin typeface="Arial" charset="0"/>
              </a:rPr>
              <a:t>Physical Topology</a:t>
            </a:r>
          </a:p>
        </p:txBody>
      </p:sp>
      <p:sp>
        <p:nvSpPr>
          <p:cNvPr id="19459" name="Content Placeholder 2"/>
          <p:cNvSpPr>
            <a:spLocks noGrp="1"/>
          </p:cNvSpPr>
          <p:nvPr>
            <p:ph idx="1"/>
            <p:custDataLst>
              <p:tags r:id="rId3"/>
            </p:custDataLst>
          </p:nvPr>
        </p:nvSpPr>
        <p:spPr>
          <a:xfrm>
            <a:off x="1182688" y="2017713"/>
            <a:ext cx="7772400" cy="4114800"/>
          </a:xfrm>
        </p:spPr>
        <p:txBody>
          <a:bodyPr/>
          <a:lstStyle/>
          <a:p>
            <a:pPr eaLnBrk="1" hangingPunct="1"/>
            <a:r>
              <a:rPr lang="en-US" sz="2400">
                <a:latin typeface="Arial" charset="0"/>
              </a:rPr>
              <a:t>Ring</a:t>
            </a:r>
          </a:p>
          <a:p>
            <a:pPr lvl="1" eaLnBrk="1" hangingPunct="1"/>
            <a:r>
              <a:rPr lang="en-US" sz="2000">
                <a:latin typeface="Arial" charset="0"/>
              </a:rPr>
              <a:t>Packets passed sequentially</a:t>
            </a:r>
          </a:p>
          <a:p>
            <a:pPr eaLnBrk="1" hangingPunct="1"/>
            <a:r>
              <a:rPr lang="en-US" sz="2400">
                <a:latin typeface="Arial" charset="0"/>
              </a:rPr>
              <a:t>Bus</a:t>
            </a:r>
          </a:p>
          <a:p>
            <a:pPr lvl="1" eaLnBrk="1" hangingPunct="1"/>
            <a:r>
              <a:rPr lang="en-US" sz="2000">
                <a:latin typeface="Arial" charset="0"/>
              </a:rPr>
              <a:t>Linear arrangement of devices</a:t>
            </a:r>
          </a:p>
          <a:p>
            <a:pPr lvl="1" eaLnBrk="1" hangingPunct="1"/>
            <a:r>
              <a:rPr lang="en-US" sz="2000">
                <a:latin typeface="Arial" charset="0"/>
              </a:rPr>
              <a:t>Terminators at both ends</a:t>
            </a:r>
          </a:p>
          <a:p>
            <a:pPr lvl="1" eaLnBrk="1" hangingPunct="1"/>
            <a:r>
              <a:rPr lang="en-US" sz="2000">
                <a:latin typeface="Arial" charset="0"/>
              </a:rPr>
              <a:t>Any loose connection downs entire LAN</a:t>
            </a:r>
          </a:p>
          <a:p>
            <a:pPr eaLnBrk="1" hangingPunct="1"/>
            <a:r>
              <a:rPr lang="en-US" sz="2400">
                <a:latin typeface="Arial" charset="0"/>
              </a:rPr>
              <a:t>Star</a:t>
            </a:r>
          </a:p>
          <a:p>
            <a:pPr lvl="1" eaLnBrk="1" hangingPunct="1"/>
            <a:r>
              <a:rPr lang="en-US" sz="2000">
                <a:latin typeface="Arial" charset="0"/>
              </a:rPr>
              <a:t>Used in most modern networks</a:t>
            </a:r>
          </a:p>
          <a:p>
            <a:pPr lvl="1" eaLnBrk="1" hangingPunct="1"/>
            <a:r>
              <a:rPr lang="en-US" sz="2000">
                <a:latin typeface="Arial" charset="0"/>
              </a:rPr>
              <a:t>Single point of failure</a:t>
            </a:r>
          </a:p>
          <a:p>
            <a:pPr eaLnBrk="1" hangingPunct="1"/>
            <a:r>
              <a:rPr lang="en-US" sz="2400">
                <a:latin typeface="Arial" charset="0"/>
              </a:rPr>
              <a:t>Mesh</a:t>
            </a:r>
          </a:p>
          <a:p>
            <a:pPr lvl="1" eaLnBrk="1" hangingPunct="1"/>
            <a:r>
              <a:rPr lang="en-US" sz="2000">
                <a:latin typeface="Arial" charset="0"/>
              </a:rPr>
              <a:t>Multiple paths between source &amp; destination</a:t>
            </a:r>
          </a:p>
          <a:p>
            <a:endParaRPr 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Layer 2: The Datalink Layer</a:t>
            </a:r>
          </a:p>
        </p:txBody>
      </p:sp>
      <p:sp>
        <p:nvSpPr>
          <p:cNvPr id="4099" name="Rectangle 1027"/>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latin typeface="Arial" charset="0"/>
                <a:cs typeface="Times New Roman" pitchFamily="18" charset="0"/>
              </a:rPr>
              <a:t>The datalink layer provides point-to-point connectivity between devices over the physical connections provided by the underlying physical layer</a:t>
            </a:r>
            <a:r>
              <a:rPr lang="en-US">
                <a:latin typeface="Arial" charset="0"/>
              </a:rPr>
              <a:t> </a:t>
            </a:r>
          </a:p>
          <a:p>
            <a:pPr eaLnBrk="1" hangingPunct="1"/>
            <a:r>
              <a:rPr lang="en-US">
                <a:latin typeface="Arial" charset="0"/>
                <a:cs typeface="Times New Roman" pitchFamily="18" charset="0"/>
              </a:rPr>
              <a:t>The datalink layer breaks a data stream into chunks called </a:t>
            </a:r>
            <a:r>
              <a:rPr lang="en-US" i="1">
                <a:latin typeface="Arial" charset="0"/>
                <a:cs typeface="Times New Roman" pitchFamily="18" charset="0"/>
              </a:rPr>
              <a:t>frames, </a:t>
            </a:r>
            <a:r>
              <a:rPr lang="en-US">
                <a:latin typeface="Arial" charset="0"/>
                <a:cs typeface="Times New Roman" pitchFamily="18" charset="0"/>
              </a:rPr>
              <a:t>or </a:t>
            </a:r>
            <a:r>
              <a:rPr lang="en-US" i="1">
                <a:latin typeface="Arial" charset="0"/>
                <a:cs typeface="Times New Roman" pitchFamily="18" charset="0"/>
              </a:rPr>
              <a:t>cells.</a:t>
            </a:r>
            <a:r>
              <a:rPr lang="en-US">
                <a:latin typeface="Arial" charset="0"/>
              </a:rPr>
              <a:t> </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t>LAN Technology Model</a:t>
            </a:r>
          </a:p>
        </p:txBody>
      </p:sp>
      <p:sp>
        <p:nvSpPr>
          <p:cNvPr id="20483" name="Rectangle 1027"/>
          <p:cNvSpPr>
            <a:spLocks noGrp="1" noChangeArrowheads="1"/>
          </p:cNvSpPr>
          <p:nvPr>
            <p:ph type="body" idx="1"/>
            <p:custDataLst>
              <p:tags r:id="rId3"/>
            </p:custDataLst>
          </p:nvPr>
        </p:nvSpPr>
        <p:spPr>
          <a:xfrm>
            <a:off x="1182688" y="1981200"/>
            <a:ext cx="7772400" cy="4151313"/>
          </a:xfrm>
        </p:spPr>
        <p:txBody>
          <a:bodyPr/>
          <a:lstStyle/>
          <a:p>
            <a:pPr marL="0" indent="0" eaLnBrk="1" hangingPunct="1">
              <a:buFont typeface="Wingdings" pitchFamily="2" charset="2"/>
              <a:buNone/>
            </a:pPr>
            <a:r>
              <a:rPr lang="en-US" sz="3000">
                <a:latin typeface="Arial" charset="0"/>
                <a:cs typeface="Times New Roman" pitchFamily="18" charset="0"/>
              </a:rPr>
              <a:t>A LAN, regardless of network architecture, requires the following components:</a:t>
            </a:r>
          </a:p>
          <a:p>
            <a:pPr lvl="1" eaLnBrk="1" hangingPunct="1"/>
            <a:r>
              <a:rPr lang="en-US" sz="2400">
                <a:latin typeface="Arial" charset="0"/>
                <a:cs typeface="Times New Roman" pitchFamily="18" charset="0"/>
              </a:rPr>
              <a:t>A Central Wiring Concentrator</a:t>
            </a:r>
          </a:p>
          <a:p>
            <a:pPr lvl="2" eaLnBrk="1" hangingPunct="1"/>
            <a:r>
              <a:rPr lang="en-US" sz="2000">
                <a:latin typeface="Arial" charset="0"/>
                <a:cs typeface="Times New Roman" pitchFamily="18" charset="0"/>
              </a:rPr>
              <a:t>Hub, MAU, Concentrator, or LAN Switch</a:t>
            </a:r>
          </a:p>
          <a:p>
            <a:pPr lvl="1" eaLnBrk="1" hangingPunct="1"/>
            <a:r>
              <a:rPr lang="en-US" sz="2400">
                <a:latin typeface="Arial" charset="0"/>
                <a:cs typeface="Times New Roman" pitchFamily="18" charset="0"/>
              </a:rPr>
              <a:t>Media</a:t>
            </a:r>
            <a:r>
              <a:rPr lang="en-US" sz="2000">
                <a:latin typeface="Arial" charset="0"/>
                <a:cs typeface="Times New Roman" pitchFamily="18" charset="0"/>
              </a:rPr>
              <a:t> </a:t>
            </a:r>
          </a:p>
          <a:p>
            <a:pPr lvl="1" eaLnBrk="1" hangingPunct="1"/>
            <a:r>
              <a:rPr lang="en-US" sz="2400">
                <a:latin typeface="Arial" charset="0"/>
                <a:cs typeface="Times New Roman" pitchFamily="18" charset="0"/>
              </a:rPr>
              <a:t>Network Interface Cards (NICs)</a:t>
            </a:r>
          </a:p>
          <a:p>
            <a:pPr lvl="2" eaLnBrk="1" hangingPunct="1"/>
            <a:r>
              <a:rPr lang="en-US" sz="2000">
                <a:latin typeface="Arial" charset="0"/>
                <a:cs typeface="Times New Roman" pitchFamily="18" charset="0"/>
              </a:rPr>
              <a:t>Physical link between PC &amp; media</a:t>
            </a:r>
          </a:p>
          <a:p>
            <a:pPr lvl="1" eaLnBrk="1" hangingPunct="1"/>
            <a:r>
              <a:rPr lang="en-US" sz="2400">
                <a:latin typeface="Arial" charset="0"/>
                <a:cs typeface="Times New Roman" pitchFamily="18" charset="0"/>
              </a:rPr>
              <a:t>Network Interface Card Drivers</a:t>
            </a:r>
          </a:p>
          <a:p>
            <a:pPr lvl="2" eaLnBrk="1" hangingPunct="1"/>
            <a:r>
              <a:rPr lang="en-US" sz="2000">
                <a:latin typeface="Arial" charset="0"/>
                <a:cs typeface="Times New Roman" pitchFamily="18" charset="0"/>
              </a:rPr>
              <a:t>Interface between NIC &amp; Operating System (OS)</a:t>
            </a:r>
          </a:p>
          <a:p>
            <a:pPr lvl="1" eaLnBrk="1" hangingPunct="1"/>
            <a:r>
              <a:rPr lang="en-US" sz="2400">
                <a:latin typeface="Arial" charset="0"/>
                <a:cs typeface="Times New Roman" pitchFamily="18" charset="0"/>
              </a:rPr>
              <a:t>Network OS &amp; Applications</a:t>
            </a:r>
            <a:r>
              <a:rPr lang="en-US" sz="2400">
                <a:latin typeface="Palatino Linotype" pitchFamily="18" charset="0"/>
                <a:cs typeface="Times New Roman" pitchFamily="18" charset="0"/>
              </a:rPr>
              <a:t> </a:t>
            </a:r>
            <a:endParaRPr lang="en-US" sz="2400">
              <a:cs typeface="Times New Roman" pitchFamily="18"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LAN Technology Architecture</a:t>
            </a:r>
          </a:p>
        </p:txBody>
      </p:sp>
      <p:pic>
        <p:nvPicPr>
          <p:cNvPr id="21507" name="Picture 3" descr="c04f003.jpg"/>
          <p:cNvPicPr>
            <a:picLocks noChangeAspect="1"/>
          </p:cNvPicPr>
          <p:nvPr/>
        </p:nvPicPr>
        <p:blipFill>
          <a:blip r:embed="rId5" cstate="print"/>
          <a:srcRect/>
          <a:stretch>
            <a:fillRect/>
          </a:stretch>
        </p:blipFill>
        <p:spPr bwMode="auto">
          <a:xfrm>
            <a:off x="-9525" y="2133600"/>
            <a:ext cx="8994775" cy="4038600"/>
          </a:xfrm>
          <a:prstGeom prst="rect">
            <a:avLst/>
          </a:prstGeom>
          <a:noFill/>
          <a:ln w="9525">
            <a:noFill/>
            <a:miter lim="800000"/>
            <a:headEnd/>
            <a:tailEnd/>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LAN Technology Choices </a:t>
            </a:r>
          </a:p>
        </p:txBody>
      </p:sp>
      <p:pic>
        <p:nvPicPr>
          <p:cNvPr id="22531" name="Picture 4" descr="H:\DATA\wiley\images\chapt 4\c04f004.jpg"/>
          <p:cNvPicPr>
            <a:picLocks noChangeAspect="1" noChangeArrowheads="1"/>
          </p:cNvPicPr>
          <p:nvPr/>
        </p:nvPicPr>
        <p:blipFill>
          <a:blip r:embed="rId5" cstate="print"/>
          <a:srcRect/>
          <a:stretch>
            <a:fillRect/>
          </a:stretch>
        </p:blipFill>
        <p:spPr bwMode="auto">
          <a:xfrm>
            <a:off x="1752600" y="1819275"/>
            <a:ext cx="5257800" cy="4929188"/>
          </a:xfrm>
          <a:prstGeom prst="rect">
            <a:avLst/>
          </a:prstGeom>
          <a:noFill/>
          <a:ln w="9525">
            <a:noFill/>
            <a:miter lim="800000"/>
            <a:headEnd/>
            <a:tailEnd/>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2"/>
            </p:custDataLst>
          </p:nvPr>
        </p:nvSpPr>
        <p:spPr>
          <a:xfrm>
            <a:off x="1143000" y="617538"/>
            <a:ext cx="7793038" cy="1143000"/>
          </a:xfrm>
        </p:spPr>
        <p:txBody>
          <a:bodyPr/>
          <a:lstStyle/>
          <a:p>
            <a:pPr eaLnBrk="1" hangingPunct="1"/>
            <a:r>
              <a:rPr lang="en-US">
                <a:latin typeface="Arial" charset="0"/>
              </a:rPr>
              <a:t>NIC Technology Analysis Grid</a:t>
            </a:r>
          </a:p>
        </p:txBody>
      </p:sp>
      <p:pic>
        <p:nvPicPr>
          <p:cNvPr id="23555" name="Picture 5" descr="H:\DATA\wiley\images\chapt 4\c04f005.jpg"/>
          <p:cNvPicPr>
            <a:picLocks noChangeAspect="1" noChangeArrowheads="1"/>
          </p:cNvPicPr>
          <p:nvPr/>
        </p:nvPicPr>
        <p:blipFill>
          <a:blip r:embed="rId6" cstate="print"/>
          <a:srcRect/>
          <a:stretch>
            <a:fillRect/>
          </a:stretch>
        </p:blipFill>
        <p:spPr bwMode="auto">
          <a:xfrm>
            <a:off x="4032250" y="1828800"/>
            <a:ext cx="4121150" cy="4956175"/>
          </a:xfrm>
          <a:prstGeom prst="rect">
            <a:avLst/>
          </a:prstGeom>
          <a:noFill/>
          <a:ln w="9525">
            <a:noFill/>
            <a:miter lim="800000"/>
            <a:headEnd/>
            <a:tailEnd/>
          </a:ln>
        </p:spPr>
      </p:pic>
      <p:sp>
        <p:nvSpPr>
          <p:cNvPr id="23556" name="TextBox 3"/>
          <p:cNvSpPr txBox="1">
            <a:spLocks noChangeArrowheads="1"/>
          </p:cNvSpPr>
          <p:nvPr>
            <p:custDataLst>
              <p:tags r:id="rId3"/>
            </p:custDataLst>
          </p:nvPr>
        </p:nvSpPr>
        <p:spPr bwMode="auto">
          <a:xfrm>
            <a:off x="381000" y="2514600"/>
            <a:ext cx="3429000" cy="3416300"/>
          </a:xfrm>
          <a:prstGeom prst="rect">
            <a:avLst/>
          </a:prstGeom>
          <a:noFill/>
          <a:ln w="9525">
            <a:noFill/>
            <a:miter lim="800000"/>
            <a:headEnd/>
            <a:tailEnd/>
          </a:ln>
        </p:spPr>
        <p:txBody>
          <a:bodyPr>
            <a:spAutoFit/>
          </a:bodyPr>
          <a:lstStyle/>
          <a:p>
            <a:pPr marL="228600" indent="-228600">
              <a:buFont typeface="Wingdings" pitchFamily="2" charset="2"/>
              <a:buChar char="§"/>
            </a:pPr>
            <a:r>
              <a:rPr lang="en-US"/>
              <a:t>Servers should contain faster NICs than clients to prevent bottlenecks</a:t>
            </a:r>
          </a:p>
          <a:p>
            <a:pPr marL="228600" indent="-228600">
              <a:buFont typeface="Wingdings" pitchFamily="2" charset="2"/>
              <a:buChar char="§"/>
            </a:pPr>
            <a:endParaRPr lang="en-US"/>
          </a:p>
          <a:p>
            <a:pPr marL="228600" indent="-228600">
              <a:buFont typeface="Wingdings" pitchFamily="2" charset="2"/>
              <a:buChar char="§"/>
            </a:pPr>
            <a:r>
              <a:rPr lang="en-US"/>
              <a:t>NICs need to be compatible with CPU bus, chosen media, &amp; network architecture</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Robert_Metcalfe.jpg"/>
          <p:cNvPicPr>
            <a:picLocks noChangeAspect="1"/>
          </p:cNvPicPr>
          <p:nvPr/>
        </p:nvPicPr>
        <p:blipFill>
          <a:blip r:embed="rId7" cstate="print"/>
          <a:srcRect/>
          <a:stretch>
            <a:fillRect/>
          </a:stretch>
        </p:blipFill>
        <p:spPr bwMode="auto">
          <a:xfrm>
            <a:off x="228600" y="2133600"/>
            <a:ext cx="2744788" cy="4195763"/>
          </a:xfrm>
          <a:prstGeom prst="rect">
            <a:avLst/>
          </a:prstGeom>
          <a:noFill/>
          <a:ln w="9525">
            <a:noFill/>
            <a:miter lim="800000"/>
            <a:headEnd/>
            <a:tailEnd/>
          </a:ln>
        </p:spPr>
      </p:pic>
      <p:sp>
        <p:nvSpPr>
          <p:cNvPr id="24579"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t>Ethernet</a:t>
            </a:r>
          </a:p>
        </p:txBody>
      </p:sp>
      <p:sp>
        <p:nvSpPr>
          <p:cNvPr id="20483" name="Rectangle 1027"/>
          <p:cNvSpPr>
            <a:spLocks noGrp="1" noChangeArrowheads="1"/>
          </p:cNvSpPr>
          <p:nvPr>
            <p:ph type="body" idx="1"/>
            <p:custDataLst>
              <p:tags r:id="rId3"/>
            </p:custDataLst>
          </p:nvPr>
        </p:nvSpPr>
        <p:spPr>
          <a:xfrm>
            <a:off x="2667000" y="1905000"/>
            <a:ext cx="6248400" cy="4227513"/>
          </a:xfrm>
        </p:spPr>
        <p:txBody>
          <a:bodyPr/>
          <a:lstStyle/>
          <a:p>
            <a:pPr marL="342900" lvl="1" indent="-342900" eaLnBrk="1" hangingPunct="1">
              <a:buClr>
                <a:schemeClr val="folHlink"/>
              </a:buClr>
              <a:buSzPct val="60000"/>
              <a:defRPr/>
            </a:pPr>
            <a:r>
              <a:rPr lang="en-US" sz="3200" dirty="0">
                <a:latin typeface="Arial" charset="0"/>
                <a:cs typeface="Times New Roman" pitchFamily="18" charset="0"/>
              </a:rPr>
              <a:t>“Born” May 22, 1973</a:t>
            </a:r>
          </a:p>
          <a:p>
            <a:pPr marL="342900" lvl="1" indent="-342900" eaLnBrk="1" hangingPunct="1">
              <a:buClr>
                <a:schemeClr val="folHlink"/>
              </a:buClr>
              <a:buSzPct val="60000"/>
              <a:defRPr/>
            </a:pPr>
            <a:r>
              <a:rPr lang="en-US" sz="3200" dirty="0">
                <a:latin typeface="Arial" charset="0"/>
                <a:cs typeface="Times New Roman" pitchFamily="18" charset="0"/>
              </a:rPr>
              <a:t>Based on Aloha Net </a:t>
            </a:r>
            <a:r>
              <a:rPr lang="en-US" sz="2000" dirty="0">
                <a:latin typeface="Arial" charset="0"/>
                <a:cs typeface="Times New Roman" pitchFamily="18" charset="0"/>
              </a:rPr>
              <a:t>(Univ. of Hawaii)</a:t>
            </a:r>
            <a:endParaRPr lang="en-US" sz="3200" dirty="0">
              <a:latin typeface="Arial" charset="0"/>
              <a:cs typeface="Times New Roman" pitchFamily="18" charset="0"/>
            </a:endParaRPr>
          </a:p>
          <a:p>
            <a:pPr eaLnBrk="1" hangingPunct="1">
              <a:defRPr/>
            </a:pPr>
            <a:r>
              <a:rPr lang="en-US" dirty="0">
                <a:latin typeface="Arial" charset="0"/>
                <a:cs typeface="Times New Roman" pitchFamily="18" charset="0"/>
              </a:rPr>
              <a:t>Invented by Robert Metcalfe</a:t>
            </a:r>
          </a:p>
          <a:p>
            <a:pPr lvl="1" eaLnBrk="1" hangingPunct="1">
              <a:defRPr/>
            </a:pPr>
            <a:r>
              <a:rPr lang="en-US" dirty="0">
                <a:latin typeface="Arial" charset="0"/>
                <a:cs typeface="Times New Roman" pitchFamily="18" charset="0"/>
              </a:rPr>
              <a:t>MIT graduate</a:t>
            </a:r>
          </a:p>
          <a:p>
            <a:pPr lvl="1" eaLnBrk="1" hangingPunct="1">
              <a:defRPr/>
            </a:pPr>
            <a:r>
              <a:rPr lang="en-US" dirty="0">
                <a:latin typeface="Arial" charset="0"/>
                <a:cs typeface="Times New Roman" pitchFamily="18" charset="0"/>
              </a:rPr>
              <a:t>Developed Ethernet with Robert Boggs at Xerox’s Palo Alto Research Center (PARC)</a:t>
            </a:r>
          </a:p>
          <a:p>
            <a:pPr lvl="1" eaLnBrk="1" hangingPunct="1">
              <a:defRPr/>
            </a:pPr>
            <a:r>
              <a:rPr lang="en-US" dirty="0">
                <a:latin typeface="Arial" charset="0"/>
                <a:cs typeface="Times New Roman" pitchFamily="18" charset="0"/>
              </a:rPr>
              <a:t>Founder of the 3COM company</a:t>
            </a:r>
          </a:p>
        </p:txBody>
      </p:sp>
      <p:sp>
        <p:nvSpPr>
          <p:cNvPr id="24581" name="TextBox 4"/>
          <p:cNvSpPr txBox="1">
            <a:spLocks noChangeArrowheads="1"/>
          </p:cNvSpPr>
          <p:nvPr>
            <p:custDataLst>
              <p:tags r:id="rId4"/>
            </p:custDataLst>
          </p:nvPr>
        </p:nvSpPr>
        <p:spPr bwMode="auto">
          <a:xfrm>
            <a:off x="228600" y="6324600"/>
            <a:ext cx="2895600" cy="461963"/>
          </a:xfrm>
          <a:prstGeom prst="rect">
            <a:avLst/>
          </a:prstGeom>
          <a:noFill/>
          <a:ln w="9525">
            <a:noFill/>
            <a:miter lim="800000"/>
            <a:headEnd/>
            <a:tailEnd/>
          </a:ln>
        </p:spPr>
        <p:txBody>
          <a:bodyPr>
            <a:spAutoFit/>
          </a:bodyPr>
          <a:lstStyle/>
          <a:p>
            <a:r>
              <a:rPr lang="en-US" sz="1200"/>
              <a:t>Robert Metcalfe receiving the U.S. National Medal of Technology (2003)</a:t>
            </a:r>
            <a:endParaRPr lang="en-US"/>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2"/>
            </p:custDataLst>
          </p:nvPr>
        </p:nvSpPr>
        <p:spPr>
          <a:xfrm>
            <a:off x="1150938" y="617538"/>
            <a:ext cx="7793037" cy="1143000"/>
          </a:xfrm>
        </p:spPr>
        <p:txBody>
          <a:bodyPr/>
          <a:lstStyle/>
          <a:p>
            <a:r>
              <a:rPr lang="en-US"/>
              <a:t>Ethernet</a:t>
            </a:r>
          </a:p>
        </p:txBody>
      </p:sp>
      <p:sp>
        <p:nvSpPr>
          <p:cNvPr id="25603" name="Content Placeholder 2"/>
          <p:cNvSpPr>
            <a:spLocks noGrp="1"/>
          </p:cNvSpPr>
          <p:nvPr>
            <p:ph idx="1"/>
            <p:custDataLst>
              <p:tags r:id="rId3"/>
            </p:custDataLst>
          </p:nvPr>
        </p:nvSpPr>
        <p:spPr>
          <a:xfrm>
            <a:off x="1182688" y="2017713"/>
            <a:ext cx="7772400" cy="4114800"/>
          </a:xfrm>
        </p:spPr>
        <p:txBody>
          <a:bodyPr/>
          <a:lstStyle/>
          <a:p>
            <a:pPr eaLnBrk="1" hangingPunct="1"/>
            <a:r>
              <a:rPr lang="en-US">
                <a:latin typeface="Arial" charset="0"/>
                <a:cs typeface="Times New Roman" pitchFamily="18" charset="0"/>
              </a:rPr>
              <a:t>Frame-based computer networking architecture for LANs</a:t>
            </a:r>
          </a:p>
          <a:p>
            <a:pPr eaLnBrk="1" hangingPunct="1"/>
            <a:r>
              <a:rPr lang="en-US">
                <a:latin typeface="Arial" charset="0"/>
                <a:cs typeface="Times New Roman" pitchFamily="18" charset="0"/>
              </a:rPr>
              <a:t>Traditional Ethernet can be defined as follows:</a:t>
            </a:r>
          </a:p>
          <a:p>
            <a:pPr lvl="1" eaLnBrk="1" hangingPunct="1"/>
            <a:r>
              <a:rPr lang="en-US">
                <a:latin typeface="Arial" charset="0"/>
                <a:cs typeface="Times New Roman" pitchFamily="18" charset="0"/>
              </a:rPr>
              <a:t>Access methodology: CSMA/CD</a:t>
            </a:r>
          </a:p>
          <a:p>
            <a:pPr lvl="1" eaLnBrk="1" hangingPunct="1"/>
            <a:r>
              <a:rPr lang="en-US">
                <a:latin typeface="Arial" charset="0"/>
                <a:cs typeface="Times New Roman" pitchFamily="18" charset="0"/>
              </a:rPr>
              <a:t>Logical topology: Broadcast</a:t>
            </a:r>
          </a:p>
          <a:p>
            <a:pPr lvl="1" eaLnBrk="1" hangingPunct="1"/>
            <a:r>
              <a:rPr lang="en-US">
                <a:latin typeface="Arial" charset="0"/>
                <a:cs typeface="Times New Roman" pitchFamily="18" charset="0"/>
              </a:rPr>
              <a:t>Physical topology: Historically—bus, currently—star</a:t>
            </a:r>
            <a:r>
              <a:rPr lang="en-US">
                <a:latin typeface="Arial" charset="0"/>
              </a:rPr>
              <a:t> </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custDataLst>
              <p:tags r:id="rId2"/>
            </p:custDataLst>
          </p:nvPr>
        </p:nvSpPr>
        <p:spPr>
          <a:xfrm>
            <a:off x="1150938" y="617538"/>
            <a:ext cx="7793037" cy="1143000"/>
          </a:xfrm>
        </p:spPr>
        <p:txBody>
          <a:bodyPr/>
          <a:lstStyle/>
          <a:p>
            <a:r>
              <a:rPr lang="en-US"/>
              <a:t>Ethernet Standards</a:t>
            </a:r>
          </a:p>
        </p:txBody>
      </p:sp>
      <p:sp>
        <p:nvSpPr>
          <p:cNvPr id="26627" name="Content Placeholder 2"/>
          <p:cNvSpPr>
            <a:spLocks noGrp="1"/>
          </p:cNvSpPr>
          <p:nvPr>
            <p:ph idx="1"/>
            <p:custDataLst>
              <p:tags r:id="rId3"/>
            </p:custDataLst>
          </p:nvPr>
        </p:nvSpPr>
        <p:spPr>
          <a:xfrm>
            <a:off x="1182688" y="2017713"/>
            <a:ext cx="7772400" cy="4114800"/>
          </a:xfrm>
        </p:spPr>
        <p:txBody>
          <a:bodyPr/>
          <a:lstStyle/>
          <a:p>
            <a:pPr eaLnBrk="1" hangingPunct="1"/>
            <a:r>
              <a:rPr lang="en-US" sz="3600">
                <a:latin typeface="Arial" charset="0"/>
                <a:cs typeface="Times New Roman" pitchFamily="18" charset="0"/>
              </a:rPr>
              <a:t>3 Standards:</a:t>
            </a:r>
          </a:p>
          <a:p>
            <a:pPr marL="914400" lvl="1" indent="-457200" eaLnBrk="1" hangingPunct="1">
              <a:buFont typeface="Tahoma" pitchFamily="34" charset="0"/>
              <a:buAutoNum type="arabicPeriod"/>
            </a:pPr>
            <a:r>
              <a:rPr lang="en-US">
                <a:latin typeface="Arial" charset="0"/>
                <a:cs typeface="Times New Roman" pitchFamily="18" charset="0"/>
              </a:rPr>
              <a:t>DIX 1.0 (Digital, Intel, Xerox)</a:t>
            </a:r>
          </a:p>
          <a:p>
            <a:pPr marL="914400" lvl="1" indent="-457200" eaLnBrk="1" hangingPunct="1">
              <a:buFont typeface="Tahoma" pitchFamily="34" charset="0"/>
              <a:buAutoNum type="arabicPeriod"/>
            </a:pPr>
            <a:r>
              <a:rPr lang="en-US">
                <a:latin typeface="Arial" charset="0"/>
                <a:cs typeface="Times New Roman" pitchFamily="18" charset="0"/>
              </a:rPr>
              <a:t>Ethernet II (DIX 2.0)</a:t>
            </a:r>
          </a:p>
          <a:p>
            <a:pPr marL="914400" lvl="1" indent="-457200" eaLnBrk="1" hangingPunct="1">
              <a:buFont typeface="Tahoma" pitchFamily="34" charset="0"/>
              <a:buAutoNum type="arabicPeriod"/>
            </a:pPr>
            <a:r>
              <a:rPr lang="en-US">
                <a:latin typeface="Arial" charset="0"/>
                <a:cs typeface="Times New Roman" pitchFamily="18" charset="0"/>
              </a:rPr>
              <a:t>IEEE 802.3/802.2</a:t>
            </a:r>
          </a:p>
          <a:p>
            <a:endParaRPr lang="en-US"/>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Ethernet Frame Layout</a:t>
            </a:r>
          </a:p>
        </p:txBody>
      </p:sp>
      <p:sp>
        <p:nvSpPr>
          <p:cNvPr id="27651" name="Rectangle 3"/>
          <p:cNvSpPr>
            <a:spLocks noGrp="1" noChangeArrowheads="1"/>
          </p:cNvSpPr>
          <p:nvPr>
            <p:ph type="body" idx="1"/>
            <p:custDataLst>
              <p:tags r:id="rId3"/>
            </p:custDataLst>
          </p:nvPr>
        </p:nvSpPr>
        <p:spPr>
          <a:xfrm>
            <a:off x="609600" y="5334000"/>
            <a:ext cx="8345488" cy="798513"/>
          </a:xfrm>
        </p:spPr>
        <p:txBody>
          <a:bodyPr/>
          <a:lstStyle/>
          <a:p>
            <a:pPr eaLnBrk="1" hangingPunct="1">
              <a:lnSpc>
                <a:spcPct val="90000"/>
              </a:lnSpc>
            </a:pPr>
            <a:r>
              <a:rPr lang="en-US" sz="2400">
                <a:latin typeface="Arial" charset="0"/>
              </a:rPr>
              <a:t>802.3 length field indicates length of the variable-length 802.2 LLC data field containing all upper-layer embedded protocol headers. 802.2 info includes DSAP &amp; SSAP.</a:t>
            </a:r>
          </a:p>
        </p:txBody>
      </p:sp>
      <p:pic>
        <p:nvPicPr>
          <p:cNvPr id="27652" name="Picture 4" descr="H:\DATA\wiley\images\chapt 4\c04f006.jpg"/>
          <p:cNvPicPr>
            <a:picLocks noChangeAspect="1" noChangeArrowheads="1"/>
          </p:cNvPicPr>
          <p:nvPr/>
        </p:nvPicPr>
        <p:blipFill>
          <a:blip r:embed="rId6" cstate="print"/>
          <a:srcRect/>
          <a:stretch>
            <a:fillRect/>
          </a:stretch>
        </p:blipFill>
        <p:spPr bwMode="auto">
          <a:xfrm>
            <a:off x="1447800" y="1962150"/>
            <a:ext cx="5984875" cy="3371850"/>
          </a:xfrm>
          <a:prstGeom prst="rect">
            <a:avLst/>
          </a:prstGeom>
          <a:noFill/>
          <a:ln w="9525">
            <a:noFill/>
            <a:miter lim="800000"/>
            <a:headEnd/>
            <a:tailEnd/>
          </a:ln>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custDataLst>
              <p:tags r:id="rId2"/>
            </p:custDataLst>
          </p:nvPr>
        </p:nvSpPr>
        <p:spPr>
          <a:xfrm>
            <a:off x="1150938" y="617538"/>
            <a:ext cx="7793037" cy="1143000"/>
          </a:xfrm>
        </p:spPr>
        <p:txBody>
          <a:bodyPr/>
          <a:lstStyle/>
          <a:p>
            <a:r>
              <a:rPr lang="en-US"/>
              <a:t>Ethernet Nomenclature</a:t>
            </a:r>
          </a:p>
        </p:txBody>
      </p:sp>
      <p:sp>
        <p:nvSpPr>
          <p:cNvPr id="28675" name="Content Placeholder 2"/>
          <p:cNvSpPr>
            <a:spLocks noGrp="1"/>
          </p:cNvSpPr>
          <p:nvPr>
            <p:ph idx="1"/>
            <p:custDataLst>
              <p:tags r:id="rId3"/>
            </p:custDataLst>
          </p:nvPr>
        </p:nvSpPr>
        <p:spPr>
          <a:xfrm>
            <a:off x="1182688" y="2017713"/>
            <a:ext cx="7772400" cy="4114800"/>
          </a:xfrm>
        </p:spPr>
        <p:txBody>
          <a:bodyPr/>
          <a:lstStyle/>
          <a:p>
            <a:r>
              <a:rPr lang="en-US" dirty="0" err="1"/>
              <a:t>XbaseY</a:t>
            </a:r>
            <a:endParaRPr lang="en-US" dirty="0"/>
          </a:p>
          <a:p>
            <a:r>
              <a:rPr lang="en-US" dirty="0"/>
              <a:t>X=speed</a:t>
            </a:r>
          </a:p>
          <a:p>
            <a:r>
              <a:rPr lang="en-US" dirty="0"/>
              <a:t>Base=Baseband transmission</a:t>
            </a:r>
          </a:p>
          <a:p>
            <a:pPr lvl="1"/>
            <a:r>
              <a:rPr lang="en-US" dirty="0"/>
              <a:t>One frequency, both directions</a:t>
            </a:r>
          </a:p>
          <a:p>
            <a:r>
              <a:rPr lang="en-US" dirty="0"/>
              <a:t>Y=media</a:t>
            </a:r>
          </a:p>
          <a:p>
            <a:r>
              <a:rPr lang="en-US" dirty="0"/>
              <a:t>10baseT</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sz="4000">
                <a:latin typeface="Arial" charset="0"/>
              </a:rPr>
              <a:t>Typical FastEthernet Architecture</a:t>
            </a:r>
            <a:endParaRPr lang="en-US">
              <a:latin typeface="Arial" charset="0"/>
            </a:endParaRPr>
          </a:p>
        </p:txBody>
      </p:sp>
      <p:pic>
        <p:nvPicPr>
          <p:cNvPr id="29699" name="Picture 4" descr="H:\DATA\wiley\images\chapt 4\c04f007.jpg"/>
          <p:cNvPicPr>
            <a:picLocks noChangeAspect="1" noChangeArrowheads="1"/>
          </p:cNvPicPr>
          <p:nvPr/>
        </p:nvPicPr>
        <p:blipFill>
          <a:blip r:embed="rId7" cstate="print"/>
          <a:srcRect/>
          <a:stretch>
            <a:fillRect/>
          </a:stretch>
        </p:blipFill>
        <p:spPr bwMode="auto">
          <a:xfrm>
            <a:off x="381000" y="2057400"/>
            <a:ext cx="8208963" cy="4586288"/>
          </a:xfrm>
          <a:prstGeom prst="rect">
            <a:avLst/>
          </a:prstGeom>
          <a:noFill/>
          <a:ln w="9525">
            <a:noFill/>
            <a:miter lim="800000"/>
            <a:headEnd/>
            <a:tailEnd/>
          </a:ln>
        </p:spPr>
      </p:pic>
      <p:sp>
        <p:nvSpPr>
          <p:cNvPr id="29700" name="Rectangle 3"/>
          <p:cNvSpPr>
            <a:spLocks noGrp="1" noChangeArrowheads="1"/>
          </p:cNvSpPr>
          <p:nvPr>
            <p:ph type="body" idx="1"/>
            <p:custDataLst>
              <p:tags r:id="rId3"/>
            </p:custDataLst>
          </p:nvPr>
        </p:nvSpPr>
        <p:spPr>
          <a:xfrm>
            <a:off x="6172200" y="2057400"/>
            <a:ext cx="2667000" cy="914400"/>
          </a:xfrm>
        </p:spPr>
        <p:txBody>
          <a:bodyPr/>
          <a:lstStyle/>
          <a:p>
            <a:pPr algn="ctr" eaLnBrk="1" hangingPunct="1"/>
            <a:r>
              <a:rPr lang="en-US" sz="2400">
                <a:latin typeface="Arial" charset="0"/>
              </a:rPr>
              <a:t>Extended Star Topology</a:t>
            </a:r>
          </a:p>
        </p:txBody>
      </p:sp>
      <p:sp>
        <p:nvSpPr>
          <p:cNvPr id="5" name="Rectangle 3"/>
          <p:cNvSpPr txBox="1">
            <a:spLocks noChangeArrowheads="1"/>
          </p:cNvSpPr>
          <p:nvPr>
            <p:custDataLst>
              <p:tags r:id="rId4"/>
            </p:custDataLst>
          </p:nvPr>
        </p:nvSpPr>
        <p:spPr bwMode="auto">
          <a:xfrm>
            <a:off x="76200" y="2133600"/>
            <a:ext cx="2667000" cy="15240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defRPr/>
            </a:pPr>
            <a:r>
              <a:rPr lang="en-US" kern="0" dirty="0">
                <a:latin typeface="Arial" charset="0"/>
              </a:rPr>
              <a:t>Dual Speed Hub or Switch</a:t>
            </a:r>
          </a:p>
          <a:p>
            <a:pPr marL="342900" indent="-342900">
              <a:spcBef>
                <a:spcPct val="20000"/>
              </a:spcBef>
              <a:buClr>
                <a:schemeClr val="folHlink"/>
              </a:buClr>
              <a:buSzPct val="60000"/>
              <a:buFont typeface="Wingdings" pitchFamily="2" charset="2"/>
              <a:buChar char="n"/>
              <a:defRPr/>
            </a:pPr>
            <a:r>
              <a:rPr lang="en-US" kern="0" dirty="0">
                <a:latin typeface="Arial" charset="0"/>
              </a:rPr>
              <a:t>Autosensing Ports</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Layer 2: The Datalink Layer</a:t>
            </a:r>
          </a:p>
        </p:txBody>
      </p:sp>
      <p:sp>
        <p:nvSpPr>
          <p:cNvPr id="5123" name="Rectangle 1027"/>
          <p:cNvSpPr>
            <a:spLocks noGrp="1" noChangeArrowheads="1"/>
          </p:cNvSpPr>
          <p:nvPr>
            <p:ph type="body" idx="1"/>
            <p:custDataLst>
              <p:tags r:id="rId3"/>
            </p:custDataLst>
          </p:nvPr>
        </p:nvSpPr>
        <p:spPr>
          <a:xfrm>
            <a:off x="1182688" y="2017713"/>
            <a:ext cx="7772400" cy="4114800"/>
          </a:xfrm>
        </p:spPr>
        <p:txBody>
          <a:bodyPr/>
          <a:lstStyle/>
          <a:p>
            <a:pPr eaLnBrk="1" hangingPunct="1">
              <a:lnSpc>
                <a:spcPct val="90000"/>
              </a:lnSpc>
            </a:pPr>
            <a:r>
              <a:rPr lang="en-US" sz="2800">
                <a:latin typeface="Arial" charset="0"/>
                <a:cs typeface="Times New Roman" pitchFamily="18" charset="0"/>
              </a:rPr>
              <a:t>The datalink layer provides a </a:t>
            </a:r>
            <a:r>
              <a:rPr lang="en-US" sz="2800" i="1">
                <a:latin typeface="Arial" charset="0"/>
                <a:cs typeface="Times New Roman" pitchFamily="18" charset="0"/>
              </a:rPr>
              <a:t>reliable </a:t>
            </a:r>
            <a:r>
              <a:rPr lang="en-US" sz="2800">
                <a:latin typeface="Arial" charset="0"/>
                <a:cs typeface="Times New Roman" pitchFamily="18" charset="0"/>
              </a:rPr>
              <a:t>communications link between devices. </a:t>
            </a:r>
          </a:p>
          <a:p>
            <a:pPr eaLnBrk="1" hangingPunct="1">
              <a:lnSpc>
                <a:spcPct val="90000"/>
              </a:lnSpc>
            </a:pPr>
            <a:r>
              <a:rPr lang="en-US" sz="2800">
                <a:latin typeface="Arial" charset="0"/>
                <a:cs typeface="Times New Roman" pitchFamily="18" charset="0"/>
              </a:rPr>
              <a:t>Three key functions: </a:t>
            </a:r>
          </a:p>
          <a:p>
            <a:pPr lvl="1" eaLnBrk="1" hangingPunct="1">
              <a:lnSpc>
                <a:spcPct val="90000"/>
              </a:lnSpc>
            </a:pPr>
            <a:r>
              <a:rPr lang="en-US" sz="2400">
                <a:latin typeface="Arial" charset="0"/>
                <a:cs typeface="Times New Roman" pitchFamily="18" charset="0"/>
              </a:rPr>
              <a:t>error detection</a:t>
            </a:r>
          </a:p>
          <a:p>
            <a:pPr lvl="1" eaLnBrk="1" hangingPunct="1">
              <a:lnSpc>
                <a:spcPct val="90000"/>
              </a:lnSpc>
            </a:pPr>
            <a:r>
              <a:rPr lang="en-US" sz="2400">
                <a:latin typeface="Arial" charset="0"/>
                <a:cs typeface="Times New Roman" pitchFamily="18" charset="0"/>
              </a:rPr>
              <a:t>error correction </a:t>
            </a:r>
          </a:p>
          <a:p>
            <a:pPr lvl="1" eaLnBrk="1" hangingPunct="1">
              <a:lnSpc>
                <a:spcPct val="90000"/>
              </a:lnSpc>
            </a:pPr>
            <a:r>
              <a:rPr lang="en-US" sz="2400">
                <a:latin typeface="Arial" charset="0"/>
                <a:cs typeface="Times New Roman" pitchFamily="18" charset="0"/>
              </a:rPr>
              <a:t>flow control</a:t>
            </a:r>
            <a:r>
              <a:rPr lang="en-US" sz="2400">
                <a:latin typeface="Arial" charset="0"/>
              </a:rPr>
              <a:t> </a:t>
            </a:r>
          </a:p>
          <a:p>
            <a:pPr eaLnBrk="1" hangingPunct="1">
              <a:lnSpc>
                <a:spcPct val="90000"/>
              </a:lnSpc>
            </a:pPr>
            <a:r>
              <a:rPr lang="en-US" sz="2800">
                <a:latin typeface="Arial" charset="0"/>
                <a:cs typeface="Times New Roman" pitchFamily="18" charset="0"/>
              </a:rPr>
              <a:t>In LANs the datalink layer can be broken down into two sublayers: media access control (MAC) and logical link control (LLC). </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t>Gigabit Ethernet</a:t>
            </a:r>
          </a:p>
        </p:txBody>
      </p:sp>
      <p:sp>
        <p:nvSpPr>
          <p:cNvPr id="30723" name="Rectangle 1027"/>
          <p:cNvSpPr>
            <a:spLocks noGrp="1" noChangeArrowheads="1"/>
          </p:cNvSpPr>
          <p:nvPr>
            <p:ph type="body" idx="1"/>
            <p:custDataLst>
              <p:tags r:id="rId3"/>
            </p:custDataLst>
          </p:nvPr>
        </p:nvSpPr>
        <p:spPr>
          <a:xfrm>
            <a:off x="1182688" y="2017713"/>
            <a:ext cx="7772400" cy="4114800"/>
          </a:xfrm>
        </p:spPr>
        <p:txBody>
          <a:bodyPr/>
          <a:lstStyle/>
          <a:p>
            <a:pPr algn="just" eaLnBrk="1" hangingPunct="1">
              <a:lnSpc>
                <a:spcPct val="90000"/>
              </a:lnSpc>
            </a:pPr>
            <a:r>
              <a:rPr lang="en-US" sz="2800">
                <a:latin typeface="Arial" charset="0"/>
                <a:cs typeface="Times New Roman" pitchFamily="18" charset="0"/>
              </a:rPr>
              <a:t>Also known as 1000BaseX, is an upgrade to fast Ethernet that was standardized as </a:t>
            </a:r>
            <a:r>
              <a:rPr lang="en-US" sz="2800" b="1">
                <a:latin typeface="Arial" charset="0"/>
                <a:cs typeface="Times New Roman" pitchFamily="18" charset="0"/>
              </a:rPr>
              <a:t>IEEE 802.3z </a:t>
            </a:r>
            <a:r>
              <a:rPr lang="en-US" sz="2800">
                <a:latin typeface="Arial" charset="0"/>
                <a:cs typeface="Times New Roman" pitchFamily="18" charset="0"/>
              </a:rPr>
              <a:t>:</a:t>
            </a:r>
          </a:p>
          <a:p>
            <a:pPr lvl="1" eaLnBrk="1" hangingPunct="1">
              <a:lnSpc>
                <a:spcPct val="90000"/>
              </a:lnSpc>
            </a:pPr>
            <a:r>
              <a:rPr lang="en-US" sz="2400" b="1">
                <a:latin typeface="Arial" charset="0"/>
                <a:cs typeface="Times New Roman" pitchFamily="18" charset="0"/>
              </a:rPr>
              <a:t>1000BaseSX: </a:t>
            </a:r>
            <a:r>
              <a:rPr lang="en-US" sz="2400">
                <a:latin typeface="Arial" charset="0"/>
                <a:cs typeface="Times New Roman" pitchFamily="18" charset="0"/>
              </a:rPr>
              <a:t>uses short wavelength laser multimode fiber optic media, primarily for horizontal building cabling.</a:t>
            </a:r>
          </a:p>
          <a:p>
            <a:pPr lvl="1" eaLnBrk="1" hangingPunct="1">
              <a:lnSpc>
                <a:spcPct val="90000"/>
              </a:lnSpc>
            </a:pPr>
            <a:r>
              <a:rPr lang="en-US" sz="2400" b="1">
                <a:latin typeface="Arial" charset="0"/>
                <a:cs typeface="Times New Roman" pitchFamily="18" charset="0"/>
              </a:rPr>
              <a:t>1000BaseLX: </a:t>
            </a:r>
            <a:r>
              <a:rPr lang="en-US" sz="2400">
                <a:latin typeface="Arial" charset="0"/>
                <a:cs typeface="Times New Roman" pitchFamily="18" charset="0"/>
              </a:rPr>
              <a:t>uses long wavelength laser single mode fiber optic media, primarily for high-speed campus backbone applications.</a:t>
            </a:r>
          </a:p>
          <a:p>
            <a:pPr lvl="1" eaLnBrk="1" hangingPunct="1">
              <a:lnSpc>
                <a:spcPct val="90000"/>
              </a:lnSpc>
            </a:pPr>
            <a:r>
              <a:rPr lang="en-US" sz="2400" b="1">
                <a:latin typeface="Arial" charset="0"/>
                <a:cs typeface="Times New Roman" pitchFamily="18" charset="0"/>
              </a:rPr>
              <a:t>1000BaseTX: </a:t>
            </a:r>
            <a:r>
              <a:rPr lang="en-US" sz="2400">
                <a:latin typeface="Arial" charset="0"/>
                <a:cs typeface="Times New Roman" pitchFamily="18" charset="0"/>
              </a:rPr>
              <a:t>uses four pair of CAT 5e UTP with a maximum distance of 100 m.</a:t>
            </a:r>
          </a:p>
          <a:p>
            <a:pPr eaLnBrk="1" hangingPunct="1">
              <a:lnSpc>
                <a:spcPct val="90000"/>
              </a:lnSpc>
            </a:pPr>
            <a:endParaRPr lang="en-US" sz="2800">
              <a:latin typeface="Arial" charset="0"/>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custDataLst>
              <p:tags r:id="rId2"/>
            </p:custDataLst>
          </p:nvPr>
        </p:nvSpPr>
        <p:spPr>
          <a:xfrm>
            <a:off x="1150938" y="617538"/>
            <a:ext cx="7793037" cy="1143000"/>
          </a:xfrm>
        </p:spPr>
        <p:txBody>
          <a:bodyPr/>
          <a:lstStyle/>
          <a:p>
            <a:pPr eaLnBrk="1" hangingPunct="1"/>
            <a:r>
              <a:rPr lang="en-US"/>
              <a:t>Token Ring</a:t>
            </a:r>
          </a:p>
        </p:txBody>
      </p:sp>
      <p:sp>
        <p:nvSpPr>
          <p:cNvPr id="31747" name="Rectangle 1027"/>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latin typeface="Arial" charset="0"/>
                <a:cs typeface="Times New Roman" pitchFamily="18" charset="0"/>
              </a:rPr>
              <a:t>Access methodology: Token passing</a:t>
            </a:r>
          </a:p>
          <a:p>
            <a:pPr eaLnBrk="1" hangingPunct="1"/>
            <a:r>
              <a:rPr lang="en-US">
                <a:latin typeface="Arial" charset="0"/>
                <a:cs typeface="Times New Roman" pitchFamily="18" charset="0"/>
              </a:rPr>
              <a:t>Logical Topology: Sequential</a:t>
            </a:r>
          </a:p>
          <a:p>
            <a:pPr eaLnBrk="1" hangingPunct="1"/>
            <a:r>
              <a:rPr lang="en-US">
                <a:latin typeface="Arial" charset="0"/>
                <a:cs typeface="Times New Roman" pitchFamily="18" charset="0"/>
              </a:rPr>
              <a:t>Physical Topology:  Star</a:t>
            </a:r>
          </a:p>
          <a:p>
            <a:pPr eaLnBrk="1" hangingPunct="1"/>
            <a:r>
              <a:rPr lang="en-US">
                <a:latin typeface="Arial" charset="0"/>
                <a:cs typeface="Times New Roman" pitchFamily="18" charset="0"/>
              </a:rPr>
              <a:t>IEEE 802.5</a:t>
            </a:r>
          </a:p>
          <a:p>
            <a:pPr eaLnBrk="1" hangingPunct="1"/>
            <a:r>
              <a:rPr lang="en-US">
                <a:latin typeface="Arial" charset="0"/>
                <a:cs typeface="Times New Roman" pitchFamily="18" charset="0"/>
              </a:rPr>
              <a:t>Once contended with 802.3</a:t>
            </a:r>
          </a:p>
          <a:p>
            <a:pPr eaLnBrk="1" hangingPunct="1"/>
            <a:r>
              <a:rPr lang="en-US">
                <a:latin typeface="Arial" charset="0"/>
                <a:cs typeface="Times New Roman" pitchFamily="18" charset="0"/>
              </a:rPr>
              <a:t>New installations are uncommon</a:t>
            </a:r>
            <a:r>
              <a:rPr lang="en-US"/>
              <a:t> </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custDataLst>
              <p:tags r:id="rId2"/>
            </p:custDataLst>
          </p:nvPr>
        </p:nvSpPr>
        <p:spPr>
          <a:xfrm>
            <a:off x="1150938" y="617538"/>
            <a:ext cx="7793037" cy="1143000"/>
          </a:xfrm>
        </p:spPr>
        <p:txBody>
          <a:bodyPr/>
          <a:lstStyle/>
          <a:p>
            <a:r>
              <a:rPr lang="en-US"/>
              <a:t>ATM on the LAN</a:t>
            </a:r>
          </a:p>
        </p:txBody>
      </p:sp>
      <p:sp>
        <p:nvSpPr>
          <p:cNvPr id="32771" name="Content Placeholder 2"/>
          <p:cNvSpPr>
            <a:spLocks noGrp="1"/>
          </p:cNvSpPr>
          <p:nvPr>
            <p:ph idx="1"/>
            <p:custDataLst>
              <p:tags r:id="rId3"/>
            </p:custDataLst>
          </p:nvPr>
        </p:nvSpPr>
        <p:spPr>
          <a:xfrm>
            <a:off x="1182688" y="2017713"/>
            <a:ext cx="7772400" cy="4114800"/>
          </a:xfrm>
        </p:spPr>
        <p:txBody>
          <a:bodyPr/>
          <a:lstStyle/>
          <a:p>
            <a:r>
              <a:rPr lang="en-US"/>
              <a:t>Asynchromnous Transfer Mode</a:t>
            </a:r>
          </a:p>
          <a:p>
            <a:pPr lvl="1"/>
            <a:r>
              <a:rPr lang="en-US"/>
              <a:t>Switched technology originally developed for WANs</a:t>
            </a:r>
          </a:p>
          <a:p>
            <a:r>
              <a:rPr lang="en-US"/>
              <a:t>ATM LAN Emulation (LANE)</a:t>
            </a:r>
          </a:p>
          <a:p>
            <a:pPr lvl="1"/>
            <a:r>
              <a:rPr lang="en-US"/>
              <a:t>LANE required for mixed environments</a:t>
            </a:r>
          </a:p>
          <a:p>
            <a:pPr lvl="1"/>
            <a:r>
              <a:rPr lang="en-US"/>
              <a:t>MAC addresses must be translated into ATM addresses</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Wireless LANs</a:t>
            </a:r>
          </a:p>
        </p:txBody>
      </p:sp>
      <p:sp>
        <p:nvSpPr>
          <p:cNvPr id="33795" name="Rectangle 3"/>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t>IEEE 802.11 standard</a:t>
            </a:r>
          </a:p>
          <a:p>
            <a:pPr eaLnBrk="1" hangingPunct="1"/>
            <a:r>
              <a:rPr lang="en-US"/>
              <a:t>CSMA/CD at MAC layer</a:t>
            </a:r>
          </a:p>
          <a:p>
            <a:pPr eaLnBrk="1" hangingPunct="1"/>
            <a:r>
              <a:rPr lang="en-US"/>
              <a:t>802.11 frames are similar to 802.3 Ethernet frames</a:t>
            </a:r>
          </a:p>
          <a:p>
            <a:pPr eaLnBrk="1" hangingPunct="1"/>
            <a:endParaRPr lang="en-US"/>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Wireless LANs – 802.11b</a:t>
            </a:r>
          </a:p>
        </p:txBody>
      </p:sp>
      <p:sp>
        <p:nvSpPr>
          <p:cNvPr id="34819" name="Rectangle 3"/>
          <p:cNvSpPr>
            <a:spLocks noGrp="1" noChangeArrowheads="1"/>
          </p:cNvSpPr>
          <p:nvPr>
            <p:ph type="body" idx="1"/>
            <p:custDataLst>
              <p:tags r:id="rId3"/>
            </p:custDataLst>
          </p:nvPr>
        </p:nvSpPr>
        <p:spPr>
          <a:xfrm>
            <a:off x="1182688" y="2017713"/>
            <a:ext cx="7772400" cy="4114800"/>
          </a:xfrm>
        </p:spPr>
        <p:txBody>
          <a:bodyPr/>
          <a:lstStyle/>
          <a:p>
            <a:pPr eaLnBrk="1" hangingPunct="1">
              <a:lnSpc>
                <a:spcPct val="90000"/>
              </a:lnSpc>
            </a:pPr>
            <a:r>
              <a:rPr lang="en-US"/>
              <a:t>11 Mbps theoretical, 4 Mbps practical</a:t>
            </a:r>
          </a:p>
          <a:p>
            <a:pPr eaLnBrk="1" hangingPunct="1">
              <a:lnSpc>
                <a:spcPct val="90000"/>
              </a:lnSpc>
            </a:pPr>
            <a:r>
              <a:rPr lang="en-US"/>
              <a:t>2.4 Ghz band – subject to interference from common electronic equipment</a:t>
            </a:r>
          </a:p>
          <a:p>
            <a:pPr eaLnBrk="1" hangingPunct="1">
              <a:lnSpc>
                <a:spcPct val="90000"/>
              </a:lnSpc>
            </a:pPr>
            <a:r>
              <a:rPr lang="en-US"/>
              <a:t>Shared access – sensitive to number of simultaneous users</a:t>
            </a:r>
          </a:p>
          <a:p>
            <a:pPr eaLnBrk="1" hangingPunct="1">
              <a:lnSpc>
                <a:spcPct val="90000"/>
              </a:lnSpc>
            </a:pPr>
            <a:r>
              <a:rPr lang="en-US"/>
              <a:t>Commonly available, inexpensive</a:t>
            </a:r>
          </a:p>
          <a:p>
            <a:pPr eaLnBrk="1" hangingPunct="1">
              <a:lnSpc>
                <a:spcPct val="90000"/>
              </a:lnSpc>
            </a:pPr>
            <a:r>
              <a:rPr lang="en-US"/>
              <a:t>Range is measured in 100’s of feet, lower indoors.</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Wireless LANs – 802.11g</a:t>
            </a:r>
          </a:p>
        </p:txBody>
      </p:sp>
      <p:sp>
        <p:nvSpPr>
          <p:cNvPr id="35843" name="Rectangle 3"/>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t>Interoperates with, similar to 802.11b</a:t>
            </a:r>
          </a:p>
          <a:p>
            <a:pPr eaLnBrk="1" hangingPunct="1"/>
            <a:r>
              <a:rPr lang="en-US"/>
              <a:t>54 Mbps theoretical</a:t>
            </a:r>
          </a:p>
          <a:p>
            <a:pPr eaLnBrk="1" hangingPunct="1"/>
            <a:r>
              <a:rPr lang="en-US"/>
              <a:t>Same band</a:t>
            </a:r>
          </a:p>
          <a:p>
            <a:pPr eaLnBrk="1" hangingPunct="1"/>
            <a:r>
              <a:rPr lang="en-US"/>
              <a:t>Similar range</a:t>
            </a:r>
          </a:p>
          <a:p>
            <a:pPr eaLnBrk="1" hangingPunct="1"/>
            <a:r>
              <a:rPr lang="en-US"/>
              <a:t>Also very common, inexpensive</a:t>
            </a:r>
          </a:p>
          <a:p>
            <a:pPr eaLnBrk="1" hangingPunct="1"/>
            <a:r>
              <a:rPr lang="en-US"/>
              <a:t>802.11n – 600 Mbps theoretical </a:t>
            </a:r>
            <a:r>
              <a:rPr lang="en-US" sz="1600"/>
              <a:t>(in draft stage)</a:t>
            </a:r>
            <a:endParaRPr lang="en-US"/>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Wireless LANs</a:t>
            </a:r>
          </a:p>
        </p:txBody>
      </p:sp>
      <p:sp>
        <p:nvSpPr>
          <p:cNvPr id="36867" name="Rectangle 3"/>
          <p:cNvSpPr>
            <a:spLocks noGrp="1" noChangeArrowheads="1"/>
          </p:cNvSpPr>
          <p:nvPr>
            <p:ph type="body" idx="1"/>
            <p:custDataLst>
              <p:tags r:id="rId3"/>
            </p:custDataLst>
          </p:nvPr>
        </p:nvSpPr>
        <p:spPr>
          <a:xfrm>
            <a:off x="1182688" y="1828800"/>
            <a:ext cx="7772400" cy="722313"/>
          </a:xfrm>
        </p:spPr>
        <p:txBody>
          <a:bodyPr/>
          <a:lstStyle/>
          <a:p>
            <a:pPr eaLnBrk="1" hangingPunct="1"/>
            <a:r>
              <a:rPr lang="en-US" sz="2800">
                <a:latin typeface="Arial" charset="0"/>
              </a:rPr>
              <a:t>Care must be taken in wireless LAN designs</a:t>
            </a:r>
          </a:p>
        </p:txBody>
      </p:sp>
      <p:pic>
        <p:nvPicPr>
          <p:cNvPr id="36868" name="Picture 4" descr="H:\DATA\wiley\images\chapt 4\c04f010.jpg"/>
          <p:cNvPicPr>
            <a:picLocks noChangeAspect="1" noChangeArrowheads="1"/>
          </p:cNvPicPr>
          <p:nvPr/>
        </p:nvPicPr>
        <p:blipFill>
          <a:blip r:embed="rId6" cstate="print"/>
          <a:srcRect/>
          <a:stretch>
            <a:fillRect/>
          </a:stretch>
        </p:blipFill>
        <p:spPr bwMode="auto">
          <a:xfrm>
            <a:off x="457200" y="2417763"/>
            <a:ext cx="8188325" cy="4287837"/>
          </a:xfrm>
          <a:prstGeom prst="rect">
            <a:avLst/>
          </a:prstGeom>
          <a:noFill/>
          <a:ln w="9525">
            <a:noFill/>
            <a:miter lim="800000"/>
            <a:headEnd/>
            <a:tailEnd/>
          </a:ln>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Wireless LANs</a:t>
            </a:r>
          </a:p>
        </p:txBody>
      </p:sp>
      <p:sp>
        <p:nvSpPr>
          <p:cNvPr id="37891" name="Rectangle 3"/>
          <p:cNvSpPr>
            <a:spLocks noGrp="1" noChangeArrowheads="1"/>
          </p:cNvSpPr>
          <p:nvPr>
            <p:ph type="body" idx="1"/>
            <p:custDataLst>
              <p:tags r:id="rId3"/>
            </p:custDataLst>
          </p:nvPr>
        </p:nvSpPr>
        <p:spPr>
          <a:xfrm>
            <a:off x="1219200" y="1828800"/>
            <a:ext cx="7772400" cy="1219200"/>
          </a:xfrm>
        </p:spPr>
        <p:txBody>
          <a:bodyPr/>
          <a:lstStyle/>
          <a:p>
            <a:pPr eaLnBrk="1" hangingPunct="1"/>
            <a:r>
              <a:rPr lang="en-US">
                <a:latin typeface="Arial" charset="0"/>
              </a:rPr>
              <a:t>Wireless access points can provide for client access or provide a bridge</a:t>
            </a:r>
          </a:p>
        </p:txBody>
      </p:sp>
      <p:pic>
        <p:nvPicPr>
          <p:cNvPr id="37892" name="Picture 4" descr="H:\DATA\wiley\images\chapt 4\c04f012.jpg"/>
          <p:cNvPicPr>
            <a:picLocks noChangeAspect="1" noChangeArrowheads="1"/>
          </p:cNvPicPr>
          <p:nvPr/>
        </p:nvPicPr>
        <p:blipFill>
          <a:blip r:embed="rId6" cstate="print"/>
          <a:srcRect/>
          <a:stretch>
            <a:fillRect/>
          </a:stretch>
        </p:blipFill>
        <p:spPr bwMode="auto">
          <a:xfrm>
            <a:off x="381000" y="2895600"/>
            <a:ext cx="8448675" cy="3810000"/>
          </a:xfrm>
          <a:prstGeom prst="rect">
            <a:avLst/>
          </a:prstGeom>
          <a:noFill/>
          <a:ln w="9525">
            <a:noFill/>
            <a:miter lim="800000"/>
            <a:headEnd/>
            <a:tailEnd/>
          </a:ln>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Wireless LANs</a:t>
            </a:r>
          </a:p>
        </p:txBody>
      </p:sp>
      <p:sp>
        <p:nvSpPr>
          <p:cNvPr id="38915" name="Rectangle 3"/>
          <p:cNvSpPr>
            <a:spLocks noGrp="1" noChangeArrowheads="1"/>
          </p:cNvSpPr>
          <p:nvPr>
            <p:ph type="body" idx="1"/>
            <p:custDataLst>
              <p:tags r:id="rId3"/>
            </p:custDataLst>
          </p:nvPr>
        </p:nvSpPr>
        <p:spPr>
          <a:xfrm>
            <a:off x="1219200" y="1828800"/>
            <a:ext cx="7772400" cy="798513"/>
          </a:xfrm>
        </p:spPr>
        <p:txBody>
          <a:bodyPr/>
          <a:lstStyle/>
          <a:p>
            <a:pPr eaLnBrk="1" hangingPunct="1">
              <a:lnSpc>
                <a:spcPct val="90000"/>
              </a:lnSpc>
            </a:pPr>
            <a:r>
              <a:rPr lang="en-US" sz="2600">
                <a:latin typeface="Arial" charset="0"/>
              </a:rPr>
              <a:t>A wireless client will access the stronger channel</a:t>
            </a:r>
          </a:p>
        </p:txBody>
      </p:sp>
      <p:pic>
        <p:nvPicPr>
          <p:cNvPr id="38916" name="Picture 5" descr="H:\DATA\wiley\images\chapt 4\c04f013.jpg"/>
          <p:cNvPicPr>
            <a:picLocks noChangeAspect="1" noChangeArrowheads="1"/>
          </p:cNvPicPr>
          <p:nvPr/>
        </p:nvPicPr>
        <p:blipFill>
          <a:blip r:embed="rId6" cstate="print"/>
          <a:srcRect/>
          <a:stretch>
            <a:fillRect/>
          </a:stretch>
        </p:blipFill>
        <p:spPr bwMode="auto">
          <a:xfrm>
            <a:off x="609600" y="2322513"/>
            <a:ext cx="7924800" cy="4419600"/>
          </a:xfrm>
          <a:prstGeom prst="rect">
            <a:avLst/>
          </a:prstGeom>
          <a:noFill/>
          <a:ln w="9525">
            <a:noFill/>
            <a:miter lim="800000"/>
            <a:headEnd/>
            <a:tailEnd/>
          </a:ln>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50938" y="617538"/>
            <a:ext cx="7793037" cy="1143000"/>
          </a:xfrm>
        </p:spPr>
        <p:txBody>
          <a:bodyPr/>
          <a:lstStyle/>
          <a:p>
            <a:r>
              <a:rPr lang="en-US" dirty="0"/>
              <a:t>OSI Layers 1 and 2</a:t>
            </a:r>
          </a:p>
        </p:txBody>
      </p:sp>
      <p:pic>
        <p:nvPicPr>
          <p:cNvPr id="4" name="Content Placeholder 3" descr="IEEE Layer 1 - Layer 2 specs copy.gif"/>
          <p:cNvPicPr>
            <a:picLocks noGrp="1" noChangeAspect="1"/>
          </p:cNvPicPr>
          <p:nvPr>
            <p:ph idx="1"/>
          </p:nvPr>
        </p:nvPicPr>
        <p:blipFill>
          <a:blip r:embed="rId5" cstate="print"/>
          <a:srcRect t="27525"/>
          <a:stretch>
            <a:fillRect/>
          </a:stretch>
        </p:blipFill>
        <p:spPr>
          <a:xfrm>
            <a:off x="914400" y="2057400"/>
            <a:ext cx="7822795" cy="4800600"/>
          </a:xfr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custDataLst>
              <p:tags r:id="rId2"/>
            </p:custDataLst>
          </p:nvPr>
        </p:nvSpPr>
        <p:spPr>
          <a:xfrm>
            <a:off x="1150938" y="617538"/>
            <a:ext cx="7793037" cy="1143000"/>
          </a:xfrm>
        </p:spPr>
        <p:txBody>
          <a:bodyPr/>
          <a:lstStyle/>
          <a:p>
            <a:pPr eaLnBrk="1" hangingPunct="1"/>
            <a:r>
              <a:rPr lang="en-US">
                <a:latin typeface="Arial" charset="0"/>
              </a:rPr>
              <a:t>Datalink Layer Addressing</a:t>
            </a:r>
            <a:endParaRPr lang="en-US"/>
          </a:p>
        </p:txBody>
      </p:sp>
      <p:sp>
        <p:nvSpPr>
          <p:cNvPr id="6147" name="Content Placeholder 2"/>
          <p:cNvSpPr>
            <a:spLocks noGrp="1"/>
          </p:cNvSpPr>
          <p:nvPr>
            <p:ph idx="1"/>
            <p:custDataLst>
              <p:tags r:id="rId3"/>
            </p:custDataLst>
          </p:nvPr>
        </p:nvSpPr>
        <p:spPr>
          <a:xfrm>
            <a:off x="1182688" y="1828800"/>
            <a:ext cx="7772400" cy="4303713"/>
          </a:xfrm>
        </p:spPr>
        <p:txBody>
          <a:bodyPr/>
          <a:lstStyle/>
          <a:p>
            <a:pPr eaLnBrk="1" hangingPunct="1"/>
            <a:r>
              <a:rPr lang="en-US"/>
              <a:t>MAC address is 48 bits long</a:t>
            </a:r>
          </a:p>
          <a:p>
            <a:pPr lvl="1" eaLnBrk="1" hangingPunct="1"/>
            <a:r>
              <a:rPr lang="en-US" sz="2400"/>
              <a:t>Equal to 12 hexadecimal digits</a:t>
            </a:r>
          </a:p>
          <a:p>
            <a:pPr lvl="1" eaLnBrk="1" hangingPunct="1"/>
            <a:r>
              <a:rPr lang="en-US" sz="2400"/>
              <a:t>1</a:t>
            </a:r>
            <a:r>
              <a:rPr lang="en-US" sz="2400" baseline="30000"/>
              <a:t>st</a:t>
            </a:r>
            <a:r>
              <a:rPr lang="en-US" sz="2400"/>
              <a:t> 2 bits indentify the type of address</a:t>
            </a:r>
          </a:p>
          <a:p>
            <a:pPr lvl="1" eaLnBrk="1" hangingPunct="1"/>
            <a:r>
              <a:rPr lang="en-US" sz="2400"/>
              <a:t>Next 22 bits identify the manufacturer</a:t>
            </a:r>
          </a:p>
          <a:p>
            <a:pPr lvl="1" eaLnBrk="1" hangingPunct="1"/>
            <a:r>
              <a:rPr lang="en-US" sz="2400"/>
              <a:t>Last 24 bits are the unique serial number of the card</a:t>
            </a:r>
          </a:p>
          <a:p>
            <a:pPr eaLnBrk="1" hangingPunct="1"/>
            <a:r>
              <a:rPr lang="en-US"/>
              <a:t>MAC example: 00-EO-15-9A-57-E6 </a:t>
            </a:r>
            <a:r>
              <a:rPr lang="en-US" sz="2000"/>
              <a:t>(in hex)</a:t>
            </a:r>
          </a:p>
          <a:p>
            <a:pPr eaLnBrk="1" hangingPunct="1"/>
            <a:r>
              <a:rPr lang="en-US" sz="2100"/>
              <a:t>000000001110000000010101100110100101011111100110</a:t>
            </a:r>
            <a:br>
              <a:rPr lang="en-US" sz="2000"/>
            </a:br>
            <a:r>
              <a:rPr lang="en-US" sz="1800"/>
              <a:t>(in binary)</a:t>
            </a:r>
          </a:p>
          <a:p>
            <a:pPr eaLnBrk="1" hangingPunct="1"/>
            <a:r>
              <a:rPr lang="en-US" sz="2800"/>
              <a:t>MAC addresses must be unique within each network segment</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sz="4200">
                <a:latin typeface="Arial" charset="0"/>
              </a:rPr>
              <a:t>LAN Interconnection Hardware </a:t>
            </a:r>
          </a:p>
        </p:txBody>
      </p:sp>
      <p:pic>
        <p:nvPicPr>
          <p:cNvPr id="39939" name="Picture 5" descr="H:\DATA\wiley\images\chapt 4\c04f014a.jpg"/>
          <p:cNvPicPr>
            <a:picLocks noChangeAspect="1" noChangeArrowheads="1"/>
          </p:cNvPicPr>
          <p:nvPr/>
        </p:nvPicPr>
        <p:blipFill>
          <a:blip r:embed="rId10" cstate="print"/>
          <a:srcRect/>
          <a:stretch>
            <a:fillRect/>
          </a:stretch>
        </p:blipFill>
        <p:spPr bwMode="auto">
          <a:xfrm>
            <a:off x="762000" y="2743200"/>
            <a:ext cx="7854950" cy="4267200"/>
          </a:xfrm>
          <a:prstGeom prst="rect">
            <a:avLst/>
          </a:prstGeom>
          <a:noFill/>
          <a:ln w="9525">
            <a:noFill/>
            <a:miter lim="800000"/>
            <a:headEnd/>
            <a:tailEnd/>
          </a:ln>
        </p:spPr>
      </p:pic>
      <p:sp>
        <p:nvSpPr>
          <p:cNvPr id="39940" name="Rectangle 3"/>
          <p:cNvSpPr>
            <a:spLocks noGrp="1" noChangeArrowheads="1"/>
          </p:cNvSpPr>
          <p:nvPr>
            <p:ph type="body" idx="1"/>
            <p:custDataLst>
              <p:tags r:id="rId3"/>
            </p:custDataLst>
          </p:nvPr>
        </p:nvSpPr>
        <p:spPr>
          <a:xfrm>
            <a:off x="1182688" y="1792288"/>
            <a:ext cx="7772400" cy="417512"/>
          </a:xfrm>
        </p:spPr>
        <p:txBody>
          <a:bodyPr/>
          <a:lstStyle/>
          <a:p>
            <a:pPr eaLnBrk="1" hangingPunct="1">
              <a:lnSpc>
                <a:spcPct val="90000"/>
              </a:lnSpc>
            </a:pPr>
            <a:r>
              <a:rPr lang="en-US" sz="2800">
                <a:latin typeface="Arial" charset="0"/>
              </a:rPr>
              <a:t>Many stand-alone hubs may be cascaded</a:t>
            </a:r>
          </a:p>
          <a:p>
            <a:pPr eaLnBrk="1" hangingPunct="1">
              <a:lnSpc>
                <a:spcPct val="90000"/>
              </a:lnSpc>
            </a:pPr>
            <a:r>
              <a:rPr lang="en-US" sz="2800">
                <a:latin typeface="Arial" charset="0"/>
              </a:rPr>
              <a:t>5-4-3 Rule</a:t>
            </a:r>
          </a:p>
        </p:txBody>
      </p:sp>
      <p:sp>
        <p:nvSpPr>
          <p:cNvPr id="39941" name="Rectangle 4"/>
          <p:cNvSpPr>
            <a:spLocks noChangeArrowheads="1"/>
          </p:cNvSpPr>
          <p:nvPr>
            <p:custDataLst>
              <p:tags r:id="rId4"/>
            </p:custDataLst>
          </p:nvPr>
        </p:nvSpPr>
        <p:spPr bwMode="auto">
          <a:xfrm>
            <a:off x="685800" y="2667000"/>
            <a:ext cx="1752600" cy="304800"/>
          </a:xfrm>
          <a:prstGeom prst="rect">
            <a:avLst/>
          </a:prstGeom>
          <a:solidFill>
            <a:schemeClr val="bg1"/>
          </a:solidFill>
          <a:ln w="9525" algn="ctr">
            <a:noFill/>
            <a:miter lim="800000"/>
            <a:headEnd/>
            <a:tailEnd/>
          </a:ln>
        </p:spPr>
        <p:txBody>
          <a:bodyPr wrap="none"/>
          <a:lstStyle/>
          <a:p>
            <a:endParaRPr lang="en-US"/>
          </a:p>
        </p:txBody>
      </p:sp>
      <p:sp>
        <p:nvSpPr>
          <p:cNvPr id="39942" name="Rectangle 5"/>
          <p:cNvSpPr>
            <a:spLocks noChangeArrowheads="1"/>
          </p:cNvSpPr>
          <p:nvPr>
            <p:custDataLst>
              <p:tags r:id="rId5"/>
            </p:custDataLst>
          </p:nvPr>
        </p:nvSpPr>
        <p:spPr bwMode="auto">
          <a:xfrm>
            <a:off x="381000" y="5410200"/>
            <a:ext cx="2286000" cy="304800"/>
          </a:xfrm>
          <a:prstGeom prst="rect">
            <a:avLst/>
          </a:prstGeom>
          <a:solidFill>
            <a:schemeClr val="bg1"/>
          </a:solidFill>
          <a:ln w="9525" algn="ctr">
            <a:noFill/>
            <a:miter lim="800000"/>
            <a:headEnd/>
            <a:tailEnd/>
          </a:ln>
        </p:spPr>
        <p:txBody>
          <a:bodyPr wrap="none"/>
          <a:lstStyle/>
          <a:p>
            <a:endParaRPr lang="en-US"/>
          </a:p>
        </p:txBody>
      </p:sp>
      <p:sp>
        <p:nvSpPr>
          <p:cNvPr id="39943" name="TextBox 6"/>
          <p:cNvSpPr txBox="1">
            <a:spLocks noChangeArrowheads="1"/>
          </p:cNvSpPr>
          <p:nvPr>
            <p:custDataLst>
              <p:tags r:id="rId6"/>
            </p:custDataLst>
          </p:nvPr>
        </p:nvSpPr>
        <p:spPr bwMode="auto">
          <a:xfrm>
            <a:off x="228600" y="2819400"/>
            <a:ext cx="2286000" cy="400050"/>
          </a:xfrm>
          <a:prstGeom prst="rect">
            <a:avLst/>
          </a:prstGeom>
          <a:noFill/>
          <a:ln w="9525">
            <a:noFill/>
            <a:miter lim="800000"/>
            <a:headEnd/>
            <a:tailEnd/>
          </a:ln>
        </p:spPr>
        <p:txBody>
          <a:bodyPr>
            <a:spAutoFit/>
          </a:bodyPr>
          <a:lstStyle/>
          <a:p>
            <a:r>
              <a:rPr lang="en-US" sz="2000"/>
              <a:t>Stackable Hubs</a:t>
            </a:r>
          </a:p>
        </p:txBody>
      </p:sp>
      <p:sp>
        <p:nvSpPr>
          <p:cNvPr id="39944" name="TextBox 7"/>
          <p:cNvSpPr txBox="1">
            <a:spLocks noChangeArrowheads="1"/>
          </p:cNvSpPr>
          <p:nvPr>
            <p:custDataLst>
              <p:tags r:id="rId7"/>
            </p:custDataLst>
          </p:nvPr>
        </p:nvSpPr>
        <p:spPr bwMode="auto">
          <a:xfrm>
            <a:off x="228600" y="5619750"/>
            <a:ext cx="2286000" cy="400050"/>
          </a:xfrm>
          <a:prstGeom prst="rect">
            <a:avLst/>
          </a:prstGeom>
          <a:noFill/>
          <a:ln w="9525">
            <a:noFill/>
            <a:miter lim="800000"/>
            <a:headEnd/>
            <a:tailEnd/>
          </a:ln>
        </p:spPr>
        <p:txBody>
          <a:bodyPr>
            <a:spAutoFit/>
          </a:bodyPr>
          <a:lstStyle/>
          <a:p>
            <a:r>
              <a:rPr lang="en-US" sz="2000"/>
              <a:t>Stand-alone Hubs</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LAN Interconnection Hardware</a:t>
            </a:r>
          </a:p>
        </p:txBody>
      </p:sp>
      <p:pic>
        <p:nvPicPr>
          <p:cNvPr id="40963" name="Picture 4" descr="c04f014b"/>
          <p:cNvPicPr>
            <a:picLocks noChangeAspect="1" noChangeArrowheads="1"/>
          </p:cNvPicPr>
          <p:nvPr/>
        </p:nvPicPr>
        <p:blipFill>
          <a:blip r:embed="rId6" cstate="print"/>
          <a:srcRect/>
          <a:stretch>
            <a:fillRect/>
          </a:stretch>
        </p:blipFill>
        <p:spPr bwMode="auto">
          <a:xfrm>
            <a:off x="244475" y="2362200"/>
            <a:ext cx="8489950" cy="3886200"/>
          </a:xfrm>
          <a:prstGeom prst="rect">
            <a:avLst/>
          </a:prstGeom>
          <a:noFill/>
          <a:ln w="9525">
            <a:noFill/>
            <a:miter lim="800000"/>
            <a:headEnd/>
            <a:tailEnd/>
          </a:ln>
        </p:spPr>
      </p:pic>
      <p:sp>
        <p:nvSpPr>
          <p:cNvPr id="40964" name="Rectangle 3"/>
          <p:cNvSpPr>
            <a:spLocks noGrp="1" noChangeArrowheads="1"/>
          </p:cNvSpPr>
          <p:nvPr>
            <p:ph type="body" idx="1"/>
            <p:custDataLst>
              <p:tags r:id="rId3"/>
            </p:custDataLst>
          </p:nvPr>
        </p:nvSpPr>
        <p:spPr>
          <a:xfrm>
            <a:off x="838200" y="1828800"/>
            <a:ext cx="7772400" cy="914400"/>
          </a:xfrm>
        </p:spPr>
        <p:txBody>
          <a:bodyPr/>
          <a:lstStyle/>
          <a:p>
            <a:pPr eaLnBrk="1" hangingPunct="1"/>
            <a:r>
              <a:rPr lang="en-US">
                <a:latin typeface="Arial" charset="0"/>
              </a:rPr>
              <a:t>Enterprise hubs have modular design</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Hub Functional Comparison</a:t>
            </a:r>
          </a:p>
        </p:txBody>
      </p:sp>
      <p:pic>
        <p:nvPicPr>
          <p:cNvPr id="41987" name="Picture 4" descr="H:\DATA\wiley\images\chapt 4\c04f015.jpg"/>
          <p:cNvPicPr>
            <a:picLocks noChangeAspect="1" noChangeArrowheads="1"/>
          </p:cNvPicPr>
          <p:nvPr/>
        </p:nvPicPr>
        <p:blipFill>
          <a:blip r:embed="rId5" cstate="print"/>
          <a:srcRect/>
          <a:stretch>
            <a:fillRect/>
          </a:stretch>
        </p:blipFill>
        <p:spPr bwMode="auto">
          <a:xfrm>
            <a:off x="1600200" y="1890713"/>
            <a:ext cx="5791200" cy="4738687"/>
          </a:xfrm>
          <a:prstGeom prst="rect">
            <a:avLst/>
          </a:prstGeom>
          <a:noFill/>
          <a:ln w="9525">
            <a:noFill/>
            <a:miter lim="800000"/>
            <a:headEnd/>
            <a:tailEnd/>
          </a:ln>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DATA\wiley\images\chapt 4\c04f016.jpg"/>
          <p:cNvPicPr>
            <a:picLocks noChangeAspect="1" noChangeArrowheads="1"/>
          </p:cNvPicPr>
          <p:nvPr/>
        </p:nvPicPr>
        <p:blipFill>
          <a:blip r:embed="rId6" cstate="print"/>
          <a:srcRect/>
          <a:stretch>
            <a:fillRect/>
          </a:stretch>
        </p:blipFill>
        <p:spPr bwMode="auto">
          <a:xfrm>
            <a:off x="388938" y="2414588"/>
            <a:ext cx="8069262" cy="4214812"/>
          </a:xfrm>
          <a:prstGeom prst="rect">
            <a:avLst/>
          </a:prstGeom>
          <a:noFill/>
          <a:ln w="9525">
            <a:noFill/>
            <a:miter lim="800000"/>
            <a:headEnd/>
            <a:tailEnd/>
          </a:ln>
        </p:spPr>
      </p:pic>
      <p:sp>
        <p:nvSpPr>
          <p:cNvPr id="43011"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Network Management</a:t>
            </a:r>
          </a:p>
        </p:txBody>
      </p:sp>
      <p:sp>
        <p:nvSpPr>
          <p:cNvPr id="43012" name="Rectangle 3"/>
          <p:cNvSpPr>
            <a:spLocks noGrp="1" noChangeArrowheads="1"/>
          </p:cNvSpPr>
          <p:nvPr>
            <p:ph type="body" idx="1"/>
            <p:custDataLst>
              <p:tags r:id="rId3"/>
            </p:custDataLst>
          </p:nvPr>
        </p:nvSpPr>
        <p:spPr>
          <a:xfrm>
            <a:off x="1182688" y="1828800"/>
            <a:ext cx="7772400" cy="798513"/>
          </a:xfrm>
        </p:spPr>
        <p:txBody>
          <a:bodyPr/>
          <a:lstStyle/>
          <a:p>
            <a:pPr eaLnBrk="1" hangingPunct="1"/>
            <a:r>
              <a:rPr lang="en-US" sz="2800">
                <a:latin typeface="Arial" charset="0"/>
              </a:rPr>
              <a:t>SNMP is used to manage network devices</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custDataLst>
              <p:tags r:id="rId2"/>
            </p:custDataLst>
          </p:nvPr>
        </p:nvSpPr>
        <p:spPr>
          <a:xfrm>
            <a:off x="1066800" y="609600"/>
            <a:ext cx="7793038" cy="1143000"/>
          </a:xfrm>
        </p:spPr>
        <p:txBody>
          <a:bodyPr/>
          <a:lstStyle/>
          <a:p>
            <a:pPr eaLnBrk="1" hangingPunct="1"/>
            <a:r>
              <a:rPr lang="en-US" sz="4000">
                <a:latin typeface="Arial" charset="0"/>
              </a:rPr>
              <a:t>LAN Interconnection Hardware</a:t>
            </a:r>
          </a:p>
        </p:txBody>
      </p:sp>
      <p:sp>
        <p:nvSpPr>
          <p:cNvPr id="44035" name="Rectangle 3"/>
          <p:cNvSpPr>
            <a:spLocks noGrp="1" noChangeArrowheads="1"/>
          </p:cNvSpPr>
          <p:nvPr>
            <p:ph type="body" idx="1"/>
            <p:custDataLst>
              <p:tags r:id="rId3"/>
            </p:custDataLst>
          </p:nvPr>
        </p:nvSpPr>
        <p:spPr>
          <a:xfrm>
            <a:off x="1219200" y="5486400"/>
            <a:ext cx="7772400" cy="874713"/>
          </a:xfrm>
        </p:spPr>
        <p:txBody>
          <a:bodyPr/>
          <a:lstStyle/>
          <a:p>
            <a:pPr eaLnBrk="1" hangingPunct="1">
              <a:lnSpc>
                <a:spcPct val="90000"/>
              </a:lnSpc>
            </a:pPr>
            <a:r>
              <a:rPr lang="en-US" sz="2800" dirty="0">
                <a:latin typeface="Arial" charset="0"/>
              </a:rPr>
              <a:t>A LAN Switch</a:t>
            </a:r>
          </a:p>
        </p:txBody>
      </p:sp>
    </p:spTree>
    <p:custDataLst>
      <p:tags r:id="rId1"/>
    </p:custDataLst>
    <p:controls>
      <mc:AlternateContent xmlns:mc="http://schemas.openxmlformats.org/markup-compatibility/2006">
        <mc:Choice xmlns:v="urn:schemas-microsoft-com:vml" Requires="v">
          <p:control r:id="rId4" imgW="9144018" imgH="2908397"/>
        </mc:Choice>
        <mc:Fallback>
          <p:control r:id="rId4" imgW="9144018" imgH="2908397">
            <p:pic>
              <p:nvPicPr>
                <p:cNvPr id="2" name="ShockwaveFlash1"/>
                <p:cNvPicPr preferRelativeResize="0">
                  <a:picLocks noChangeArrowheads="1" noChangeShapeType="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0" y="1974850"/>
                  <a:ext cx="9144000" cy="29083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custDataLst>
              <p:tags r:id="rId2"/>
            </p:custDataLst>
          </p:nvPr>
        </p:nvSpPr>
        <p:spPr>
          <a:xfrm>
            <a:off x="1066800" y="609600"/>
            <a:ext cx="7793038" cy="1143000"/>
          </a:xfrm>
        </p:spPr>
        <p:txBody>
          <a:bodyPr/>
          <a:lstStyle/>
          <a:p>
            <a:pPr eaLnBrk="1" hangingPunct="1"/>
            <a:r>
              <a:rPr lang="en-US" sz="4000">
                <a:latin typeface="Arial" charset="0"/>
              </a:rPr>
              <a:t>LAN Interconnection Hardware</a:t>
            </a:r>
          </a:p>
        </p:txBody>
      </p:sp>
      <p:sp>
        <p:nvSpPr>
          <p:cNvPr id="44035" name="Rectangle 3"/>
          <p:cNvSpPr>
            <a:spLocks noGrp="1" noChangeArrowheads="1"/>
          </p:cNvSpPr>
          <p:nvPr>
            <p:ph type="body" idx="1"/>
            <p:custDataLst>
              <p:tags r:id="rId3"/>
            </p:custDataLst>
          </p:nvPr>
        </p:nvSpPr>
        <p:spPr>
          <a:xfrm>
            <a:off x="1219200" y="5486400"/>
            <a:ext cx="7772400" cy="874713"/>
          </a:xfrm>
        </p:spPr>
        <p:txBody>
          <a:bodyPr/>
          <a:lstStyle/>
          <a:p>
            <a:pPr eaLnBrk="1" hangingPunct="1">
              <a:lnSpc>
                <a:spcPct val="90000"/>
              </a:lnSpc>
            </a:pPr>
            <a:r>
              <a:rPr lang="en-US" sz="2800">
                <a:latin typeface="Arial" charset="0"/>
              </a:rPr>
              <a:t>Shared media – a “party line”</a:t>
            </a:r>
          </a:p>
          <a:p>
            <a:pPr eaLnBrk="1" hangingPunct="1">
              <a:lnSpc>
                <a:spcPct val="90000"/>
              </a:lnSpc>
            </a:pPr>
            <a:r>
              <a:rPr lang="en-US" sz="2800">
                <a:latin typeface="Arial" charset="0"/>
              </a:rPr>
              <a:t>Fixed bandwidth shared by all stations</a:t>
            </a:r>
          </a:p>
        </p:txBody>
      </p:sp>
      <p:pic>
        <p:nvPicPr>
          <p:cNvPr id="44036" name="Picture 5" descr="H:\DATA\wiley\images\chapt 4\c04f018a.jpg"/>
          <p:cNvPicPr>
            <a:picLocks noChangeAspect="1" noChangeArrowheads="1"/>
          </p:cNvPicPr>
          <p:nvPr/>
        </p:nvPicPr>
        <p:blipFill>
          <a:blip r:embed="rId6" cstate="print"/>
          <a:srcRect/>
          <a:stretch>
            <a:fillRect/>
          </a:stretch>
        </p:blipFill>
        <p:spPr bwMode="auto">
          <a:xfrm>
            <a:off x="1219200" y="1905000"/>
            <a:ext cx="6756400" cy="3657600"/>
          </a:xfrm>
          <a:prstGeom prst="rect">
            <a:avLst/>
          </a:prstGeom>
          <a:noFill/>
          <a:ln w="9525">
            <a:noFill/>
            <a:miter lim="800000"/>
            <a:headEnd/>
            <a:tailEnd/>
          </a:ln>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sz="4000">
                <a:latin typeface="Arial" charset="0"/>
              </a:rPr>
              <a:t>LAN Interconnection Hardware</a:t>
            </a:r>
          </a:p>
        </p:txBody>
      </p:sp>
      <p:sp>
        <p:nvSpPr>
          <p:cNvPr id="45059" name="Rectangle 3"/>
          <p:cNvSpPr>
            <a:spLocks noGrp="1" noChangeArrowheads="1"/>
          </p:cNvSpPr>
          <p:nvPr>
            <p:ph type="body" idx="1"/>
            <p:custDataLst>
              <p:tags r:id="rId3"/>
            </p:custDataLst>
          </p:nvPr>
        </p:nvSpPr>
        <p:spPr>
          <a:xfrm>
            <a:off x="1143000" y="5715000"/>
            <a:ext cx="7848600" cy="838200"/>
          </a:xfrm>
        </p:spPr>
        <p:txBody>
          <a:bodyPr/>
          <a:lstStyle/>
          <a:p>
            <a:pPr eaLnBrk="1" hangingPunct="1">
              <a:lnSpc>
                <a:spcPct val="90000"/>
              </a:lnSpc>
            </a:pPr>
            <a:r>
              <a:rPr lang="en-US" sz="2800">
                <a:latin typeface="Arial" charset="0"/>
              </a:rPr>
              <a:t>Multiple, simultaneous connections at the same rate</a:t>
            </a:r>
          </a:p>
        </p:txBody>
      </p:sp>
      <p:pic>
        <p:nvPicPr>
          <p:cNvPr id="45060" name="Picture 4" descr="H:\DATA\wiley\images\chapt 4\c04f018b.jpg"/>
          <p:cNvPicPr>
            <a:picLocks noChangeAspect="1" noChangeArrowheads="1"/>
          </p:cNvPicPr>
          <p:nvPr/>
        </p:nvPicPr>
        <p:blipFill>
          <a:blip r:embed="rId6" cstate="print"/>
          <a:srcRect/>
          <a:stretch>
            <a:fillRect/>
          </a:stretch>
        </p:blipFill>
        <p:spPr bwMode="auto">
          <a:xfrm>
            <a:off x="1981200" y="1828800"/>
            <a:ext cx="5465763" cy="3770313"/>
          </a:xfrm>
          <a:prstGeom prst="rect">
            <a:avLst/>
          </a:prstGeom>
          <a:noFill/>
          <a:ln w="9525">
            <a:noFill/>
            <a:miter lim="800000"/>
            <a:headEnd/>
            <a:tailEnd/>
          </a:ln>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LAN Interconnection Hardware</a:t>
            </a:r>
          </a:p>
        </p:txBody>
      </p:sp>
      <p:sp>
        <p:nvSpPr>
          <p:cNvPr id="46083" name="Rectangle 3"/>
          <p:cNvSpPr>
            <a:spLocks noGrp="1" noChangeArrowheads="1"/>
          </p:cNvSpPr>
          <p:nvPr>
            <p:ph type="body" idx="1"/>
            <p:custDataLst>
              <p:tags r:id="rId3"/>
            </p:custDataLst>
          </p:nvPr>
        </p:nvSpPr>
        <p:spPr>
          <a:xfrm>
            <a:off x="1182688" y="1828800"/>
            <a:ext cx="7772400" cy="1027113"/>
          </a:xfrm>
        </p:spPr>
        <p:txBody>
          <a:bodyPr/>
          <a:lstStyle/>
          <a:p>
            <a:pPr eaLnBrk="1" hangingPunct="1">
              <a:lnSpc>
                <a:spcPct val="90000"/>
              </a:lnSpc>
            </a:pPr>
            <a:r>
              <a:rPr lang="en-US">
                <a:latin typeface="Arial" charset="0"/>
              </a:rPr>
              <a:t>LAN switches use Datalink (MAC) addresses </a:t>
            </a:r>
          </a:p>
        </p:txBody>
      </p:sp>
      <p:pic>
        <p:nvPicPr>
          <p:cNvPr id="46084" name="Picture 4" descr="H:\DATA\wiley\images\chapt 4\c04f019.jpg"/>
          <p:cNvPicPr>
            <a:picLocks noChangeAspect="1" noChangeArrowheads="1"/>
          </p:cNvPicPr>
          <p:nvPr/>
        </p:nvPicPr>
        <p:blipFill>
          <a:blip r:embed="rId6" cstate="print"/>
          <a:srcRect/>
          <a:stretch>
            <a:fillRect/>
          </a:stretch>
        </p:blipFill>
        <p:spPr bwMode="auto">
          <a:xfrm>
            <a:off x="300038" y="3019425"/>
            <a:ext cx="8532812" cy="3305175"/>
          </a:xfrm>
          <a:prstGeom prst="rect">
            <a:avLst/>
          </a:prstGeom>
          <a:noFill/>
          <a:ln w="9525">
            <a:noFill/>
            <a:miter lim="800000"/>
            <a:headEnd/>
            <a:tailEnd/>
          </a:ln>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Switching</a:t>
            </a:r>
          </a:p>
        </p:txBody>
      </p:sp>
      <p:sp>
        <p:nvSpPr>
          <p:cNvPr id="47107" name="Rectangle 3"/>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latin typeface="Arial" charset="0"/>
                <a:cs typeface="Times New Roman" pitchFamily="18" charset="0"/>
              </a:rPr>
              <a:t>Switching is a datalink layer process, making forwarding decisions based on the contents of layer two frame addresses </a:t>
            </a:r>
          </a:p>
          <a:p>
            <a:pPr eaLnBrk="1" hangingPunct="1"/>
            <a:r>
              <a:rPr lang="en-US">
                <a:latin typeface="Arial" charset="0"/>
                <a:cs typeface="Times New Roman" pitchFamily="18" charset="0"/>
              </a:rPr>
              <a:t> Switches are transparent devices, receiving every frame broadcast</a:t>
            </a:r>
            <a:r>
              <a:rPr lang="en-US">
                <a:latin typeface="Arial" charset="0"/>
              </a:rPr>
              <a:t> on a port</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Switching</a:t>
            </a:r>
          </a:p>
        </p:txBody>
      </p:sp>
      <p:sp>
        <p:nvSpPr>
          <p:cNvPr id="48131" name="Rectangle 3"/>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latin typeface="Arial" charset="0"/>
                <a:cs typeface="Times New Roman" pitchFamily="18" charset="0"/>
              </a:rPr>
              <a:t>A switch checks the source address of each frame it receives and adds that source address to the </a:t>
            </a:r>
            <a:r>
              <a:rPr lang="en-US" b="1">
                <a:latin typeface="Arial" charset="0"/>
                <a:cs typeface="Times New Roman" pitchFamily="18" charset="0"/>
              </a:rPr>
              <a:t>local address table </a:t>
            </a:r>
            <a:r>
              <a:rPr lang="en-US">
                <a:latin typeface="Arial" charset="0"/>
                <a:cs typeface="Times New Roman" pitchFamily="18" charset="0"/>
              </a:rPr>
              <a:t>(LAT) for the port. </a:t>
            </a:r>
          </a:p>
          <a:p>
            <a:pPr eaLnBrk="1" hangingPunct="1"/>
            <a:r>
              <a:rPr lang="en-US">
                <a:latin typeface="Arial" charset="0"/>
                <a:cs typeface="Times New Roman" pitchFamily="18" charset="0"/>
              </a:rPr>
              <a:t>The switch is learning, without having to be manually reconfigured, about new workstations that might have been added to the network</a:t>
            </a:r>
            <a:r>
              <a:rPr lang="en-US">
                <a:latin typeface="Palatino Linotype" pitchFamily="18" charset="0"/>
                <a:cs typeface="Times New Roman" pitchFamily="18" charset="0"/>
              </a:rPr>
              <a:t>.</a:t>
            </a:r>
            <a:endParaRPr lang="en-US">
              <a:cs typeface="Times New Roman" pitchFamily="18" charset="0"/>
            </a:endParaRPr>
          </a:p>
          <a:p>
            <a:pPr eaLnBrk="1" hangingPunct="1"/>
            <a:endParaRPr lang="en-US"/>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custDataLst>
              <p:tags r:id="rId2"/>
            </p:custDataLst>
          </p:nvPr>
        </p:nvSpPr>
        <p:spPr>
          <a:xfrm>
            <a:off x="1150938" y="617538"/>
            <a:ext cx="7793037" cy="1143000"/>
          </a:xfrm>
        </p:spPr>
        <p:txBody>
          <a:bodyPr/>
          <a:lstStyle/>
          <a:p>
            <a:pPr eaLnBrk="1" hangingPunct="1"/>
            <a:r>
              <a:rPr lang="en-US">
                <a:latin typeface="Arial" charset="0"/>
              </a:rPr>
              <a:t>Datalink Layer Addressing</a:t>
            </a:r>
            <a:endParaRPr lang="en-US"/>
          </a:p>
        </p:txBody>
      </p:sp>
      <p:sp>
        <p:nvSpPr>
          <p:cNvPr id="7171" name="Content Placeholder 2"/>
          <p:cNvSpPr>
            <a:spLocks noGrp="1"/>
          </p:cNvSpPr>
          <p:nvPr>
            <p:ph idx="1"/>
            <p:custDataLst>
              <p:tags r:id="rId3"/>
            </p:custDataLst>
          </p:nvPr>
        </p:nvSpPr>
        <p:spPr>
          <a:xfrm>
            <a:off x="1182688" y="1828800"/>
            <a:ext cx="7772400" cy="4303713"/>
          </a:xfrm>
        </p:spPr>
        <p:txBody>
          <a:bodyPr/>
          <a:lstStyle/>
          <a:p>
            <a:pPr eaLnBrk="1" hangingPunct="1"/>
            <a:r>
              <a:rPr lang="en-US"/>
              <a:t>Broadcast</a:t>
            </a:r>
          </a:p>
          <a:p>
            <a:pPr lvl="1" eaLnBrk="1" hangingPunct="1"/>
            <a:r>
              <a:rPr lang="en-US"/>
              <a:t>Send to all devices on a network segment</a:t>
            </a:r>
          </a:p>
          <a:p>
            <a:pPr lvl="1" eaLnBrk="1" hangingPunct="1"/>
            <a:r>
              <a:rPr lang="en-US"/>
              <a:t>Destination MAC address is all 1’s</a:t>
            </a:r>
          </a:p>
          <a:p>
            <a:pPr eaLnBrk="1" hangingPunct="1"/>
            <a:r>
              <a:rPr lang="en-US"/>
              <a:t>Unicast</a:t>
            </a:r>
          </a:p>
          <a:p>
            <a:pPr lvl="1" eaLnBrk="1" hangingPunct="1"/>
            <a:r>
              <a:rPr lang="en-US"/>
              <a:t>Send to specific device</a:t>
            </a:r>
          </a:p>
          <a:p>
            <a:pPr lvl="1" eaLnBrk="1" hangingPunct="1"/>
            <a:r>
              <a:rPr lang="en-US"/>
              <a:t>Destination MAC address of receiving device</a:t>
            </a:r>
          </a:p>
          <a:p>
            <a:pPr eaLnBrk="1" hangingPunct="1"/>
            <a:r>
              <a:rPr lang="en-US"/>
              <a:t>Multicast</a:t>
            </a:r>
          </a:p>
          <a:p>
            <a:pPr lvl="1" eaLnBrk="1" hangingPunct="1"/>
            <a:r>
              <a:rPr lang="en-US"/>
              <a:t>Send to a group of devices</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Store and Forward Switching</a:t>
            </a:r>
          </a:p>
        </p:txBody>
      </p:sp>
      <p:sp>
        <p:nvSpPr>
          <p:cNvPr id="49155" name="Rectangle 3"/>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t>The entire frame is read into switch memory.</a:t>
            </a:r>
          </a:p>
          <a:p>
            <a:pPr eaLnBrk="1" hangingPunct="1"/>
            <a:r>
              <a:rPr lang="en-US"/>
              <a:t>Bad frames are not forwarded.</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t>Cut-through Switching</a:t>
            </a:r>
          </a:p>
        </p:txBody>
      </p:sp>
      <p:sp>
        <p:nvSpPr>
          <p:cNvPr id="50179" name="Rectangle 3"/>
          <p:cNvSpPr>
            <a:spLocks noGrp="1" noChangeArrowheads="1"/>
          </p:cNvSpPr>
          <p:nvPr>
            <p:ph type="body" idx="1"/>
            <p:custDataLst>
              <p:tags r:id="rId3"/>
            </p:custDataLst>
          </p:nvPr>
        </p:nvSpPr>
        <p:spPr>
          <a:xfrm>
            <a:off x="1182688" y="2017713"/>
            <a:ext cx="7772400" cy="4114800"/>
          </a:xfrm>
        </p:spPr>
        <p:txBody>
          <a:bodyPr/>
          <a:lstStyle/>
          <a:p>
            <a:pPr eaLnBrk="1" hangingPunct="1"/>
            <a:r>
              <a:rPr lang="en-US"/>
              <a:t>Only the address information in the header is read before beginning processing.</a:t>
            </a:r>
          </a:p>
          <a:p>
            <a:pPr eaLnBrk="1" hangingPunct="1"/>
            <a:r>
              <a:rPr lang="en-US"/>
              <a:t>Very fast</a:t>
            </a:r>
          </a:p>
          <a:p>
            <a:pPr eaLnBrk="1" hangingPunct="1"/>
            <a:r>
              <a:rPr lang="en-US"/>
              <a:t>Bad frames are forwarded.</a:t>
            </a: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custDataLst>
              <p:tags r:id="rId2"/>
            </p:custDataLst>
          </p:nvPr>
        </p:nvSpPr>
        <p:spPr>
          <a:xfrm>
            <a:off x="1150938" y="617538"/>
            <a:ext cx="7793037" cy="1143000"/>
          </a:xfrm>
        </p:spPr>
        <p:txBody>
          <a:bodyPr/>
          <a:lstStyle/>
          <a:p>
            <a:r>
              <a:rPr lang="en-US" sz="4100"/>
              <a:t>Error-free Cut-through Switching</a:t>
            </a:r>
          </a:p>
        </p:txBody>
      </p:sp>
      <p:sp>
        <p:nvSpPr>
          <p:cNvPr id="51203" name="Content Placeholder 2"/>
          <p:cNvSpPr>
            <a:spLocks noGrp="1"/>
          </p:cNvSpPr>
          <p:nvPr>
            <p:ph idx="1"/>
            <p:custDataLst>
              <p:tags r:id="rId3"/>
            </p:custDataLst>
          </p:nvPr>
        </p:nvSpPr>
        <p:spPr>
          <a:xfrm>
            <a:off x="1182688" y="2017713"/>
            <a:ext cx="7772400" cy="4114800"/>
          </a:xfrm>
        </p:spPr>
        <p:txBody>
          <a:bodyPr/>
          <a:lstStyle/>
          <a:p>
            <a:r>
              <a:rPr lang="en-US"/>
              <a:t>Aka “Adaptive Switching”</a:t>
            </a:r>
          </a:p>
          <a:p>
            <a:r>
              <a:rPr lang="en-US"/>
              <a:t>Automatically selects best switching method for each port</a:t>
            </a: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Advantages of Using Switches</a:t>
            </a:r>
          </a:p>
        </p:txBody>
      </p:sp>
      <p:sp>
        <p:nvSpPr>
          <p:cNvPr id="52227" name="Rectangle 3"/>
          <p:cNvSpPr>
            <a:spLocks noGrp="1" noChangeArrowheads="1"/>
          </p:cNvSpPr>
          <p:nvPr>
            <p:ph type="body" idx="1"/>
            <p:custDataLst>
              <p:tags r:id="rId3"/>
            </p:custDataLst>
          </p:nvPr>
        </p:nvSpPr>
        <p:spPr>
          <a:xfrm>
            <a:off x="1066800" y="1868488"/>
            <a:ext cx="7772400" cy="798512"/>
          </a:xfrm>
        </p:spPr>
        <p:txBody>
          <a:bodyPr/>
          <a:lstStyle/>
          <a:p>
            <a:pPr eaLnBrk="1" hangingPunct="1">
              <a:lnSpc>
                <a:spcPct val="90000"/>
              </a:lnSpc>
            </a:pPr>
            <a:r>
              <a:rPr lang="en-US" sz="2800">
                <a:latin typeface="Arial" charset="0"/>
              </a:rPr>
              <a:t>Switches can be used to segment networks to improve performance</a:t>
            </a:r>
          </a:p>
        </p:txBody>
      </p:sp>
      <p:pic>
        <p:nvPicPr>
          <p:cNvPr id="52228" name="Picture 4" descr="H:\DATA\wiley\images\chapt 4\c04f020.jpg"/>
          <p:cNvPicPr>
            <a:picLocks noChangeAspect="1" noChangeArrowheads="1"/>
          </p:cNvPicPr>
          <p:nvPr/>
        </p:nvPicPr>
        <p:blipFill>
          <a:blip r:embed="rId6" cstate="print"/>
          <a:srcRect/>
          <a:stretch>
            <a:fillRect/>
          </a:stretch>
        </p:blipFill>
        <p:spPr bwMode="auto">
          <a:xfrm>
            <a:off x="1463675" y="2857500"/>
            <a:ext cx="6156325" cy="3848100"/>
          </a:xfrm>
          <a:prstGeom prst="rect">
            <a:avLst/>
          </a:prstGeom>
          <a:noFill/>
          <a:ln w="9525">
            <a:noFill/>
            <a:miter lim="800000"/>
            <a:headEnd/>
            <a:tailEnd/>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custDataLst>
              <p:tags r:id="rId2"/>
            </p:custDataLst>
          </p:nvPr>
        </p:nvSpPr>
        <p:spPr>
          <a:xfrm>
            <a:off x="1150938" y="617538"/>
            <a:ext cx="7793037" cy="1143000"/>
          </a:xfrm>
        </p:spPr>
        <p:txBody>
          <a:bodyPr/>
          <a:lstStyle/>
          <a:p>
            <a:pPr eaLnBrk="1" hangingPunct="1"/>
            <a:r>
              <a:rPr lang="en-US">
                <a:latin typeface="Arial" charset="0"/>
              </a:rPr>
              <a:t>Datalink Layer Addressing</a:t>
            </a:r>
            <a:endParaRPr lang="en-US"/>
          </a:p>
        </p:txBody>
      </p:sp>
      <p:sp>
        <p:nvSpPr>
          <p:cNvPr id="8195" name="Content Placeholder 2"/>
          <p:cNvSpPr>
            <a:spLocks noGrp="1"/>
          </p:cNvSpPr>
          <p:nvPr>
            <p:ph idx="1"/>
            <p:custDataLst>
              <p:tags r:id="rId3"/>
            </p:custDataLst>
          </p:nvPr>
        </p:nvSpPr>
        <p:spPr>
          <a:xfrm>
            <a:off x="1182688" y="2017713"/>
            <a:ext cx="7772400" cy="4114800"/>
          </a:xfrm>
        </p:spPr>
        <p:txBody>
          <a:bodyPr/>
          <a:lstStyle/>
          <a:p>
            <a:pPr eaLnBrk="1" hangingPunct="1"/>
            <a:r>
              <a:rPr lang="en-US"/>
              <a:t>Promiscuous Mode</a:t>
            </a:r>
          </a:p>
          <a:p>
            <a:pPr lvl="1" eaLnBrk="1" hangingPunct="1"/>
            <a:r>
              <a:rPr lang="en-US"/>
              <a:t>Generally devices will ignore all messages NOT addressed specifically to their MAC address</a:t>
            </a:r>
          </a:p>
          <a:p>
            <a:pPr lvl="1" eaLnBrk="1" hangingPunct="1"/>
            <a:r>
              <a:rPr lang="en-US"/>
              <a:t>In order for device to receive all messages being transmitted on a network segment it must be set to “Promiscuous Mode”</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Datalink Layer Addressing</a:t>
            </a:r>
          </a:p>
        </p:txBody>
      </p:sp>
      <p:sp>
        <p:nvSpPr>
          <p:cNvPr id="9219" name="Rectangle 3"/>
          <p:cNvSpPr>
            <a:spLocks noGrp="1" noChangeArrowheads="1"/>
          </p:cNvSpPr>
          <p:nvPr>
            <p:ph type="body" idx="1"/>
            <p:custDataLst>
              <p:tags r:id="rId3"/>
            </p:custDataLst>
          </p:nvPr>
        </p:nvSpPr>
        <p:spPr>
          <a:xfrm>
            <a:off x="1182688" y="5638800"/>
            <a:ext cx="7772400" cy="609600"/>
          </a:xfrm>
        </p:spPr>
        <p:txBody>
          <a:bodyPr/>
          <a:lstStyle/>
          <a:p>
            <a:pPr eaLnBrk="1" hangingPunct="1"/>
            <a:r>
              <a:rPr lang="en-US">
                <a:latin typeface="Arial" charset="0"/>
              </a:rPr>
              <a:t>Frame transmitted to hub</a:t>
            </a:r>
          </a:p>
        </p:txBody>
      </p:sp>
      <p:pic>
        <p:nvPicPr>
          <p:cNvPr id="9220" name="Picture 5" descr="H:\DATA\wiley\images\chapt 4\c04f001a.jpg"/>
          <p:cNvPicPr>
            <a:picLocks noChangeAspect="1" noChangeArrowheads="1"/>
          </p:cNvPicPr>
          <p:nvPr/>
        </p:nvPicPr>
        <p:blipFill>
          <a:blip r:embed="rId6" cstate="print"/>
          <a:srcRect/>
          <a:stretch>
            <a:fillRect/>
          </a:stretch>
        </p:blipFill>
        <p:spPr bwMode="auto">
          <a:xfrm>
            <a:off x="2133600" y="2133600"/>
            <a:ext cx="5181600" cy="3243263"/>
          </a:xfrm>
          <a:prstGeom prst="rect">
            <a:avLst/>
          </a:prstGeom>
          <a:noFill/>
          <a:ln w="9525">
            <a:noFill/>
            <a:miter lim="800000"/>
            <a:headEnd/>
            <a:tailEnd/>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2"/>
            </p:custDataLst>
          </p:nvPr>
        </p:nvSpPr>
        <p:spPr>
          <a:xfrm>
            <a:off x="1150938" y="617538"/>
            <a:ext cx="7793037" cy="1143000"/>
          </a:xfrm>
        </p:spPr>
        <p:txBody>
          <a:bodyPr/>
          <a:lstStyle/>
          <a:p>
            <a:pPr eaLnBrk="1" hangingPunct="1"/>
            <a:r>
              <a:rPr lang="en-US">
                <a:latin typeface="Arial" charset="0"/>
              </a:rPr>
              <a:t>Datalink Layer Addressing</a:t>
            </a:r>
          </a:p>
        </p:txBody>
      </p:sp>
      <p:sp>
        <p:nvSpPr>
          <p:cNvPr id="10243" name="Rectangle 3"/>
          <p:cNvSpPr>
            <a:spLocks noGrp="1" noChangeArrowheads="1"/>
          </p:cNvSpPr>
          <p:nvPr>
            <p:ph type="body" idx="1"/>
            <p:custDataLst>
              <p:tags r:id="rId3"/>
            </p:custDataLst>
          </p:nvPr>
        </p:nvSpPr>
        <p:spPr>
          <a:xfrm>
            <a:off x="1066800" y="5562600"/>
            <a:ext cx="7391400" cy="990600"/>
          </a:xfrm>
        </p:spPr>
        <p:txBody>
          <a:bodyPr/>
          <a:lstStyle/>
          <a:p>
            <a:pPr lvl="1" eaLnBrk="1" hangingPunct="1">
              <a:lnSpc>
                <a:spcPct val="90000"/>
              </a:lnSpc>
            </a:pPr>
            <a:r>
              <a:rPr lang="en-US">
                <a:latin typeface="Arial" charset="0"/>
              </a:rPr>
              <a:t>Frame repeated by hub</a:t>
            </a:r>
          </a:p>
          <a:p>
            <a:pPr lvl="1" eaLnBrk="1" hangingPunct="1">
              <a:lnSpc>
                <a:spcPct val="90000"/>
              </a:lnSpc>
            </a:pPr>
            <a:r>
              <a:rPr lang="en-US">
                <a:latin typeface="Arial" charset="0"/>
              </a:rPr>
              <a:t>Note MAC addresses</a:t>
            </a:r>
          </a:p>
        </p:txBody>
      </p:sp>
      <p:pic>
        <p:nvPicPr>
          <p:cNvPr id="10244" name="Picture 4" descr="H:\DATA\wiley\images\chapt 4\c04f001b.jpg"/>
          <p:cNvPicPr>
            <a:picLocks noChangeAspect="1" noChangeArrowheads="1"/>
          </p:cNvPicPr>
          <p:nvPr/>
        </p:nvPicPr>
        <p:blipFill>
          <a:blip r:embed="rId6" cstate="print"/>
          <a:srcRect/>
          <a:stretch>
            <a:fillRect/>
          </a:stretch>
        </p:blipFill>
        <p:spPr bwMode="auto">
          <a:xfrm>
            <a:off x="1600200" y="1981200"/>
            <a:ext cx="5410200" cy="3376613"/>
          </a:xfrm>
          <a:prstGeom prst="rect">
            <a:avLst/>
          </a:prstGeom>
          <a:noFill/>
          <a:ln w="9525">
            <a:noFill/>
            <a:miter lim="800000"/>
            <a:headEnd/>
            <a:tailEnd/>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custDataLst>
              <p:tags r:id="rId2"/>
            </p:custDataLst>
          </p:nvPr>
        </p:nvSpPr>
        <p:spPr>
          <a:xfrm>
            <a:off x="1150938" y="617538"/>
            <a:ext cx="7793037" cy="1143000"/>
          </a:xfrm>
        </p:spPr>
        <p:txBody>
          <a:bodyPr/>
          <a:lstStyle/>
          <a:p>
            <a:pPr eaLnBrk="1" hangingPunct="1"/>
            <a:r>
              <a:rPr lang="en-US"/>
              <a:t>Network Segments</a:t>
            </a:r>
          </a:p>
        </p:txBody>
      </p:sp>
      <p:sp>
        <p:nvSpPr>
          <p:cNvPr id="11267" name="Content Placeholder 2"/>
          <p:cNvSpPr>
            <a:spLocks noGrp="1"/>
          </p:cNvSpPr>
          <p:nvPr>
            <p:ph idx="1"/>
            <p:custDataLst>
              <p:tags r:id="rId3"/>
            </p:custDataLst>
          </p:nvPr>
        </p:nvSpPr>
        <p:spPr>
          <a:xfrm>
            <a:off x="1182688" y="2017713"/>
            <a:ext cx="7772400" cy="4114800"/>
          </a:xfrm>
        </p:spPr>
        <p:txBody>
          <a:bodyPr/>
          <a:lstStyle/>
          <a:p>
            <a:pPr eaLnBrk="1" hangingPunct="1"/>
            <a:r>
              <a:rPr lang="en-US"/>
              <a:t>Least precise term</a:t>
            </a:r>
          </a:p>
          <a:p>
            <a:pPr eaLnBrk="1" hangingPunct="1"/>
            <a:r>
              <a:rPr lang="en-US"/>
              <a:t>All of the devices on a local area network that can be addressed directly w/o the use of a router or other layer 3 device</a:t>
            </a:r>
          </a:p>
          <a:p>
            <a:pPr eaLnBrk="1" hangingPunct="1"/>
            <a:endParaRPr lang="en-US"/>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PROJECT_OPEN" val="0"/>
  <p:tag name="MMPROD_THEME_BG_IMAGE" val=""/>
  <p:tag name="MMPROD_11002PHOTO" val="/9j/4AAQSkZJRgABAQAAAQABAAD/2wBDAAMCAgMCAgMDAwMEAwMEBQgFBQQEBQoHBwYIDAoMDAsKCwsNDhIQDQ4RDgsLEBYQERMUFRUVDA8XGBYUGBIUFRT/2wBDAQMEBAUEBQkFBQkUDQsNFBQUFBQUFBQUFBQUFBQUFBQUFBQUFBQUFBQUFBQUFBQUFBQUFBQUFBQUFBQUFBQUFBT/wAARCABVAE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MrVtUs9A0y61HUruKxsLWNpZ7m4cJHGgGSzE8ACvjPxp/wVR+Hthqk+m+GdL1DWXSbyVv7hBFA2DywXO4j0ztzXgH/AAUK/aw1P4ja7dfDrwrPOPDVrObaeO3TD6ndIxDAt3iQgHtk9egr5o8Nfs+eK762hmcQ2kzDJDKT9Mn1rnnVjDWTsdFKhVru1ONz7t+Gf/BTV9S1vUz4t0NYNPgjZ1XTxuYsOAq59TjqeMmvpL4T/tjfDb4r6dDLDrCaHfO4jax1aRInD+gOcMPccV+VF1+yl4ssdJu7i31mKWeVdzQ4K+YT2rz7X9B8ZeAraSa/tpEkjOWeFvniUfxAdMe4/GueGJhN2jJM3q4KvSV5QaP6C0kWRAykMpGQQeCPWhlr4J/4JtftJ3vjLSZvAfiXXP7QvI4/tGjyTf6xox/rId3cr94A9s9hgffRGa7oy5kcOxWKc0VMV5oqhElYXjbVz4e8Ga/qikA2On3FyCfVI2b+lbteYftM6y2gfs/fEG9j3CRNFuY02ddzoUH6sKT0QH5SfA3wvBr+qTeIr9ftN06oEMi52s2Xcj6sf0r6m8K+H2uCo2qR3Arw74JJbeH/AAnaPe3EcAlOQWbGccYH5V9NeAYYtSYtZ3UcwK5wjjkV8/Xg6lVrofoGV+zpUVfcmm8KI9s25FJHTB/WvOPGPgey1BmiuIVkDKVyy8rn3r3mfTrt0ZTFggctvH8q898VxxafNveaNiOArMOTiuWVHk1SserKUZxakz4m8HW83wI+OOmXdgshgtdVs722ZDjy1aYJIv8AuncR9Gr9vAcV+OnxMs2uPi34EijgEsF9rNpazj+9GZ0yK/YqvdwjcoXlufnGNjGnXlCOyHY96KWiu44SMAYxXmn7RsZm+CviyNdmXtAv7z7oy68mvS9uMVyvxI0BfFHgDXtKK7jc2ciouM5YLlf1AqJq8XY0ptRnFvZNH5waN4WQ+HLGO1WIzQLsHnoGRePvY+tZ934LutHe61n7fm53Brf7AWgCADkSBcBieMYrpfhzeGVbeO6UDKgSIB374Fa3jTW9P8gWdnHDGTIy+ZJgg4HG1R79/Wvn1OV2kfoeHpUp0ozkW/F3inUNQ8HaDbQ+atxdRKty0cpDgAc4I71wq+B9Ys5rhBbQ6jp7sGgaS6lafYfvFgWwpB6AZ+tdTe6nZWcGiLFe294ywbmijJyvTg+jZrsnu7EW7zW0m1xwwfgj6j/Cso1JxTUkds8PTqNOMtjz/wAI/DOLW/jB8OtOmlx9n1OO5B5b7g3j/wBBr9Mq+Fv2drB/Fvx8sp1OU0u1kvHZTxj7g/MsK+6+gr18Dd0233Pgcz5VXtHoLkUU2ivRPJH0xhuUg9DxT6KAPynjuZPDPi/xT4Y1BDbXtndXkUDE4PysxX9CK5rRvA19Lqtq+s68sNleW6yJfLaPN5MmOFYA5Uc9ea7P9s6RNZ+MfiLWtAQwNYutpOUwN7om2STj349wK4vw/wCLb21js7eKcIu0BZn5AHcknsK8GceWb0ulofZ4OpGVNU6t9rq39WNfxf8ADSXSreK4tPGGl6tdCLKQW6XHmOw5wPlIBbpz+dR2Wr6/4fjjg17avmQBkEM24qT/AAt+FR3/AI31O1b/AEzUYiC5wFUbiOOn6GuK1DUNU8e+OZrZJlt9O82OCS8c/KinGSQOuMmuWS5paLY6p1KeHj7jbbPt79gvSm1G88ZeJGjAhBi02BxyDty789+StfYLtXFfCb4caR8J/A2meHNFUG1towWn43TueWkJ75Ndk7DFfRUKfs4KLPias/azc31GF+aKTd7iiuk57k0kixoXdgqAZLMcACvHfjN+0doHwx0NnspE1vWZZktbe2t2zEsjHrI44CgAkgZPGOM5rxHxx8WNf8YR4v7iS2syjSraQjZGoHTIzlj7sTXjnxDsbnVPDejXjOUWLUbe6IU4DI77FXnt8/50WJb0KF1v1vxBdzXY837cxmZ2HDOeHB+vB/4FXCeJfhVqwLQ+Hr2K2wWKWd0cIMnJCt2GecHpzivTvCwje7lsbxSST5bL0KsOMir89kl3z56TNA7weZAQcspwfx6cdq8XE05Upua+Fn12AnTxFJU56Sjt5o8ET4TeKtKbzPEF5bRKwCosD72HvnGM9uK1Ne0L/hG/B8lvYoVmmCxQhfvMzEAHPXqa9UutEa9uI2uJXmWMZAbjH1qjJBZ3qDV0lFw9tO0EVrtO8SbflYg9uSR7gVlSUqs1yLRbnbXjRoUpOT95qyvufanwC+OOg+MPDFpot1efY/EGkww2d1DefL5h8sbZEboysAe+cgjtXszuMZ7H0r83PBWm3mk/Em9tTKytf6DBMysPlSWO4kXA9Rh+te4+BPi1rmhxCGO4Zo4TsktJ/njDdwO689MV7idtD4fc+qy4zRXkNv8AtAWbQIZ9Hm84j5vLmTbn23DP50UC0PmbxcCddmh3EYsmAPp86jp/wI1X+Itgk3w41JUPlbBA6kDONlyrAfpiiiuhbkMz9SimvvFt/dSyrlL+GKFUTbtjDBNrHPzdCQeMZx2rc1KztdGs9EjsrOC3tY3leRVU+ZOZGyPMfPzbckA4zjjNFFc2IS9lI7sBJ+1jr1Lep+BrbXEhUzNawSENKIRh39t2ePyrnNC8LWUPiado4wEJMojfLAtkhS2Tzj8OPTrRRUYKMfZbdjrzOUnVepf0fSpYfF99JNezXTWcEkNq0mMpFL++KMf4trIAp4wuByeT0GtSf2Ze2uoRABrwKkqdASP4s+tFFUup5K2OgtLg/Zo+O3rRRRVEn//Z"/>
  <p:tag name="MMPROD_11002LOGO" val="iVBORw0KGgoAAAANSUhEUgAAAWgAAAB4CAIAAAEnIc87AAAAGXRFWHRTb2Z0d2FyZQBBZG9iZSBJbWFnZVJlYWR5ccllPAAADUBpVFh0WE1MOmNvbS5hZG9iZS54bXAAAAAAADw/eHBhY2tldCBiZWdpbj0i77u/IiBpZD0iVzVNME1wQ2VoaUh6cmVTek5UY3prYzlkIj8+Cjx4OnhtcG1ldGEgeG1sbnM6eD0iYWRvYmU6bnM6bWV0YS8iIHg6eG1wdGs9IkFkb2JlIFhNUCBDb3JlIDQuMi4yLWMwNjMgNTMuMzUyNjI0LCAyMDA4LzA3LzMwLTE4OjEyOjE4ICAgICAgICAiPgogPHJkZjpSREYgeG1sbnM6cmRmPSJodHRwOi8vd3d3LnczLm9yZy8xOTk5LzAyLzIyLXJkZi1zeW50YXgtbnMjIj4KICA8cmRmOkRlc2NyaXB0aW9uIHJkZjphYm91dD0iIgogICAgeG1sbnM6ZGM9Imh0dHA6Ly9wdXJsLm9yZy9kYy9lbGVtZW50cy8xLjEvIgogICAgeG1sbnM6eG1wUmlnaHRzPSJodHRwOi8vbnMuYWRvYmUuY29tL3hhcC8xLjAvcmlnaHRzLyIKICAgIHhtbG5zOnBob3Rvc2hvcD0iaHR0cDovL25zLmFkb2JlLmNvbS9waG90b3Nob3AvMS4wLyIKICAgIHhtbG5zOklwdGM0eG1wQ29yZT0iaHR0cDovL2lwdGMub3JnL3N0ZC9JcHRjNHhtcENvcmUvMS4wL3htbG5zLyIKICAgeG1wUmlnaHRzOk1hcmtlZD0iRmFsc2UiCiAgIHhtcFJpZ2h0czpXZWJTdGF0ZW1lbnQ9IiIKICAgcGhvdG9zaG9wOkF1dGhvcnNQb3NpdGlvbj0iIj4KICAgPGRjOnJpZ2h0cz4KICAgIDxyZGY6QWx0PgogICAgIDxyZGY6bGkgeG1sOmxhbmc9IngtZGVmYXVsdCIvPgogICAgPC9yZGY6QWx0PgogICA8L2RjOnJpZ2h0cz4KICAgPGRjOmNyZWF0b3I+CiAgICA8cmRmOlNlcT4KICAgICA8cmRmOmxpLz4KICAgIDwvcmRmOlNlcT4KICAgPC9kYzpjcmVhdG9yPgogICA8ZGM6dGl0bGU+CiAgICA8cmRmOkFsdD4KICAgICA8cmRmOmxpIHhtbDpsYW5nPSJ4LWRlZmF1bHQiLz4KICAgIDwvcmRmOkFsdD4KICAgPC9kYzp0aXRsZT4KICAgPHhtcFJpZ2h0czpVc2FnZVRlcm1zPgogICAgPHJkZjpBbHQ+CiAgICAgPHJkZjpsaSB4bWw6bGFuZz0ieC1kZWZhdWx0Ii8+CiAgICA8L3JkZjpBbHQ+CiAgIDwveG1wUmlnaHRzOlVzYWdlVGVybXM+CiAgIDxJcHRjNHhtcENvcmU6Q3JlYXRvckNvbnRhY3RJbmZvCiAgICBJcHRjNHhtcENvcmU6Q2lBZHJFeHRhZHI9IiIKICAgIElwdGM0eG1wQ29yZTpDaUFkckNpdHk9IiIKICAgIElwdGM0eG1wQ29yZTpDaUFkclJlZ2lvbj0iIgogICAgSXB0YzR4bXBDb3JlOkNpQWRyUGNvZGU9IiIKICAgIElwdGM0eG1wQ29yZTpDaUFkckN0cnk9IiIKICAgIElwdGM0eG1wQ29yZTpDaVRlbFdvcms9IiIKICAgIElwdGM0eG1wQ29yZTpDaUVtYWlsV29yaz0iIgogICAgSXB0YzR4bXBDb3JlOkNpVXJsV29yaz0iIi8+CiAgPC9yZGY6RGVzY3JpcHRpb24+CiA8L3JkZjpSREY+CjwveDp4bXBtZXRhPg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Cjw/eHBhY2tldCBlbmQ9InciPz6wCsCdAAAdqUlEQVR42mJgGDzgP1loGgMDGwODInGKkYEtA8MvBoarxDsLDRTjEIeAU7gt/o/XwxDARGrgMeIQNyPCe3jEmYi3CVfIkaERqFIJ1RwWkvz9hBSP4lIDMfk+qgIC8cKKypXBcCsjKcGABnJhjIu4VNzB5o9iQl7Hk07/407+WMLjLoyhQnpyY6AgYNDdoURieUMhANq9noHBmqBfDTDiJYuQa0iKF5yR9R9vtizGcLc+cXHxH8PWhfgTDVb3Ep9Ot+J1x028pT7J5SmeYtELr3p1BoYU/Kn7P7noDg5xYL77gjevKmAEAEAADfFKH4g0waVtF4mVPqRmBtb7MQTzNC79EMFNxPkHa1VAjCtxZhOC4vjLAxkiAp7k/MKIYSsTWbmMEX+5Tgb4S3oxz4jhlBxkd8wlsbqCV/qalPnkKwODCUnNGUrSB1z8KzH1LRoQI7f1RWm9jwZe4vV3JVntDy4k9gNwncVPMNjRuH9IaXrBgQNu9XCRbJLcgRkjLqjcQGwB8BFb4RFLfKUfQIQ7iEk6/wmVY79JanzARURJyU1TcTfAIGgL5fXcOwaGhzj8d4dQDaKMIQIQQIy0y4p0Boz0seYeSXU16sAAMmInpIuf9JYMvMTGKiVNyLROqrTYLpISHJNJt24VxcFBao4jDfSQqLmYGr1O8oJDkdwyyJI8x62hODgwncKJJHuegszCSrRGSpvI5jBGCCmtVvxtSWeYmm9IbjKgIEH9IrqU3YtN2W9S6+4mHANXVMwsMylIHdQpGrD6nImINux/IorSLrIcwEd6cDDi0PKaKu10zKT+D5X7iTgLSsmKpU94RpZJHBgSoVa3RQOvTl4SnXuKgSEUW+wxkVj0YAJ20lNfDUnZimB8/sOroBjv5A7xeRtNmT0OZV0k1iwK5I0D/UcdNSY+vCBlRwPF5RdJjQAIYCO33cFO6ugFkbJoRSkZoIwUvd+wKf5E3VYpstLNlAUHHKkSsvQ+ia4kRvEu3EHwElcLZbRHCwcAATSKUMN0NGkQ2+6gBbgPbn2IgCtFfvDM2TXaW9oPLimAXZK3DAxLGRiE8CjdSHpH+xHpWk4S4egbhMr/XyRWyW/JqFDICA5WapT5JA1zkBocEkRXsQtIDY4dpHuPwt4khcFhQWKjYwdJwcFAQXBQdyiMyOCgpElKclF6gC4l7j/aN+2RwQ+yg8ORaJWSRMT8PRxq2MjylSluKQVCa7gkiM8sCSSmf5L6qf9Rw5qSopSSgdL/uIIjmujigIdKwTGPuBxOreBgICk4PuHWPx1V8B5ZwQEHa0ks8PAHB64KpZHC4MDayvqOI9XhCQ5mUrL9WoqD4xEpnXc0NU/g1S2RwSFCenBQt9FBMDioMozORGRt+obisdIh0U/HHhxYRyUrULm3adYKGMgQwZpZiG96EpPgZamUawYsswCBAPVCHBK+FUNh3ARncDzBq02ZdJvakcYHJIlQ/5hE89+TovgLeMxhInjKWQk5e+LKLPiT2S8S5+j/4xhPvoHbij4Mxc/xZhZ3HPZmUN7uIH7dJC7Zgxg7P4AgE5sjduMwZAmGSq8BaZXCg8OdguDABfZiOCKC9K4NqcFhSEmf5REhF9gTERxFeBMXB3gZphZeNZtI79Sr4G3FxYCXNeOSZSE7OIhsAlMCVMkKDgYKFmTSfCT9BwV6bxGt8hM1mnCMRAZHPwVeYgd3zGg9osVLcaOWhZh2BwQUYBsKIh4Ekeg3MRLV/6e4mc+IupCE5Mwyn6zYvkRIjQnGNDL+5S4NhAKOkdAyGENsoTYwk5IPwL4VwdyxgAO8YmD4DB5AlSU3OfCCk94X3DsxBjI4Bu2wAEAA9q4mtKkgCE9s0arQKB5EK9WDBy+aiwhS40GK4k38QaSgRQgiKqhBxQqCqFiRYsGTxYtagn+oOSkKBWtA629RiiK21KK2BxGLWK1YYzIhJXkveTuzf3nUfOSWfTP7dr+d3Z3dmTdxLjRAuV+tbWjLKCONG2qPm4qSyMcujqIfABEpLZHsiYH67zdHb7VUE00FiDFrNVDcLVAYcbVua6RVa6ealqhI/phWb2YK8y2SYx6HHE810TdJyAOjSg4wbza8yXHSsGW94A9yhPVxwvF7bJQcy0TqN5ohR5/FyXewdOQIGqOF0L2ugRwgmqrBADl2WF+crS8FOZ5ZYUbBdBGVuhquFt0RBbHKQD9dxehBYHbAFsycNAnP9u7w7/vdBFgJ0GmRjmOy+8kh7Ow5zKemocYK7ZYDMAOSIbPhthws9IlGTIhA/Zj1aWWEqfFncfnfOHI6Tfg5CoYxhQyMp+/M8sLLqd3YE+PYjdlActvrA1odmziXH4IvxFnP8jM4Jx/h3FMaiuXopsm9yxk922Utx6BUcy8GeGRx/la0HCxdxMDuUbLALhY5PuFdbu62tlZU0s60IpwyWjBTk3/IcZ6pi5jCs1nCY0khxwA5EP5MVvqwyBepQo4Dhq16NTqOS0UOQwl6ghiMUaXdQ5q59hLmGI+ZhDIqW9k6W9N/cKKQgwvegpS4i9sG8NnzaudBHVVPoCPZAobV8lubxhefkCPT8UJcEl0DPK2p9plbMddsdUOKH63wn4E+rWgxYs1SoqIE6/qRvGpWQavPppW//rEcKZxQU3nI2MvU5GeEGcUzuaBuLXt9NrYDviLHEQV9bRZbbTJAUxHnYIJ7rSEft2mrcmlwb9jMohVbxFzkSnpIr8i+dkQ3A4Yw6KAeb9AG8n8eqMPvQNDT6jrQSyjTwRHoyC6ziVkfoosyISGQu+aQXnlcVxASpR2COPCeNkp6mWJf695ebnU91cZcecREKlhnQ1WK5OjikyOpTA45UtZ4fhFmD1/gPRzrhwHeuKTFpU66O3RkBUwiydxYyxRyWWW3Qk8GlYv7mshR8rvyvzghaNxh48BXi4dBmV+/4oJ0HP2cwvVam7JUSEplyfVGg+dapMni213M9wUokWNukc/GuPHEQCc9tEuL/WZIGcS4cQ+cwsX1iJUtcaP6VtYx3QhR6Zm4SxoraJ+5UEfmHkKLAcntuNOmYDp23nNjtAjo8nPkYoorrN+NHpM9tyQ7WT7QKrYi5zOyawxU+x1KbmA+tTTbkS+VK/AHYy+89/zpv94S/Bb78BS7GI55Kjgq9aADywFWc17+Ffq5b9GG5myAzfiOC8jyX2DIQhyPGIVIDcENAMfx85XCQcxFCFt4nWig9+DBRTvTopRjZX0EX539pvfkC8t9UkYh/BOAvSuNraqIwvNaSUOpCjallpaIkKBFUZO6xkZbWeKCWJuowbgkxqBFY4Li0mjL5q+KPzQsJcYlCPqHxAUtEhPxj9U0NYFIAGtjA1pS0taF1uqjm+Tc9OW913fnnjNzztxbfV9u+qNv7sydud+dOXPmLNkrC3+sdK5myV5+V23EuJEzmv0+IoORqJEj+0qy8BVI/9tblbNg93oAlBZdYNYan4jBfSFEkboWzqWWgpZp6qIYMmPfAb45RRMK/mE4mvkJTuo/BZ9bMh60e6x16AXV0oCKtHh/bhRMdwE40HIJELMpTXsHsCvp8iLV9/9dkmuCpZdfPvqx8p2Qg8VpsY6DHCR2DhDJscXu2XrhXEycHMqVb0Vg/a9xz9UfRJIct/DNba0OyIEJINEhTI7ZSgTlESNHi8D+ebrobqURUeZVJYiYf2gQSxxjDGBijdMgcrJjyD9xNQM5WhBldksyQxSj0dju/yE2OyoQQabJ6TkCRQohx5siJy9m3ImvlAaHBbxvJu/5pcixR/trm0x/3pB0E03DCaW2hcSMtWCz4gDtEgKpCspncSfT5+vGtZxL18IikOa5PdxZKDFzdFoLJVQ8GwY5bnLeYq/b5tLyRbEJ4/1opzwWGCQ/WaHUMhBT4hC7YS99j/Od21d1vWm2xbOwtSmixmkB6b4i2VKVKw7aC/6abPYp/Qzx3o3+E+kaYlXrHS4rY/R1Ycekmt8m1vAnu8yhQJeSsbEbBMjxJseDJUcKDMRDEN/Bpcwxj84MPy1IlXGcIMYIiqIRiZLrrKbcuBwxHBkjBBVAkJmRkDSkx4jN6SPYNFCqqiORAym1tmfKZMClv0qudg7lxgLciCQMactTHfDDUp+zhwXDV3WK9N7LcD1sJOo/HjGdRUgyxyAurULbhC/JUaa9t6UoSsI+RJl30LWVkGaOQvTHqt83p+F905nDTF3YQA8YHdbM8QWxrYsRTSwQyh46jI7VlDa/aQ5jcy0kkhKjuzaDTUkMbn+RHpPDJag+dj2IMqT+Xk5SgiG3fMnryN/akquCCmiwxG7ozw1lEwgZnjNgjXMFBi/iYusalhxIZVmye+MObcl6i5njSdaB+ARUnzEYi9VByUUdgGoy18rR6AioMTuV+gZ8SAfwMoeXnm4xUTgoDirWbLFPlkYNZKYJReaoJDa0Ht3KfEifgD8xIZytbMIVS5yUntYqpixRJUyOj8EefV4YJ3zUrQre4/5nsAsZkyBHDa5YUypFMuJx6xH8ysl7OgEDtMstORYRy58UexJ+K6et8HeLtox9zoOYdS5SPB7llnL0mEss/1tEyHE3ooy3B9nG2v+M2G7t7oDHTsrSbokLiOWHIkIOpNjRCXpJP8zie/q/HH7Qm+C8wwGi43tHI8c1uGIrtL8+w9qBcYd2JIuctBKfouRQuECLPzokhyf8Ogupvk6+iUFi+enRIcca6yYvEuiGlxRso/ybe12+iR5i+ZnRIUe9XXtlksPaCBRpnzgaEMJRYXJQJZvS6JDD0lXEwbRcMWEp00Y0C0JCettCjZVwpdiTmBgYl0ImUTOsdihPXZekK9sHkSdZVGctwo9NdfO5OUirlMAhML3og9fXDdqzk2D+2A3/7J/s2oQ/W9FYsZI2F4nL5mzF5uoDNW4hUy8sc716SLPnIHWnH93KMLrOBrNlRVkov8vlZ4teiO6uD8JfCCravjR7SW70UwrbBNvHC/j4ZWK/8cxhfBa1S2DmaIW98SWZhBvkV3JQZuYgYSx15qCmVcdoimdRKozZkMPM4WDEmhzdsKjdCoZkjCtR6OQYTyVHFZEcexBNfGQwIGbkOMCxVFPJQY3EOAc9FiSxPAdRYZMdOVSo1uddxltZD8vpt9xovYrn4iaMBE5lWm78pjQ8Au0tznCk3D5OLP+79tdfKVU9b0kOA7zMUcl2YvmTsHxqNKe/0MO/bIZbqpPN6ZLE4QeYYmlQ7WRn+vOji6go22u5rBjE7Ru3XlbsDQTnwnK+BHQDxRb7WF6UZFpWFBg/GGzUO+DTXwV/j9BvP2yp5/Cu4yGR4wkVJhYKkOMxH3KUhhF/fUaqdGWIyyiFGZMdNYdKjkMCdfqZmXVDyh+X+CHVRMZK5ihAl3yFtQ9fhsSMGpnzcU0CvAq3Hbxq0r7MHGvRJStZ+7CUY+9DRQwkUHYE+pkWuepgdaZNuzmeQysG2PGtc3M6oYCIgYm9+5S6Tb53W5X6mvfFIfds98v0Z5Ae1sgYQt4rV+MMXA4KO/7v9snZbvtVY84e5XIqn9vsXSFMizJJvya8eLufuAPAo16ph4Wm/A2IMoslX94RSOEphGbQkkkgh865DpB7eL1U5kM+UV8Y6zm8K3Al1kTS5LXnWMY6arWSGSBu96kWmVLjXg59Bsok25IcgSNV54oc3vWS9ZtrkkwPUgbxLcftyJGQ5IaNaIEPxRyrRURPztMO+lvarMxP+Qfl/16pz9APSrLcHIEoRzvRSqRKMAq5D13/kFIfKvUeBPbAHNpdCkdxgT6V90C+Lery9DQil/Y/8MAbiI61sbsob2jqIg6rdcJzcAbYg01jbWIAgnjGk6bbQqJMZ0CONOSCXsTb5I/CNnjQorbz1P8DeabBovA43zTgMCNG6W4vumkpprKICqL2LmL58p9UFkj0uHUND8S/ArR3LcBVlFf4JJCQEMlNwKA2gSpKgWmplAJSnaK0PgpqsBYHEaUqqAX7wOKz2LGg1ta2DJUKPqYDRXSs1tFaEcGWobWWMdL6qFblZTQ4SBBIbsNNCSS3m2976Q33ubv/+R97/2/+yTDhZvf/d/d++59zvnNO98M6MGvsx8KiMLFZgwJxWr/lCsResbDwhOC2Y4hRbC+BhYWFV/S2lyB86IKSIQZfbUdSSKUYow9EMBXBsnMt5KAPlLjliZtVnIhzH0I8JIbRpYo4ylCp5kFFl2Y2g9jjdaIVKtYSR0LMFOazOKTwJrLHNyHFpClAe4Fk9ELAeCQSeiagMGBfLb9LnYia72U4cgStNErlLqcaZfedx+Z0aLmC19ncjcJFf4V4cLP3ZogeMB1NA1ThNF8dELOPceqWM58hx+hf0PGdrGhFw5BK+r6K5Kq0o4PtUtQlCuj4UNbkj0Eoi7NF7kV7B0Ld2jARB0H3LPAaPaF0LaKIYyuqrfcivXAM6uE0W+LwiDJct916MO/HRPOEyJiUE8cpflPJ4+m6lI40mTjeC9ydTBouTxRUs8SRxfq7w6/GV8KIgUEMJg5CBU0h12Kl6oX4Jo6lZoa4+hE9ZYkjBafiHRA3ZGzIrP7XnThqRLy+DiY1GzeIOO6mMOAhSxzAWcg9iBs4NnnpraDLS26P96KMqfg1WkMZhDXYzS4IBXFcixDvJipcDCXahVhGpZnzH49Kg3lmn2q0O16Kbqe+4Rhs95hzkzpRPucCRUF4JsQQU7ywIFnjSQRKjjd/IdfhPubs0qcRcbSj5qtvLGOrnyEcTTApN4b0K/QcBBE7CoUxaDS0WFNDtKJytDa/3RTiILTZ+LuvP3Ssyp8Zcle2QRnREurvUhRuiD8WAGvciic2lBrcO7GNMoM4utDT0QeWQFygP1pRGqadCgLnoJleiPGoUdaxD0zNnP6qXQTwee+tffaAOIzANcyZ2hMRIMvp1f8Eftlv8rvx6n21RTMCzxJdJuVE+5E/8Q04X6sR/67Chu5i9C9sZT77+SiZlh46hGOTMc6jCP0mnSafJRz7Mud5ZweIw72IEnYCEUFfjCVou3AwjOHYR/mDowfQyClPXNpz5sLHHCOIw8EjeS+pSbNcrCzEMZvtpKNFPBw7falgilGZ9Ptgn2hh6Dhu51+jv0flaz2ToQWO9AopDYkjfxH6XM1mnok4DnO23x4n7hHJHtg6AXWSVxI1FmquygTm1UVzVRfOjlKit3km9gwfcQxA5p8o5CNC3xYgCfozPEU+52fOLKrmJKy54h4RtxJ6GfLrHR5pYDA3DCWOUuas1nYRS+uH2vIc0zuNiThqod0UhXxE6Ff5PfhIEJPMHUeTlB5jE+H1PGSm5Fl/4riVeWmivK3TeKa3gok4IviqCyxjc3PWZfwzQNb5KqLH5RJHq4qK4c4XbAbRcuwa9lviCEYcEea8+A3iFlKKzThHPn4kybclDG6zokXiDphdhH4XhNs+MBTN7drkfocr+bsSpmI7/P9z4ASphmnmjnLsua5EYsJm6ZfCUExHPwA+/ELcoRxufYlhhscRjeEgDoLK/fPidlxZROivBijYcwt+Hlbx5GmC/6B95m/AKWNhFR/hlEEQCCyF6LjDskUSWFUbO0QLbd/lmeeXE/9gKVZ8B8Sqh0QcahVaBY5J+f0iv90Yndf+TEVPnnPexXB664ydGE/3/GV/CF6nQAw6qCBZY0iqa1AoNiZ1ARSCfeD9GF4SblnjNowD+BmF7dwG0yyKcSDxgbbEn7jjUPY3oRAfRyUaULrm0PXiLsGkFFvrzwGOttpX89rgPg53vBaWhhSOufdTVAwuEB/HNC2FGwrB9RgvENctcy3RCz1/s9DvoUZDY6cQo9LGww3EVlh8A2DdfBWGT7jxBebjb7HE4eIENMoWaPscMUzWBfA/L9Cg/O+FKF0fpp69G+BqLcqViG36DosPh1EByBLH/zftxwk6VANMjIDbjS/B7acDzkBa/fDQfbvuBn3MCSNxsMZTYpo1lFZMHJXoBiIKLl/8IUBxOq3eh5VodfFIGL9jD4A+HgvRioqYxXsdBgaweF11c8RVD96OQLfvWPdEosn6Xf3LYYLdSyHEDGysDodlObZVqlTiKIV7QhRuDBBP0dn8vinRa+uccD1bf4Otusv8hcSZTYk+BtYQYw8OOm+eL6pe5CSir2h/J4YTrccz2gyaqwkFd+yDcKY5FAvhQxmGJY6j7cOFSldonLe/BnpZt81iCzKLzjRZ/bEfgaS44cTRyHnwEnFhhPAQB6H6mMIX/kWo2W8oIsgo2YisnDiUfH9CnHuEUatoSKTqm4vXmY8/xBJHWtypbnlhEhf0AQUvRv/6I6LDj6AQ/x400f10nflSQSkIqvAK86ZpDMMxa5EfMAA5jcLlS5K8xaej2upT0u/3pVCLhhufwq7qopTftyC3+g2if+DnVqW+hi1oIzDe2Iv8FgZfP/MzYVML5KYq7JI8dYSNg9zboStphz84Cg3+v/EsteIfzub3LzKJw8GPoLbulHizS4QKSYxDFd5jzpiV8l/NiE/9FjXl2yV+94QQh5t8xYGizDvwLhRw4SOOUUhTbhB3wDO895EuQhi0NKnoRiqmSjZVHHyO6Gq535yZOKlZiOHlvAbijpn42h+blPPujncCn2Ug0SVEv8Pp4lDxH8u/NFGF/HeiogwHyrJWolzBXLhkntCjfZthhi2J7cb/wJEdm3Z8CHNLDspylYdUkh0bRVr903D6TMN7psr7KfrjmyM8QXMW8x35laB5/oRthmN7nii1dOA9zDmy5wpayNd5prfqqNNII454ooiOBFyfaybcxNEMAQtTx6PihOhD4NjGbLiuF129TjjqcxFHX9SO5SOOmAil9QiYcsLn1tVTkCVbH3Az3LzcOAYnUosa+IOjPAfvwttpBJT4otDIqRCvwfs8ID5CfTm+3mU5U2BjaH/Hh3L4sC8JcIRJ2NJy6FBX9+zrLJs4+kvZdHyLaLAGDovbmCUk7+IFVYJLuifYoZYTnc3sb2qFV8VfB8xX4O6pYw4MjcrjMxuIfsD82DwBivSqtx6M2NnzPBUb9qZ1wcg0Vdz92Kc5r3sV8iPiqk0Vd+yVKx4vIzoLDpR1KGPZlm7hnZjVG+irNIO524uLCGayNuX3vaE1GAujYBbawc1HRtJ30PZpnJTNafJk3stlqhzBMlnlzl7AJiKTIL0EDaIe459GegGnZOJwxsOcT8AP85uDNOfodokuYT3xDK7Ds3pPcnzKjavP+vlloW5ekzyuyeBlU4Cr2ELiNdBQaoUhsCn6FSpr3C+01Q4frvD4+bmadTtnwnUZXvNqiKMX9GAcuEHu/jZ/+9OxnoYVHms8qV9z30w36Ervf/Vz2FMhbiJxHtFDGf5LWdblxai4Lxa1Qquri0UF9h03FApjdKd77kwSGmqOxQi1+sCrcECsCd3ta4QmcH3mD6hM114k+oA3sukmBD6gO1T0gpSMeyG4qDVktrchcO4bcaILYHrvDcvtm0d0Uq7lqCSOiajUIArOUq814a6chGbiv8+qbjYXru7OIOP/LqIfizjOW3hFT0bQ0Fyshhvhl3l8UnGBmEXiZnCL392mEtSjc9c6LT0yPtAbT1scunJT0BeKpgVCj7kWNukEAwsmLgdlXAFtIelPHKNQsDc4hiFSYxzOJfoEe8LpxlKGw4AfIB37u0ZNewnSxplKLryEWgeR1OQO/bALMa8i+LC7vP6xfB3HUTKH4ArZld7PqyTJLftoVNfX1hN6Ibbv9V7roOMYiEc9zwnXCzrpKahEo5U0o1lItEstccQDJxSfiiSLEBBH8ngRr4ISbciiEgHLhgArUkgcdUQPep9wvehplKKyxJuKyKIDJUXGClzPZUgiEIJGX0vaHSwv83FfJ72P5xmdy5M0uQ62wGdl2ZYVyLJZSLQZO1ghq3iZ6ERZTOHWWHw4WFvseuZJjsQVfi1RUFb4iEKxfjVPJeTujJjJYQxEFwI+RnB3G8y9D2CvNiOXLIbE6oMp9dZK8NIrR/ZwNVS2dYjynIzt9GCkIMpEFAEmZ5f6Pn42Yf77UDDGrV7ntjiLp7y3y+DajOArUYfJD8cYItRBPkX6LqkCt2ME1jIUSzsee70KLDm5bmhnorpfCx6DD5Fo8za0Qo1S6ux1E8f5RM/Zb6GFhWriMAjF9hJYWFh4RbdvIW546XoLCw502UtgYWFhIRD/BVVZbDG9OTe7AAAAAElFTkSuQmCC"/>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AwODAwM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MDAwMDAw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ZmFsc2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UIDATA" val="&lt;database version=&quot;7.0&quot;&gt;&lt;object type=&quot;1&quot; unique_id=&quot;10001&quot;&gt;&lt;property id=&quot;20141&quot; value=&quot;Chapter 4&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2&quot; value=&quot;0&quot;/&gt;&lt;property id=&quot;20183&quot; value=&quot;1&quot;/&gt;&lt;property id=&quot;20184&quot; value=&quot;7&quot;/&gt;&lt;property id=&quot;20224&quot; value=&quot;C:\Users\bill.BBENT\Desktop&quot;/&gt;&lt;property id=&quot;20226&quot; value=&quot;\\BB8\websites\cis.msjc.edu\courses\core_courses\csis202\lessons\04\powerpoint\ch04.pptx&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Chapter 4&amp;quot;&quot;/&gt;&lt;property id=&quot;20302&quot; value=&quot;1&quot;/&gt;&lt;property id=&quot;20303&quot; value=&quot;Bill Bennett&quot;/&gt;&lt;property id=&quot;20307&quot; value=&quot;277&quot;/&gt;&lt;property id=&quot;20309&quot; value=&quot;11002&quot;/&gt;&lt;property id=&quot;20312&quot; value=&quot;0&quot;/&gt;&lt;/object&gt;&lt;object type=&quot;3&quot; unique_id=&quot;10005&quot;&gt;&lt;property id=&quot;20148&quot; value=&quot;5&quot;/&gt;&lt;property id=&quot;20300&quot; value=&quot;Slide 2 - &amp;quot;Layer 2: The Datalink Layer&amp;quot;&quot;/&gt;&lt;property id=&quot;20302&quot; value=&quot;1&quot;/&gt;&lt;property id=&quot;20303&quot; value=&quot;Bill Bennett&quot;/&gt;&lt;property id=&quot;20307&quot; value=&quot;278&quot;/&gt;&lt;property id=&quot;20309&quot; value=&quot;11002&quot;/&gt;&lt;property id=&quot;20312&quot; value=&quot;0&quot;/&gt;&lt;/object&gt;&lt;object type=&quot;3&quot; unique_id=&quot;10006&quot;&gt;&lt;property id=&quot;20148&quot; value=&quot;5&quot;/&gt;&lt;property id=&quot;20300&quot; value=&quot;Slide 3 - &amp;quot;Layer 2: The Datalink Layer&amp;quot;&quot;/&gt;&lt;property id=&quot;20302&quot; value=&quot;1&quot;/&gt;&lt;property id=&quot;20303&quot; value=&quot;Bill Bennett&quot;/&gt;&lt;property id=&quot;20307&quot; value=&quot;279&quot;/&gt;&lt;property id=&quot;20309&quot; value=&quot;11002&quot;/&gt;&lt;property id=&quot;20312&quot; value=&quot;0&quot;/&gt;&lt;/object&gt;&lt;object type=&quot;3&quot; unique_id=&quot;10007&quot;&gt;&lt;property id=&quot;20148&quot; value=&quot;5&quot;/&gt;&lt;property id=&quot;20300&quot; value=&quot;Slide 4 - &amp;quot;Datalink Layer Addressing&amp;quot;&quot;/&gt;&lt;property id=&quot;20302&quot; value=&quot;1&quot;/&gt;&lt;property id=&quot;20303&quot; value=&quot;Bill Bennett&quot;/&gt;&lt;property id=&quot;20307&quot; value=&quot;294&quot;/&gt;&lt;property id=&quot;20309&quot; value=&quot;11002&quot;/&gt;&lt;property id=&quot;20312&quot; value=&quot;0&quot;/&gt;&lt;/object&gt;&lt;object type=&quot;3&quot; unique_id=&quot;10008&quot;&gt;&lt;property id=&quot;20148&quot; value=&quot;5&quot;/&gt;&lt;property id=&quot;20300&quot; value=&quot;Slide 5 - &amp;quot;Datalink Layer Addressing&amp;quot;&quot;/&gt;&lt;property id=&quot;20302&quot; value=&quot;1&quot;/&gt;&lt;property id=&quot;20303&quot; value=&quot;Bill Bennett&quot;/&gt;&lt;property id=&quot;20307&quot; value=&quot;295&quot;/&gt;&lt;property id=&quot;20309&quot; value=&quot;11002&quot;/&gt;&lt;property id=&quot;20312&quot; value=&quot;0&quot;/&gt;&lt;/object&gt;&lt;object type=&quot;3&quot; unique_id=&quot;10009&quot;&gt;&lt;property id=&quot;20148&quot; value=&quot;5&quot;/&gt;&lt;property id=&quot;20300&quot; value=&quot;Slide 6 - &amp;quot;Datalink Layer Addressing&amp;quot;&quot;/&gt;&lt;property id=&quot;20302&quot; value=&quot;1&quot;/&gt;&lt;property id=&quot;20303&quot; value=&quot;Bill Bennett&quot;/&gt;&lt;property id=&quot;20307&quot; value=&quot;296&quot;/&gt;&lt;property id=&quot;20309&quot; value=&quot;11002&quot;/&gt;&lt;property id=&quot;20312&quot; value=&quot;0&quot;/&gt;&lt;/object&gt;&lt;object type=&quot;3&quot; unique_id=&quot;10010&quot;&gt;&lt;property id=&quot;20148&quot; value=&quot;5&quot;/&gt;&lt;property id=&quot;20300&quot; value=&quot;Slide 7 - &amp;quot;Datalink Layer Addressing&amp;quot;&quot;/&gt;&lt;property id=&quot;20302&quot; value=&quot;1&quot;/&gt;&lt;property id=&quot;20303&quot; value=&quot;Bill Bennett&quot;/&gt;&lt;property id=&quot;20307&quot; value=&quot;256&quot;/&gt;&lt;property id=&quot;20309&quot; value=&quot;11002&quot;/&gt;&lt;property id=&quot;20312&quot; value=&quot;0&quot;/&gt;&lt;/object&gt;&lt;object type=&quot;3&quot; unique_id=&quot;10011&quot;&gt;&lt;property id=&quot;20148&quot; value=&quot;5&quot;/&gt;&lt;property id=&quot;20300&quot; value=&quot;Slide 8 - &amp;quot;Datalink Layer Addressing&amp;quot;&quot;/&gt;&lt;property id=&quot;20302&quot; value=&quot;1&quot;/&gt;&lt;property id=&quot;20303&quot; value=&quot;Bill Bennett&quot;/&gt;&lt;property id=&quot;20307&quot; value=&quot;276&quot;/&gt;&lt;property id=&quot;20309&quot; value=&quot;11002&quot;/&gt;&lt;property id=&quot;20312&quot; value=&quot;0&quot;/&gt;&lt;/object&gt;&lt;object type=&quot;3&quot; unique_id=&quot;10012&quot;&gt;&lt;property id=&quot;20148&quot; value=&quot;5&quot;/&gt;&lt;property id=&quot;20300&quot; value=&quot;Slide 9 - &amp;quot;Network Segments&amp;quot;&quot;/&gt;&lt;property id=&quot;20302&quot; value=&quot;1&quot;/&gt;&lt;property id=&quot;20303&quot; value=&quot;Bill Bennett&quot;/&gt;&lt;property id=&quot;20307&quot; value=&quot;297&quot;/&gt;&lt;property id=&quot;20309&quot; value=&quot;11002&quot;/&gt;&lt;property id=&quot;20312&quot; value=&quot;0&quot;/&gt;&lt;/object&gt;&lt;object type=&quot;3&quot; unique_id=&quot;10013&quot;&gt;&lt;property id=&quot;20148&quot; value=&quot;5&quot;/&gt;&lt;property id=&quot;20300&quot; value=&quot;Slide 10 - &amp;quot;IP Subnet&amp;quot;&quot;/&gt;&lt;property id=&quot;20302&quot; value=&quot;1&quot;/&gt;&lt;property id=&quot;20303&quot; value=&quot;Bill Bennett&quot;/&gt;&lt;property id=&quot;20307&quot; value=&quot;298&quot;/&gt;&lt;property id=&quot;20309&quot; value=&quot;11002&quot;/&gt;&lt;property id=&quot;20312&quot; value=&quot;0&quot;/&gt;&lt;/object&gt;&lt;object type=&quot;3&quot; unique_id=&quot;10014&quot;&gt;&lt;property id=&quot;20148&quot; value=&quot;5&quot;/&gt;&lt;property id=&quot;20300&quot; value=&quot;Slide 11 - &amp;quot;Collision &amp;amp; Broadcast Domains&amp;quot;&quot;/&gt;&lt;property id=&quot;20302&quot; value=&quot;1&quot;/&gt;&lt;property id=&quot;20303&quot; value=&quot;Bill Bennett&quot;/&gt;&lt;property id=&quot;20307&quot; value=&quot;299&quot;/&gt;&lt;property id=&quot;20309&quot; value=&quot;11002&quot;/&gt;&lt;property id=&quot;20312&quot; value=&quot;0&quot;/&gt;&lt;/object&gt;&lt;object type=&quot;3&quot; unique_id=&quot;10015&quot;&gt;&lt;property id=&quot;20148&quot; value=&quot;5&quot;/&gt;&lt;property id=&quot;20300&quot; value=&quot;Slide 14 - &amp;quot;History of LAN Architectures&amp;quot;&quot;/&gt;&lt;property id=&quot;20302&quot; value=&quot;1&quot;/&gt;&lt;property id=&quot;20303&quot; value=&quot;Bill Bennett&quot;/&gt;&lt;property id=&quot;20307&quot; value=&quot;303&quot;/&gt;&lt;property id=&quot;20309&quot; value=&quot;11002&quot;/&gt;&lt;property id=&quot;20312&quot; value=&quot;0&quot;/&gt;&lt;/object&gt;&lt;object type=&quot;3&quot; unique_id=&quot;10016&quot;&gt;&lt;property id=&quot;20148&quot; value=&quot;5&quot;/&gt;&lt;property id=&quot;20300&quot; value=&quot;Slide 15 - &amp;quot;LAN Architecture Model&amp;quot;&quot;/&gt;&lt;property id=&quot;20302&quot; value=&quot;1&quot;/&gt;&lt;property id=&quot;20303&quot; value=&quot;Bill Bennett&quot;/&gt;&lt;property id=&quot;20307&quot; value=&quot;280&quot;/&gt;&lt;property id=&quot;20309&quot; value=&quot;11002&quot;/&gt;&lt;property id=&quot;20312&quot; value=&quot;0&quot;/&gt;&lt;/object&gt;&lt;object type=&quot;3&quot; unique_id=&quot;10017&quot;&gt;&lt;property id=&quot;20148&quot; value=&quot;5&quot;/&gt;&lt;property id=&quot;20300&quot; value=&quot;Slide 16 - &amp;quot;Access Methodology&amp;quot;&quot;/&gt;&lt;property id=&quot;20302&quot; value=&quot;1&quot;/&gt;&lt;property id=&quot;20303&quot; value=&quot;Bill Bennett&quot;/&gt;&lt;property id=&quot;20307&quot; value=&quot;281&quot;/&gt;&lt;property id=&quot;20309&quot; value=&quot;11002&quot;/&gt;&lt;property id=&quot;20312&quot; value=&quot;0&quot;/&gt;&lt;/object&gt;&lt;object type=&quot;3&quot; unique_id=&quot;10018&quot;&gt;&lt;property id=&quot;20148&quot; value=&quot;5&quot;/&gt;&lt;property id=&quot;20300&quot; value=&quot;Slide 17 - &amp;quot;CSMA/CD vs. Token Passing&amp;quot;&quot;/&gt;&lt;property id=&quot;20302&quot; value=&quot;1&quot;/&gt;&lt;property id=&quot;20303&quot; value=&quot;Bill Bennett&quot;/&gt;&lt;property id=&quot;20307&quot; value=&quot;257&quot;/&gt;&lt;property id=&quot;20309&quot; value=&quot;11002&quot;/&gt;&lt;property id=&quot;20312&quot; value=&quot;0&quot;/&gt;&lt;/object&gt;&lt;object type=&quot;3&quot; unique_id=&quot;10019&quot;&gt;&lt;property id=&quot;20148&quot; value=&quot;5&quot;/&gt;&lt;property id=&quot;20300&quot; value=&quot;Slide 18 - &amp;quot;Logical Topology&amp;quot;&quot;/&gt;&lt;property id=&quot;20302&quot; value=&quot;1&quot;/&gt;&lt;property id=&quot;20303&quot; value=&quot;Bill Bennett&quot;/&gt;&lt;property id=&quot;20307&quot; value=&quot;282&quot;/&gt;&lt;property id=&quot;20309&quot; value=&quot;11002&quot;/&gt;&lt;property id=&quot;20312&quot; value=&quot;0&quot;/&gt;&lt;/object&gt;&lt;object type=&quot;3&quot; unique_id=&quot;10020&quot;&gt;&lt;property id=&quot;20148&quot; value=&quot;5&quot;/&gt;&lt;property id=&quot;20300&quot; value=&quot;Slide 19 - &amp;quot;Physical Topology&amp;quot;&quot;/&gt;&lt;property id=&quot;20302&quot; value=&quot;1&quot;/&gt;&lt;property id=&quot;20303&quot; value=&quot;Bill Bennett&quot;/&gt;&lt;property id=&quot;20307&quot; value=&quot;300&quot;/&gt;&lt;property id=&quot;20309&quot; value=&quot;11002&quot;/&gt;&lt;property id=&quot;20312&quot; value=&quot;0&quot;/&gt;&lt;/object&gt;&lt;object type=&quot;3&quot; unique_id=&quot;10021&quot;&gt;&lt;property id=&quot;20148&quot; value=&quot;5&quot;/&gt;&lt;property id=&quot;20300&quot; value=&quot;Slide 20 - &amp;quot;LAN Technology Model&amp;quot;&quot;/&gt;&lt;property id=&quot;20302&quot; value=&quot;1&quot;/&gt;&lt;property id=&quot;20303&quot; value=&quot;Bill Bennett&quot;/&gt;&lt;property id=&quot;20307&quot; value=&quot;283&quot;/&gt;&lt;property id=&quot;20309&quot; value=&quot;11002&quot;/&gt;&lt;property id=&quot;20312&quot; value=&quot;0&quot;/&gt;&lt;/object&gt;&lt;object type=&quot;3&quot; unique_id=&quot;10022&quot;&gt;&lt;property id=&quot;20148&quot; value=&quot;5&quot;/&gt;&lt;property id=&quot;20300&quot; value=&quot;Slide 21 - &amp;quot;LAN Technology Architecture&amp;quot;&quot;/&gt;&lt;property id=&quot;20302&quot; value=&quot;1&quot;/&gt;&lt;property id=&quot;20303&quot; value=&quot;Bill Bennett&quot;/&gt;&lt;property id=&quot;20307&quot; value=&quot;258&quot;/&gt;&lt;property id=&quot;20309&quot; value=&quot;11002&quot;/&gt;&lt;property id=&quot;20312&quot; value=&quot;0&quot;/&gt;&lt;/object&gt;&lt;object type=&quot;3&quot; unique_id=&quot;10023&quot;&gt;&lt;property id=&quot;20148&quot; value=&quot;5&quot;/&gt;&lt;property id=&quot;20300&quot; value=&quot;Slide 22 - &amp;quot;LAN Technology Choices &amp;quot;&quot;/&gt;&lt;property id=&quot;20302&quot; value=&quot;1&quot;/&gt;&lt;property id=&quot;20303&quot; value=&quot;Bill Bennett&quot;/&gt;&lt;property id=&quot;20307&quot; value=&quot;259&quot;/&gt;&lt;property id=&quot;20309&quot; value=&quot;11002&quot;/&gt;&lt;property id=&quot;20312&quot; value=&quot;0&quot;/&gt;&lt;/object&gt;&lt;object type=&quot;3&quot; unique_id=&quot;10024&quot;&gt;&lt;property id=&quot;20148&quot; value=&quot;5&quot;/&gt;&lt;property id=&quot;20300&quot; value=&quot;Slide 23 - &amp;quot;NIC Technology Analysis Grid&amp;quot;&quot;/&gt;&lt;property id=&quot;20302&quot; value=&quot;1&quot;/&gt;&lt;property id=&quot;20303&quot; value=&quot;Bill Bennett&quot;/&gt;&lt;property id=&quot;20307&quot; value=&quot;260&quot;/&gt;&lt;property id=&quot;20309&quot; value=&quot;11002&quot;/&gt;&lt;property id=&quot;20312&quot; value=&quot;0&quot;/&gt;&lt;/object&gt;&lt;object type=&quot;3&quot; unique_id=&quot;10025&quot;&gt;&lt;property id=&quot;20148&quot; value=&quot;5&quot;/&gt;&lt;property id=&quot;20300&quot; value=&quot;Slide 24 - &amp;quot;Ethernet&amp;quot;&quot;/&gt;&lt;property id=&quot;20302&quot; value=&quot;1&quot;/&gt;&lt;property id=&quot;20303&quot; value=&quot;Bill Bennett&quot;/&gt;&lt;property id=&quot;20307&quot; value=&quot;284&quot;/&gt;&lt;property id=&quot;20309&quot; value=&quot;11002&quot;/&gt;&lt;property id=&quot;20312&quot; value=&quot;0&quot;/&gt;&lt;/object&gt;&lt;object type=&quot;3&quot; unique_id=&quot;10026&quot;&gt;&lt;property id=&quot;20148&quot; value=&quot;5&quot;/&gt;&lt;property id=&quot;20300&quot; value=&quot;Slide 25 - &amp;quot;Ethernet&amp;quot;&quot;/&gt;&lt;property id=&quot;20302&quot; value=&quot;1&quot;/&gt;&lt;property id=&quot;20303&quot; value=&quot;Bill Bennett&quot;/&gt;&lt;property id=&quot;20307&quot; value=&quot;301&quot;/&gt;&lt;property id=&quot;20309&quot; value=&quot;11002&quot;/&gt;&lt;property id=&quot;20312&quot; value=&quot;0&quot;/&gt;&lt;/object&gt;&lt;object type=&quot;3&quot; unique_id=&quot;10027&quot;&gt;&lt;property id=&quot;20148&quot; value=&quot;5&quot;/&gt;&lt;property id=&quot;20300&quot; value=&quot;Slide 26 - &amp;quot;Ethernet Standards&amp;quot;&quot;/&gt;&lt;property id=&quot;20302&quot; value=&quot;1&quot;/&gt;&lt;property id=&quot;20303&quot; value=&quot;Bill Bennett&quot;/&gt;&lt;property id=&quot;20307&quot; value=&quot;302&quot;/&gt;&lt;property id=&quot;20309&quot; value=&quot;11002&quot;/&gt;&lt;property id=&quot;20312&quot; value=&quot;0&quot;/&gt;&lt;/object&gt;&lt;object type=&quot;3&quot; unique_id=&quot;10028&quot;&gt;&lt;property id=&quot;20148&quot; value=&quot;5&quot;/&gt;&lt;property id=&quot;20300&quot; value=&quot;Slide 27 - &amp;quot;Ethernet Frame Layout&amp;quot;&quot;/&gt;&lt;property id=&quot;20302&quot; value=&quot;1&quot;/&gt;&lt;property id=&quot;20303&quot; value=&quot;Bill Bennett&quot;/&gt;&lt;property id=&quot;20307&quot; value=&quot;261&quot;/&gt;&lt;property id=&quot;20309&quot; value=&quot;11002&quot;/&gt;&lt;property id=&quot;20312&quot; value=&quot;0&quot;/&gt;&lt;/object&gt;&lt;object type=&quot;3&quot; unique_id=&quot;10029&quot;&gt;&lt;property id=&quot;20148&quot; value=&quot;5&quot;/&gt;&lt;property id=&quot;20300&quot; value=&quot;Slide 28 - &amp;quot;Ethernet Nomenclature&amp;quot;&quot;/&gt;&lt;property id=&quot;20302&quot; value=&quot;1&quot;/&gt;&lt;property id=&quot;20303&quot; value=&quot;Bill Bennett&quot;/&gt;&lt;property id=&quot;20307&quot; value=&quot;304&quot;/&gt;&lt;property id=&quot;20309&quot; value=&quot;11002&quot;/&gt;&lt;property id=&quot;20312&quot; value=&quot;0&quot;/&gt;&lt;/object&gt;&lt;object type=&quot;3&quot; unique_id=&quot;10030&quot;&gt;&lt;property id=&quot;20148&quot; value=&quot;5&quot;/&gt;&lt;property id=&quot;20300&quot; value=&quot;Slide 29 - &amp;quot;Typical FastEthernet Architecture&amp;quot;&quot;/&gt;&lt;property id=&quot;20302&quot; value=&quot;1&quot;/&gt;&lt;property id=&quot;20303&quot; value=&quot;Bill Bennett&quot;/&gt;&lt;property id=&quot;20307&quot; value=&quot;262&quot;/&gt;&lt;property id=&quot;20309&quot; value=&quot;11002&quot;/&gt;&lt;property id=&quot;20312&quot; value=&quot;0&quot;/&gt;&lt;/object&gt;&lt;object type=&quot;3&quot; unique_id=&quot;10031&quot;&gt;&lt;property id=&quot;20148&quot; value=&quot;5&quot;/&gt;&lt;property id=&quot;20300&quot; value=&quot;Slide 30 - &amp;quot;Gigabit Ethernet&amp;quot;&quot;/&gt;&lt;property id=&quot;20302&quot; value=&quot;1&quot;/&gt;&lt;property id=&quot;20303&quot; value=&quot;Bill Bennett&quot;/&gt;&lt;property id=&quot;20307&quot; value=&quot;285&quot;/&gt;&lt;property id=&quot;20309&quot; value=&quot;11002&quot;/&gt;&lt;property id=&quot;20312&quot; value=&quot;0&quot;/&gt;&lt;/object&gt;&lt;object type=&quot;3&quot; unique_id=&quot;10032&quot;&gt;&lt;property id=&quot;20148&quot; value=&quot;5&quot;/&gt;&lt;property id=&quot;20300&quot; value=&quot;Slide 31 - &amp;quot;Token Ring&amp;quot;&quot;/&gt;&lt;property id=&quot;20302&quot; value=&quot;1&quot;/&gt;&lt;property id=&quot;20303&quot; value=&quot;Bill Bennett&quot;/&gt;&lt;property id=&quot;20307&quot; value=&quot;286&quot;/&gt;&lt;property id=&quot;20309&quot; value=&quot;11002&quot;/&gt;&lt;property id=&quot;20312&quot; value=&quot;0&quot;/&gt;&lt;/object&gt;&lt;object type=&quot;3&quot; unique_id=&quot;10033&quot;&gt;&lt;property id=&quot;20148&quot; value=&quot;5&quot;/&gt;&lt;property id=&quot;20300&quot; value=&quot;Slide 32 - &amp;quot;ATM on the LAN&amp;quot;&quot;/&gt;&lt;property id=&quot;20302&quot; value=&quot;1&quot;/&gt;&lt;property id=&quot;20303&quot; value=&quot;Bill Bennett&quot;/&gt;&lt;property id=&quot;20307&quot; value=&quot;306&quot;/&gt;&lt;property id=&quot;20309&quot; value=&quot;11002&quot;/&gt;&lt;property id=&quot;20312&quot; value=&quot;0&quot;/&gt;&lt;/object&gt;&lt;object type=&quot;3&quot; unique_id=&quot;10034&quot;&gt;&lt;property id=&quot;20148&quot; value=&quot;5&quot;/&gt;&lt;property id=&quot;20300&quot; value=&quot;Slide 33 - &amp;quot;Wireless LANs&amp;quot;&quot;/&gt;&lt;property id=&quot;20302&quot; value=&quot;1&quot;/&gt;&lt;property id=&quot;20303&quot; value=&quot;Bill Bennett&quot;/&gt;&lt;property id=&quot;20307&quot; value=&quot;287&quot;/&gt;&lt;property id=&quot;20309&quot; value=&quot;11002&quot;/&gt;&lt;property id=&quot;20312&quot; value=&quot;0&quot;/&gt;&lt;/object&gt;&lt;object type=&quot;3&quot; unique_id=&quot;10035&quot;&gt;&lt;property id=&quot;20148&quot; value=&quot;5&quot;/&gt;&lt;property id=&quot;20300&quot; value=&quot;Slide 34 - &amp;quot;Wireless LANs – 802.11b&amp;quot;&quot;/&gt;&lt;property id=&quot;20302&quot; value=&quot;1&quot;/&gt;&lt;property id=&quot;20303&quot; value=&quot;Bill Bennett&quot;/&gt;&lt;property id=&quot;20307&quot; value=&quot;288&quot;/&gt;&lt;property id=&quot;20309&quot; value=&quot;11002&quot;/&gt;&lt;property id=&quot;20312&quot; value=&quot;0&quot;/&gt;&lt;/object&gt;&lt;object type=&quot;3&quot; unique_id=&quot;10036&quot;&gt;&lt;property id=&quot;20148&quot; value=&quot;5&quot;/&gt;&lt;property id=&quot;20300&quot; value=&quot;Slide 35 - &amp;quot;Wireless LANs – 802.11g&amp;quot;&quot;/&gt;&lt;property id=&quot;20302&quot; value=&quot;1&quot;/&gt;&lt;property id=&quot;20303&quot; value=&quot;Bill Bennett&quot;/&gt;&lt;property id=&quot;20307&quot; value=&quot;289&quot;/&gt;&lt;property id=&quot;20309&quot; value=&quot;11002&quot;/&gt;&lt;property id=&quot;20312&quot; value=&quot;0&quot;/&gt;&lt;/object&gt;&lt;object type=&quot;3&quot; unique_id=&quot;10037&quot;&gt;&lt;property id=&quot;20148&quot; value=&quot;5&quot;/&gt;&lt;property id=&quot;20300&quot; value=&quot;Slide 36 - &amp;quot;Wireless LANs&amp;quot;&quot;/&gt;&lt;property id=&quot;20302&quot; value=&quot;1&quot;/&gt;&lt;property id=&quot;20303&quot; value=&quot;Bill Bennett&quot;/&gt;&lt;property id=&quot;20307&quot; value=&quot;263&quot;/&gt;&lt;property id=&quot;20309&quot; value=&quot;11002&quot;/&gt;&lt;property id=&quot;20312&quot; value=&quot;0&quot;/&gt;&lt;/object&gt;&lt;object type=&quot;3&quot; unique_id=&quot;10038&quot;&gt;&lt;property id=&quot;20148&quot; value=&quot;5&quot;/&gt;&lt;property id=&quot;20300&quot; value=&quot;Slide 37 - &amp;quot;Wireless LANs&amp;quot;&quot;/&gt;&lt;property id=&quot;20302&quot; value=&quot;1&quot;/&gt;&lt;property id=&quot;20303&quot; value=&quot;Bill Bennett&quot;/&gt;&lt;property id=&quot;20307&quot; value=&quot;267&quot;/&gt;&lt;property id=&quot;20309&quot; value=&quot;11002&quot;/&gt;&lt;property id=&quot;20312&quot; value=&quot;0&quot;/&gt;&lt;/object&gt;&lt;object type=&quot;3&quot; unique_id=&quot;10039&quot;&gt;&lt;property id=&quot;20148&quot; value=&quot;5&quot;/&gt;&lt;property id=&quot;20300&quot; value=&quot;Slide 38 - &amp;quot;Wireless LANs&amp;quot;&quot;/&gt;&lt;property id=&quot;20302&quot; value=&quot;1&quot;/&gt;&lt;property id=&quot;20303&quot; value=&quot;Bill Bennett&quot;/&gt;&lt;property id=&quot;20307&quot; value=&quot;268&quot;/&gt;&lt;property id=&quot;20309&quot; value=&quot;11002&quot;/&gt;&lt;property id=&quot;20312&quot; value=&quot;0&quot;/&gt;&lt;/object&gt;&lt;object type=&quot;3&quot; unique_id=&quot;10040&quot;&gt;&lt;property id=&quot;20148&quot; value=&quot;5&quot;/&gt;&lt;property id=&quot;20300&quot; value=&quot;Slide 40 - &amp;quot;LAN Interconnection Hardware &amp;quot;&quot;/&gt;&lt;property id=&quot;20302&quot; value=&quot;1&quot;/&gt;&lt;property id=&quot;20303&quot; value=&quot;Bill Bennett&quot;/&gt;&lt;property id=&quot;20307&quot; value=&quot;269&quot;/&gt;&lt;property id=&quot;20309&quot; value=&quot;11002&quot;/&gt;&lt;property id=&quot;20312&quot; value=&quot;0&quot;/&gt;&lt;/object&gt;&lt;object type=&quot;3&quot; unique_id=&quot;10041&quot;&gt;&lt;property id=&quot;20148&quot; value=&quot;5&quot;/&gt;&lt;property id=&quot;20300&quot; value=&quot;Slide 41 - &amp;quot;LAN Interconnection Hardware&amp;quot;&quot;/&gt;&lt;property id=&quot;20302&quot; value=&quot;1&quot;/&gt;&lt;property id=&quot;20303&quot; value=&quot;Bill Bennett&quot;/&gt;&lt;property id=&quot;20307&quot; value=&quot;274&quot;/&gt;&lt;property id=&quot;20309&quot; value=&quot;11002&quot;/&gt;&lt;property id=&quot;20312&quot; value=&quot;0&quot;/&gt;&lt;/object&gt;&lt;object type=&quot;3&quot; unique_id=&quot;10042&quot;&gt;&lt;property id=&quot;20148&quot; value=&quot;5&quot;/&gt;&lt;property id=&quot;20300&quot; value=&quot;Slide 42 - &amp;quot;Hub Functional Comparison&amp;quot;&quot;/&gt;&lt;property id=&quot;20302&quot; value=&quot;1&quot;/&gt;&lt;property id=&quot;20303&quot; value=&quot;Bill Bennett&quot;/&gt;&lt;property id=&quot;20307&quot; value=&quot;270&quot;/&gt;&lt;property id=&quot;20309&quot; value=&quot;11002&quot;/&gt;&lt;property id=&quot;20312&quot; value=&quot;0&quot;/&gt;&lt;/object&gt;&lt;object type=&quot;3&quot; unique_id=&quot;10043&quot;&gt;&lt;property id=&quot;20148&quot; value=&quot;5&quot;/&gt;&lt;property id=&quot;20300&quot; value=&quot;Slide 43 - &amp;quot;Network Management&amp;quot;&quot;/&gt;&lt;property id=&quot;20302&quot; value=&quot;1&quot;/&gt;&lt;property id=&quot;20303&quot; value=&quot;Bill Bennett&quot;/&gt;&lt;property id=&quot;20307&quot; value=&quot;271&quot;/&gt;&lt;property id=&quot;20309&quot; value=&quot;11002&quot;/&gt;&lt;property id=&quot;20312&quot; value=&quot;0&quot;/&gt;&lt;/object&gt;&lt;object type=&quot;3&quot; unique_id=&quot;10044&quot;&gt;&lt;property id=&quot;20148&quot; value=&quot;5&quot;/&gt;&lt;property id=&quot;20300&quot; value=&quot;Slide 44 - &amp;quot;LAN Interconnection Hardware&amp;quot;&quot;/&gt;&lt;property id=&quot;20302&quot; value=&quot;1&quot;/&gt;&lt;property id=&quot;20303&quot; value=&quot;Bill Bennett&quot;/&gt;&lt;property id=&quot;20307&quot; value=&quot;272&quot;/&gt;&lt;property id=&quot;20309&quot; value=&quot;11002&quot;/&gt;&lt;property id=&quot;20312&quot; value=&quot;0&quot;/&gt;&lt;/object&gt;&lt;object type=&quot;3&quot; unique_id=&quot;10045&quot;&gt;&lt;property id=&quot;20148&quot; value=&quot;5&quot;/&gt;&lt;property id=&quot;20300&quot; value=&quot;Slide 46 - &amp;quot;LAN Interconnection Hardware&amp;quot;&quot;/&gt;&lt;property id=&quot;20302&quot; value=&quot;1&quot;/&gt;&lt;property id=&quot;20303&quot; value=&quot;Bill Bennett&quot;/&gt;&lt;property id=&quot;20307&quot; value=&quot;275&quot;/&gt;&lt;property id=&quot;20309&quot; value=&quot;11002&quot;/&gt;&lt;property id=&quot;20312&quot; value=&quot;0&quot;/&gt;&lt;/object&gt;&lt;object type=&quot;3&quot; unique_id=&quot;10046&quot;&gt;&lt;property id=&quot;20148&quot; value=&quot;5&quot;/&gt;&lt;property id=&quot;20300&quot; value=&quot;Slide 47 - &amp;quot;LAN Interconnection Hardware&amp;quot;&quot;/&gt;&lt;property id=&quot;20302&quot; value=&quot;1&quot;/&gt;&lt;property id=&quot;20303&quot; value=&quot;Bill Bennett&quot;/&gt;&lt;property id=&quot;20307&quot; value=&quot;273&quot;/&gt;&lt;property id=&quot;20309&quot; value=&quot;11002&quot;/&gt;&lt;property id=&quot;20312&quot; value=&quot;0&quot;/&gt;&lt;/object&gt;&lt;object type=&quot;3&quot; unique_id=&quot;10047&quot;&gt;&lt;property id=&quot;20148&quot; value=&quot;5&quot;/&gt;&lt;property id=&quot;20300&quot; value=&quot;Slide 48 - &amp;quot;Switching&amp;quot;&quot;/&gt;&lt;property id=&quot;20302&quot; value=&quot;1&quot;/&gt;&lt;property id=&quot;20303&quot; value=&quot;Bill Bennett&quot;/&gt;&lt;property id=&quot;20307&quot; value=&quot;290&quot;/&gt;&lt;property id=&quot;20309&quot; value=&quot;11002&quot;/&gt;&lt;property id=&quot;20312&quot; value=&quot;0&quot;/&gt;&lt;/object&gt;&lt;object type=&quot;3&quot; unique_id=&quot;10048&quot;&gt;&lt;property id=&quot;20148&quot; value=&quot;5&quot;/&gt;&lt;property id=&quot;20300&quot; value=&quot;Slide 49 - &amp;quot;Switching&amp;quot;&quot;/&gt;&lt;property id=&quot;20302&quot; value=&quot;1&quot;/&gt;&lt;property id=&quot;20303&quot; value=&quot;Bill Bennett&quot;/&gt;&lt;property id=&quot;20307&quot; value=&quot;291&quot;/&gt;&lt;property id=&quot;20309&quot; value=&quot;11002&quot;/&gt;&lt;property id=&quot;20312&quot; value=&quot;0&quot;/&gt;&lt;/object&gt;&lt;object type=&quot;3&quot; unique_id=&quot;10049&quot;&gt;&lt;property id=&quot;20148&quot; value=&quot;5&quot;/&gt;&lt;property id=&quot;20300&quot; value=&quot;Slide 50 - &amp;quot;Store and Forward Switching&amp;quot;&quot;/&gt;&lt;property id=&quot;20302&quot; value=&quot;1&quot;/&gt;&lt;property id=&quot;20303&quot; value=&quot;Bill Bennett&quot;/&gt;&lt;property id=&quot;20307&quot; value=&quot;293&quot;/&gt;&lt;property id=&quot;20309&quot; value=&quot;11002&quot;/&gt;&lt;property id=&quot;20312&quot; value=&quot;0&quot;/&gt;&lt;/object&gt;&lt;object type=&quot;3&quot; unique_id=&quot;10050&quot;&gt;&lt;property id=&quot;20148&quot; value=&quot;5&quot;/&gt;&lt;property id=&quot;20300&quot; value=&quot;Slide 51 - &amp;quot;Cut-through Switching&amp;quot;&quot;/&gt;&lt;property id=&quot;20302&quot; value=&quot;1&quot;/&gt;&lt;property id=&quot;20303&quot; value=&quot;Bill Bennett&quot;/&gt;&lt;property id=&quot;20307&quot; value=&quot;292&quot;/&gt;&lt;property id=&quot;20309&quot; value=&quot;11002&quot;/&gt;&lt;property id=&quot;20312&quot; value=&quot;0&quot;/&gt;&lt;/object&gt;&lt;object type=&quot;3&quot; unique_id=&quot;10051&quot;&gt;&lt;property id=&quot;20148&quot; value=&quot;5&quot;/&gt;&lt;property id=&quot;20300&quot; value=&quot;Slide 52 - &amp;quot;Error-free Cut-through Switching&amp;quot;&quot;/&gt;&lt;property id=&quot;20302&quot; value=&quot;1&quot;/&gt;&lt;property id=&quot;20303&quot; value=&quot;Bill Bennett&quot;/&gt;&lt;property id=&quot;20307&quot; value=&quot;305&quot;/&gt;&lt;property id=&quot;20309&quot; value=&quot;11002&quot;/&gt;&lt;property id=&quot;20312&quot; value=&quot;0&quot;/&gt;&lt;/object&gt;&lt;object type=&quot;3&quot; unique_id=&quot;10052&quot;&gt;&lt;property id=&quot;20148&quot; value=&quot;5&quot;/&gt;&lt;property id=&quot;20300&quot; value=&quot;Slide 53 - &amp;quot;Advantages of Using Switches&amp;quot;&quot;/&gt;&lt;property id=&quot;20302&quot; value=&quot;1&quot;/&gt;&lt;property id=&quot;20303&quot; value=&quot;Bill Bennett&quot;/&gt;&lt;property id=&quot;20307&quot; value=&quot;264&quot;/&gt;&lt;property id=&quot;20309&quot; value=&quot;11002&quot;/&gt;&lt;property id=&quot;20312&quot; value=&quot;0&quot;/&gt;&lt;/object&gt;&lt;object type=&quot;3&quot; unique_id=&quot;10410&quot;&gt;&lt;property id=&quot;20148&quot; value=&quot;5&quot;/&gt;&lt;property id=&quot;20300&quot; value=&quot;Slide 39 - &amp;quot;OSI Layers 1 and 2&amp;quot;&quot;/&gt;&lt;property id=&quot;20302&quot; value=&quot;1&quot;/&gt;&lt;property id=&quot;20303&quot; value=&quot;Bill Bennett&quot;/&gt;&lt;property id=&quot;20307&quot; value=&quot;307&quot;/&gt;&lt;property id=&quot;20309&quot; value=&quot;11002&quot;/&gt;&lt;property id=&quot;20312&quot; value=&quot;0&quot;/&gt;&lt;/object&gt;&lt;object type=&quot;3&quot; unique_id=&quot;10723&quot;&gt;&lt;property id=&quot;20148&quot; value=&quot;5&quot;/&gt;&lt;property id=&quot;20300&quot; value=&quot;Slide 12 - &amp;quot;Collision &amp;amp; Broadcast Domains&amp;quot;&quot;/&gt;&lt;property id=&quot;20302&quot; value=&quot;1&quot;/&gt;&lt;property id=&quot;20303&quot; value=&quot;Bill Bennett&quot;/&gt;&lt;property id=&quot;20307&quot; value=&quot;308&quot;/&gt;&lt;property id=&quot;20309&quot; value=&quot;11002&quot;/&gt;&lt;property id=&quot;20312&quot; value=&quot;0&quot;/&gt;&lt;/object&gt;&lt;object type=&quot;3&quot; unique_id=&quot;10724&quot;&gt;&lt;property id=&quot;20148&quot; value=&quot;5&quot;/&gt;&lt;property id=&quot;20300&quot; value=&quot;Slide 13 - &amp;quot;Collision &amp;amp; Broadcast Domains&amp;quot;&quot;/&gt;&lt;property id=&quot;20302&quot; value=&quot;1&quot;/&gt;&lt;property id=&quot;20303&quot; value=&quot;Bill Bennett&quot;/&gt;&lt;property id=&quot;20307&quot; value=&quot;309&quot;/&gt;&lt;property id=&quot;20309&quot; value=&quot;11002&quot;/&gt;&lt;property id=&quot;20312&quot; value=&quot;0&quot;/&gt;&lt;/object&gt;&lt;object type=&quot;3&quot; unique_id=&quot;11062&quot;&gt;&lt;property id=&quot;20148&quot; value=&quot;5&quot;/&gt;&lt;property id=&quot;20300&quot; value=&quot;Slide 45 - &amp;quot;LAN Interconnection Hardware&amp;quot;&quot;/&gt;&lt;property id=&quot;20303&quot; value=&quot;Bill Bennett&quot;/&gt;&lt;property id=&quot;20307&quot; value=&quot;310&quot;/&gt;&lt;property id=&quot;20309&quot; value=&quot;11002&quot;/&gt;&lt;/object&gt;&lt;/object&gt;&lt;object type=&quot;10&quot; unique_id=&quot;10941&quot;&gt;&lt;object type=&quot;11&quot; unique_id=&quot;10942&quot;&gt;&lt;property id=&quot;20180&quot; value=&quot;0&quot;/&gt;&lt;property id=&quot;20181&quot; value=&quot;1&quot;/&gt;&lt;property id=&quot;20182&quot; value=&quot;0&quot;/&gt;&lt;property id=&quot;20183&quot; value=&quot;1&quot;/&gt;&lt;/object&gt;&lt;object type=&quot;12&quot; unique_id=&quot;10943&quot;&gt;&lt;/object&gt;&lt;/object&gt;&lt;object type=&quot;4&quot; unique_id=&quot;11001&quot;&gt;&lt;object type=&quot;5&quot; unique_id=&quot;11002&quot;&gt;&lt;property id=&quot;20149&quot; value=&quot;Bill Bennett&quot;/&gt;&lt;property id=&quot;20150&quot; value=&quot;Associate Professor, Mt. San Jacinto College&quot;/&gt;&lt;property id=&quot;20151&quot; value=&quot;bill_bennett.jpg&quot;/&gt;&lt;property id=&quot;20153&quot; value=&quot;BBennett@msjc.edu&quot;/&gt;&lt;property id=&quot;20155&quot; value=&quot;Bill Has over 20 years of experience in Information Technology including industry certifications from Microsoft, Cisco, and CIW. He began teaching in 1994 for New Horizons Computer Learning Centers, was General Manager for the College of Information Technology in 1999, and  has been a full-time instructor at MSJC since 2001. Bill has also taught classes for the University of California, Riverside Extension program.&amp;#x0D;&amp;#x0A;&quot;/&gt;&lt;property id=&quot;20159&quot; value=&quot;MSJCnewBlock.png&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PSNARRATION" val="19,1667134746,H:\Users\Bill\Google Drive\cis.msjc.edu\courses\core_courses\csis202\lessons\04\powerpoint\ch04_pptx\Media.ppcx"/>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B43CC4BC-E316-4B71-A7C5-88680086691C}&quot;/&gt;&lt;isInvalidForFieldText val=&quot;0&quot;/&gt;&lt;Image&gt;&lt;filename val=&quot;H:\Users\Bill\AppData\Local\Temp\CP904816499149Session\CPTrustFolder904816499211\PPTImport904818989705\data\asimages\{B43CC4BC-E316-4B71-A7C5-88680086691C}_21.png&quot;/&gt;&lt;left val=&quot;95&quot;/&gt;&lt;top val=&quot;64&quot;/&gt;&lt;width val=&quot;845&quot;/&gt;&lt;height val=&quot;152&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PSNARRATION" val="20,1667134746,H:\Users\Bill\Google Drive\cis.msjc.edu\courses\core_courses\csis202\lessons\04\powerpoint\ch04_pptx\Media.ppcx"/>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B25221D2-3A19-4745-A187-611AABCB71D0}&quot;/&gt;&lt;isInvalidForFieldText val=&quot;0&quot;/&gt;&lt;Image&gt;&lt;filename val=&quot;H:\Users\Bill\AppData\Local\Temp\CP904816499149Session\CPTrustFolder904816499211\PPTImport904818989705\data\asimages\{B25221D2-3A19-4745-A187-611AABCB71D0}_22.png&quot;/&gt;&lt;left val=&quot;95&quot;/&gt;&lt;top val=&quot;64&quot;/&gt;&lt;width val=&quot;845&quot;/&gt;&lt;height val=&quot;152&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PSNARRATION" val="21,1667134746,H:\Users\Bill\Google Drive\cis.msjc.edu\courses\core_courses\csis202\lessons\04\powerpoint\ch04_pptx\Media.ppcx"/>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63AC3253-8826-415E-BE8B-1B370C131D4E}&quot;/&gt;&lt;isInvalidForFieldText val=&quot;0&quot;/&gt;&lt;Image&gt;&lt;filename val=&quot;H:\Users\Bill\AppData\Local\Temp\CP904816499149Session\CPTrustFolder904816499211\PPTImport904818989705\data\asimages\{63AC3253-8826-415E-BE8B-1B370C131D4E}_23.png&quot;/&gt;&lt;left val=&quot;94&quot;/&gt;&lt;top val=&quot;64&quot;/&gt;&lt;width val=&quot;857&quot;/&gt;&lt;height val=&quot;152&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20&quot;/&gt;&lt;lineCharCount val=&quot;16&quot;/&gt;&lt;lineCharCount val=&quot;20&quot;/&gt;&lt;lineCharCount val=&quot;1&quot;/&gt;&lt;lineCharCount val=&quot;16&quot;/&gt;&lt;lineCharCount val=&quot;20&quot;/&gt;&lt;lineCharCount val=&quot;21&quot;/&gt;&lt;lineCharCount val=&quot;20&quot;/&gt;&lt;/TableIndex&gt;&lt;/ShapeTextInfo&gt;"/>
  <p:tag name="HTML_SHAPEINFO" val="&lt;ThreeDShapeInfo&gt;&lt;uuid val=&quot;{306EF53A-30B8-4457-8307-031EDE3733A2}&quot;/&gt;&lt;isInvalidForFieldText val=&quot;0&quot;/&gt;&lt;Image&gt;&lt;filename val=&quot;H:\Users\Bill\AppData\Local\Temp\CP904816499149Session\CPTrustFolder904816499211\PPTImport904818989705\data\asimages\{306EF53A-30B8-4457-8307-031EDE3733A2}_23.png&quot;/&gt;&lt;left val=&quot;31&quot;/&gt;&lt;top val=&quot;260&quot;/&gt;&lt;width val=&quot;378&quot;/&gt;&lt;height val=&quot;375&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PSNARRATION" val="22,1667134746,H:\Users\Bill\Google Drive\cis.msjc.edu\courses\core_courses\csis202\lessons\04\powerpoint\ch04_pptx\Media.ppcx"/>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363EE5CF-1615-4FAE-9FF8-AC3F3BE0034D}&quot;/&gt;&lt;isInvalidForFieldText val=&quot;0&quot;/&gt;&lt;Image&gt;&lt;filename val=&quot;H:\Users\Bill\AppData\Local\Temp\CP904816499149Session\CPTrustFolder904816499211\PPTImport904818989705\data\asimages\{363EE5CF-1615-4FAE-9FF8-AC3F3BE0034D}_24.png&quot;/&gt;&lt;left val=&quot;95&quot;/&gt;&lt;top val=&quot;64&quot;/&gt;&lt;width val=&quot;845&quot;/&gt;&lt;height val=&quot;151&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0&quot;/&gt;&lt;lineCharCount val=&quot;37&quot;/&gt;&lt;lineCharCount val=&quot;28&quot;/&gt;&lt;lineCharCount val=&quot;13&quot;/&gt;&lt;lineCharCount val=&quot;31&quot;/&gt;&lt;lineCharCount val=&quot;27&quot;/&gt;&lt;lineCharCount val=&quot;23&quot;/&gt;&lt;lineCharCount val=&quot;27&quot;/&gt;&lt;/TableIndex&gt;&lt;/ShapeTextInfo&gt;"/>
  <p:tag name="HTML_SHAPEINFO" val="&lt;ThreeDShapeInfo&gt;&lt;uuid val=&quot;{EDD644A0-B83B-4720-AD85-0EBE441E6802}&quot;/&gt;&lt;isInvalidForFieldText val=&quot;0&quot;/&gt;&lt;Image&gt;&lt;filename val=&quot;H:\Users\Bill\AppData\Local\Temp\CP904816499149Session\CPTrustFolder904816499211\PPTImport904818989705\data\asimages\{EDD644A0-B83B-4720-AD85-0EBE441E6802}_24.png&quot;/&gt;&lt;left val=&quot;275&quot;/&gt;&lt;top val=&quot;190&quot;/&gt;&lt;width val=&quot;662&quot;/&gt;&lt;height val=&quot;463&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35&quot;/&gt;&lt;/TableIndex&gt;&lt;/ShapeTextInfo&gt;"/>
  <p:tag name="HTML_SHAPEINFO" val="&lt;ThreeDShapeInfo&gt;&lt;uuid val=&quot;{962F81B6-9E08-4E25-84B2-25B5E789A4F1}&quot;/&gt;&lt;isInvalidForFieldText val=&quot;0&quot;/&gt;&lt;Image&gt;&lt;filename val=&quot;H:\Users\Bill\AppData\Local\Temp\CP904816499149Session\CPTrustFolder904816499211\PPTImport904818989705\data\asimages\{962F81B6-9E08-4E25-84B2-25B5E789A4F1}_24.png&quot;/&gt;&lt;left val=&quot;24&quot;/&gt;&lt;top val=&quot;664&quot;/&gt;&lt;width val=&quot;305&quot;/&gt;&lt;height val=&quot;53&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PSNARRATION" val="23,1667134746,H:\Users\Bill\Google Drive\cis.msjc.edu\courses\core_courses\csis202\lessons\04\powerpoint\ch04_pptx\Media.ppcx"/>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F20203E9-186D-411D-B06E-CBD782BFF9E2}&quot;/&gt;&lt;isInvalidForFieldText val=&quot;0&quot;/&gt;&lt;Image&gt;&lt;filename val=&quot;H:\Users\Bill\AppData\Local\Temp\CP904816499149Session\CPTrustFolder904816499211\PPTImport904818989705\data\asimages\{F20203E9-186D-411D-B06E-CBD782BFF9E2}_25.png&quot;/&gt;&lt;left val=&quot;95&quot;/&gt;&lt;top val=&quot;64&quot;/&gt;&lt;width val=&quot;845&quot;/&gt;&lt;height val=&quot;151&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2&quot;/&gt;&lt;lineCharCount val=&quot;22&quot;/&gt;&lt;lineCharCount val=&quot;39&quot;/&gt;&lt;lineCharCount val=&quot;9&quot;/&gt;&lt;lineCharCount val=&quot;28&quot;/&gt;&lt;lineCharCount val=&quot;28&quot;/&gt;&lt;lineCharCount val=&quot;37&quot;/&gt;&lt;lineCharCount val=&quot;15&quot;/&gt;&lt;/TableIndex&gt;&lt;/ShapeTextInfo&gt;"/>
  <p:tag name="HTML_SHAPEINFO" val="&lt;ThreeDShapeInfo&gt;&lt;uuid val=&quot;{11464557-71CD-4869-A5A1-E62A702DBDEA}&quot;/&gt;&lt;isInvalidForFieldText val=&quot;0&quot;/&gt;&lt;Image&gt;&lt;filename val=&quot;H:\Users\Bill\AppData\Local\Temp\CP904816499149Session\CPTrustFolder904816499211\PPTImport904818989705\data\asimages\{11464557-71CD-4869-A5A1-E62A702DBDEA}_25.png&quot;/&gt;&lt;left val=&quot;119&quot;/&gt;&lt;top val=&quot;202&quot;/&gt;&lt;width val=&quot;822&quot;/&gt;&lt;height val=&quot;460&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PSNARRATION" val="24,1667134746,H:\Users\Bill\Google Drive\cis.msjc.edu\courses\core_courses\csis202\lessons\04\powerpoint\ch04_pptx\Media.ppcx"/>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002390BB-BB3C-4C1C-8007-9B82FF614811}&quot;/&gt;&lt;isInvalidForFieldText val=&quot;0&quot;/&gt;&lt;Image&gt;&lt;filename val=&quot;H:\Users\Bill\AppData\Local\Temp\CP904816499149Session\CPTrustFolder904816499211\PPTImport904818989705\data\asimages\{002390BB-BB3C-4C1C-8007-9B82FF614811}_26.png&quot;/&gt;&lt;left val=&quot;95&quot;/&gt;&lt;top val=&quot;64&quot;/&gt;&lt;width val=&quot;845&quot;/&gt;&lt;height val=&quot;151&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32&quot;/&gt;&lt;lineCharCount val=&quot;22&quot;/&gt;&lt;lineCharCount val=&quot;17&quot;/&gt;&lt;/TableIndex&gt;&lt;/ShapeTextInfo&gt;"/>
  <p:tag name="HTML_SHAPEINFO" val="&lt;ThreeDShapeInfo&gt;&lt;uuid val=&quot;{D02EB309-2B78-4B29-9693-18A38D7ADEE8}&quot;/&gt;&lt;isInvalidForFieldText val=&quot;0&quot;/&gt;&lt;Image&gt;&lt;filename val=&quot;H:\Users\Bill\AppData\Local\Temp\CP904816499149Session\CPTrustFolder904816499211\PPTImport904818989705\data\asimages\{D02EB309-2B78-4B29-9693-18A38D7ADEE8}_26.png&quot;/&gt;&lt;left val=&quot;116&quot;/&gt;&lt;top val=&quot;202&quot;/&gt;&lt;width val=&quot;824&quot;/&gt;&lt;height val=&quot;443&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PSNARRATION" val="25,1667134746,H:\Users\Bill\Google Drive\cis.msjc.edu\courses\core_courses\csis202\lessons\04\powerpoint\ch04_pptx\Media.ppcx"/>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7BD62AA9-A0F0-4A7B-89EC-7873CA5D42EB}&quot;/&gt;&lt;isInvalidForFieldText val=&quot;0&quot;/&gt;&lt;Image&gt;&lt;filename val=&quot;H:\Users\Bill\AppData\Local\Temp\CP904816499149Session\CPTrustFolder904816499211\PPTImport904818989705\data\asimages\{7BD62AA9-A0F0-4A7B-89EC-7873CA5D42EB}_27.png&quot;/&gt;&lt;left val=&quot;95&quot;/&gt;&lt;top val=&quot;64&quot;/&gt;&lt;width val=&quot;845&quot;/&gt;&lt;height val=&quot;152&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9&quot;/&gt;&lt;lineCharCount val=&quot;57&quot;/&gt;&lt;lineCharCount val=&quot;50&quot;/&gt;&lt;/TableIndex&gt;&lt;/ShapeTextInfo&gt;"/>
  <p:tag name="HTML_SHAPEINFO" val="&lt;ThreeDShapeInfo&gt;&lt;uuid val=&quot;{2377241D-DA67-4552-975F-9FAFBF4450AE}&quot;/&gt;&lt;isInvalidForFieldText val=&quot;0&quot;/&gt;&lt;Image&gt;&lt;filename val=&quot;H:\Users\Bill\AppData\Local\Temp\CP904816499149Session\CPTrustFolder904816499211\PPTImport904818989705\data\asimages\{2377241D-DA67-4552-975F-9FAFBF4450AE}_27.png&quot;/&gt;&lt;left val=&quot;63&quot;/&gt;&lt;top val=&quot;551&quot;/&gt;&lt;width val=&quot;890&quot;/&gt;&lt;height val=&quot;13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PSNARRATION" val="26,1667134746,H:\Users\Bill\Google Drive\cis.msjc.edu\courses\core_courses\csis202\lessons\04\powerpoint\ch04_pptx\Media.ppcx"/>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39D4FAFB-A726-4DFA-A2FA-08E896F6369C}&quot;/&gt;&lt;isInvalidForFieldText val=&quot;0&quot;/&gt;&lt;Image&gt;&lt;filename val=&quot;H:\Users\Bill\AppData\Local\Temp\CP904816499149Session\CPTrustFolder904816499211\PPTImport904818989705\data\asimages\{39D4FAFB-A726-4DFA-A2FA-08E896F6369C}_28.png&quot;/&gt;&lt;left val=&quot;95&quot;/&gt;&lt;top val=&quot;64&quot;/&gt;&lt;width val=&quot;845&quot;/&gt;&lt;height val=&quot;151&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7&quot;/&gt;&lt;lineCharCount val=&quot;8&quot;/&gt;&lt;lineCharCount val=&quot;27&quot;/&gt;&lt;lineCharCount val=&quot;31&quot;/&gt;&lt;lineCharCount val=&quot;8&quot;/&gt;&lt;lineCharCount val=&quot;7&quot;/&gt;&lt;/TableIndex&gt;&lt;/ShapeTextInfo&gt;"/>
  <p:tag name="HTML_SHAPEINFO" val="&lt;ThreeDShapeInfo&gt;&lt;uuid val=&quot;{DB7ED7CB-20B6-4BF3-ACC9-95B3D00165FA}&quot;/&gt;&lt;isInvalidForFieldText val=&quot;0&quot;/&gt;&lt;Image&gt;&lt;filename val=&quot;H:\Users\Bill\AppData\Local\Temp\CP904816499149Session\CPTrustFolder904816499211\PPTImport904818989705\data\asimages\{DB7ED7CB-20B6-4BF3-ACC9-95B3D00165FA}_28.png&quot;/&gt;&lt;left val=&quot;119&quot;/&gt;&lt;top val=&quot;202&quot;/&gt;&lt;width val=&quot;822&quot;/&gt;&lt;height val=&quot;443&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PSNARRATION" val="27,1667134746,H:\Users\Bill\Google Drive\cis.msjc.edu\courses\core_courses\csis202\lessons\04\powerpoint\ch04_pptx\Media.ppcx"/>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958C7BE-DA0C-4F2B-9EEB-1F844B0B58AC}&quot;/&gt;&lt;isInvalidForFieldText val=&quot;0&quot;/&gt;&lt;Image&gt;&lt;filename val=&quot;H:\Users\Bill\AppData\Local\Temp\CP904816499149Session\CPTrustFolder904816499211\PPTImport904818989705\data\asimages\{7958C7BE-DA0C-4F2B-9EEB-1F844B0B58AC}_29.png&quot;/&gt;&lt;left val=&quot;98&quot;/&gt;&lt;top val=&quot;64&quot;/&gt;&lt;width val=&quot;850&quot;/&gt;&lt;height val=&quot;149&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8&quot;/&gt;&lt;/TableIndex&gt;&lt;/ShapeTextInfo&gt;"/>
  <p:tag name="HTML_SHAPEINFO" val="&lt;ThreeDShapeInfo&gt;&lt;uuid val=&quot;{9EAE16B5-8AB4-43CB-B05A-7859B7AAF67E}&quot;/&gt;&lt;isInvalidForFieldText val=&quot;0&quot;/&gt;&lt;Image&gt;&lt;filename val=&quot;H:\Users\Bill\AppData\Local\Temp\CP904816499149Session\CPTrustFolder904816499211\PPTImport904818989705\data\asimages\{9EAE16B5-8AB4-43CB-B05A-7859B7AAF67E}_29.png&quot;/&gt;&lt;left val=&quot;648&quot;/&gt;&lt;top val=&quot;211&quot;/&gt;&lt;width val=&quot;289&quot;/&gt;&lt;height val=&quot;107&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14&quot;/&gt;&lt;lineCharCount val=&quot;12&quot;/&gt;&lt;lineCharCount val=&quot;5&quot;/&gt;&lt;/TableIndex&gt;&lt;/ShapeTextInfo&gt;"/>
  <p:tag name="HTML_SHAPEINFO" val="&lt;ThreeDShapeInfo&gt;&lt;uuid val=&quot;{C1F63E41-E69D-4273-B77F-ABD23043DA69}&quot;/&gt;&lt;isInvalidForFieldText val=&quot;0&quot;/&gt;&lt;Image&gt;&lt;filename val=&quot;H:\Users\Bill\AppData\Local\Temp\CP904816499149Session\CPTrustFolder904816499211\PPTImport904818989705\data\asimages\{C1F63E41-E69D-4273-B77F-ABD23043DA69}_29.png&quot;/&gt;&lt;left val=&quot;7&quot;/&gt;&lt;top val=&quot;219&quot;/&gt;&lt;width val=&quot;282&quot;/&gt;&lt;height val=&quot;191&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PSNARRATION" val="28,1667134746,H:\Users\Bill\Google Drive\cis.msjc.edu\courses\core_courses\csis202\lessons\04\powerpoint\ch04_pptx\Media.ppcx"/>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0722686D-DCE8-4BE8-99C2-04F4D620F574}&quot;/&gt;&lt;isInvalidForFieldText val=&quot;0&quot;/&gt;&lt;Image&gt;&lt;filename val=&quot;H:\Users\Bill\AppData\Local\Temp\CP904816499149Session\CPTrustFolder904816499211\PPTImport904818989705\data\asimages\{0722686D-DCE8-4BE8-99C2-04F4D620F574}_30.png&quot;/&gt;&lt;left val=&quot;95&quot;/&gt;&lt;top val=&quot;64&quot;/&gt;&lt;width val=&quot;845&quot;/&gt;&lt;height val=&quot;151&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2&quot;/&gt;&lt;lineCharCount val=&quot;44&quot;/&gt;&lt;lineCharCount val=&quot;9&quot;/&gt;&lt;lineCharCount val=&quot;40&quot;/&gt;&lt;lineCharCount val=&quot;43&quot;/&gt;&lt;lineCharCount val=&quot;29&quot;/&gt;&lt;lineCharCount val=&quot;46&quot;/&gt;&lt;lineCharCount val=&quot;49&quot;/&gt;&lt;lineCharCount val=&quot;30&quot;/&gt;&lt;lineCharCount val=&quot;46&quot;/&gt;&lt;lineCharCount val=&quot;29&quot;/&gt;&lt;/TableIndex&gt;&lt;/ShapeTextInfo&gt;"/>
  <p:tag name="HTML_SHAPEINFO" val="&lt;ThreeDShapeInfo&gt;&lt;uuid val=&quot;{0A6E1875-21EE-41E4-B1AA-1916EAE17FD3}&quot;/&gt;&lt;isInvalidForFieldText val=&quot;0&quot;/&gt;&lt;Image&gt;&lt;filename val=&quot;H:\Users\Bill\AppData\Local\Temp\CP904816499149Session\CPTrustFolder904816499211\PPTImport904818989705\data\asimages\{0A6E1875-21EE-41E4-B1AA-1916EAE17FD3}_30.png&quot;/&gt;&lt;left val=&quot;120&quot;/&gt;&lt;top val=&quot;202&quot;/&gt;&lt;width val=&quot;833&quot;/&gt;&lt;height val=&quot;4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PSNARRATION" val="29,1667134746,H:\Users\Bill\Google Drive\cis.msjc.edu\courses\core_courses\csis202\lessons\04\powerpoint\ch04_pptx\Media.ppcx"/>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7D81449C-5445-469E-8C49-BEF722D980A4}&quot;/&gt;&lt;isInvalidForFieldText val=&quot;0&quot;/&gt;&lt;Image&gt;&lt;filename val=&quot;H:\Users\Bill\AppData\Local\Temp\CP904816499149Session\CPTrustFolder904816499211\PPTImport904818989705\data\asimages\{7D81449C-5445-469E-8C49-BEF722D980A4}_31.png&quot;/&gt;&lt;left val=&quot;95&quot;/&gt;&lt;top val=&quot;64&quot;/&gt;&lt;width val=&quot;845&quot;/&gt;&lt;height val=&quot;151&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4&quot;/&gt;&lt;lineCharCount val=&quot;29&quot;/&gt;&lt;lineCharCount val=&quot;25&quot;/&gt;&lt;lineCharCount val=&quot;11&quot;/&gt;&lt;lineCharCount val=&quot;26&quot;/&gt;&lt;lineCharCount val=&quot;31&quot;/&gt;&lt;/TableIndex&gt;&lt;/ShapeTextInfo&gt;"/>
  <p:tag name="HTML_SHAPEINFO" val="&lt;ThreeDShapeInfo&gt;&lt;uuid val=&quot;{416048B7-07C9-4D5C-8146-BDB36BDEF572}&quot;/&gt;&lt;isInvalidForFieldText val=&quot;0&quot;/&gt;&lt;Image&gt;&lt;filename val=&quot;H:\Users\Bill\AppData\Local\Temp\CP904816499149Session\CPTrustFolder904816499211\PPTImport904818989705\data\asimages\{416048B7-07C9-4D5C-8146-BDB36BDEF572}_31.png&quot;/&gt;&lt;left val=&quot;119&quot;/&gt;&lt;top val=&quot;202&quot;/&gt;&lt;width val=&quot;822&quot;/&gt;&lt;height val=&quot;443&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PSNARRATION" val="30,1667134746,H:\Users\Bill\Google Drive\cis.msjc.edu\courses\core_courses\csis202\lessons\04\powerpoint\ch04_pptx\Media.ppcx"/>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0B3C2194-5444-4B9F-89B2-03BA74AD4028}&quot;/&gt;&lt;isInvalidForFieldText val=&quot;0&quot;/&gt;&lt;Image&gt;&lt;filename val=&quot;H:\Users\Bill\AppData\Local\Temp\CP904816499149Session\CPTrustFolder904816499211\PPTImport904818989705\data\asimages\{0B3C2194-5444-4B9F-89B2-03BA74AD4028}_32.png&quot;/&gt;&lt;left val=&quot;95&quot;/&gt;&lt;top val=&quot;64&quot;/&gt;&lt;width val=&quot;845&quot;/&gt;&lt;height val=&quot;151&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41&quot;/&gt;&lt;lineCharCount val=&quot;9&quot;/&gt;&lt;lineCharCount val=&quot;25&quot;/&gt;&lt;lineCharCount val=&quot;37&quot;/&gt;&lt;lineCharCount val=&quot;38&quot;/&gt;&lt;lineCharCount val=&quot;13&quot;/&gt;&lt;/TableIndex&gt;&lt;/ShapeTextInfo&gt;"/>
  <p:tag name="HTML_SHAPEINFO" val="&lt;ThreeDShapeInfo&gt;&lt;uuid val=&quot;{919B14BA-B5F7-4C80-BEB7-614FBACADAE6}&quot;/&gt;&lt;isInvalidForFieldText val=&quot;0&quot;/&gt;&lt;Image&gt;&lt;filename val=&quot;H:\Users\Bill\AppData\Local\Temp\CP904816499149Session\CPTrustFolder904816499211\PPTImport904818989705\data\asimages\{919B14BA-B5F7-4C80-BEB7-614FBACADAE6}_32.png&quot;/&gt;&lt;left val=&quot;119&quot;/&gt;&lt;top val=&quot;202&quot;/&gt;&lt;width val=&quot;822&quot;/&gt;&lt;height val=&quot;443&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PSNARRATION" val="31,1667134746,H:\Users\Bill\Google Drive\cis.msjc.edu\courses\core_courses\csis202\lessons\04\powerpoint\ch04_pptx\Media.ppcx"/>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6D706EBB-E9B8-4637-AD19-58CC52C0CC9A}&quot;/&gt;&lt;isInvalidForFieldText val=&quot;0&quot;/&gt;&lt;Image&gt;&lt;filename val=&quot;H:\Users\Bill\AppData\Local\Temp\CP904816499149Session\CPTrustFolder904816499211\PPTImport904818989705\data\asimages\{6D706EBB-E9B8-4637-AD19-58CC52C0CC9A}_33.png&quot;/&gt;&lt;left val=&quot;95&quot;/&gt;&lt;top val=&quot;64&quot;/&gt;&lt;width val=&quot;845&quot;/&gt;&lt;height val=&quot;151&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21&quot;/&gt;&lt;lineCharCount val=&quot;35&quot;/&gt;&lt;lineCharCount val=&quot;16&quot;/&gt;&lt;/TableIndex&gt;&lt;/ShapeTextInfo&gt;"/>
  <p:tag name="HTML_SHAPEINFO" val="&lt;ThreeDShapeInfo&gt;&lt;uuid val=&quot;{A92BADE8-CBEA-47F2-9B01-FBEB2DDF5627}&quot;/&gt;&lt;isInvalidForFieldText val=&quot;0&quot;/&gt;&lt;Image&gt;&lt;filename val=&quot;H:\Users\Bill\AppData\Local\Temp\CP904816499149Session\CPTrustFolder904816499211\PPTImport904818989705\data\asimages\{A92BADE8-CBEA-47F2-9B01-FBEB2DDF5627}_33.png&quot;/&gt;&lt;left val=&quot;119&quot;/&gt;&lt;top val=&quot;202&quot;/&gt;&lt;width val=&quot;822&quot;/&gt;&lt;height val=&quot;443&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PSNARRATION" val="32,1667134746,H:\Users\Bill\Google Drive\cis.msjc.edu\courses\core_courses\csis202\lessons\04\powerpoint\ch04_pptx\Media.ppcx"/>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DB73F86C-2C9F-48C8-AC74-9D0565BDD839}&quot;/&gt;&lt;isInvalidForFieldText val=&quot;0&quot;/&gt;&lt;Image&gt;&lt;filename val=&quot;H:\Users\Bill\AppData\Local\Temp\CP904816499149Session\CPTrustFolder904816499211\PPTImport904818989705\data\asimages\{DB73F86C-2C9F-48C8-AC74-9D0565BDD839}_34.png&quot;/&gt;&lt;left val=&quot;95&quot;/&gt;&lt;top val=&quot;64&quot;/&gt;&lt;width val=&quot;845&quot;/&gt;&lt;height val=&quot;151&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8&quot;/&gt;&lt;lineCharCount val=&quot;39&quot;/&gt;&lt;lineCharCount val=&quot;33&quot;/&gt;&lt;lineCharCount val=&quot;39&quot;/&gt;&lt;lineCharCount val=&quot;19&quot;/&gt;&lt;lineCharCount val=&quot;32&quot;/&gt;&lt;lineCharCount val=&quot;36&quot;/&gt;&lt;lineCharCount val=&quot;14&quot;/&gt;&lt;/TableIndex&gt;&lt;/ShapeTextInfo&gt;"/>
  <p:tag name="HTML_SHAPEINFO" val="&lt;ThreeDShapeInfo&gt;&lt;uuid val=&quot;{B1EF2D45-CB3D-46EC-B8ED-E03487B2ED45}&quot;/&gt;&lt;isInvalidForFieldText val=&quot;0&quot;/&gt;&lt;Image&gt;&lt;filename val=&quot;H:\Users\Bill\AppData\Local\Temp\CP904816499149Session\CPTrustFolder904816499211\PPTImport904818989705\data\asimages\{B1EF2D45-CB3D-46EC-B8ED-E03487B2ED45}_34.png&quot;/&gt;&lt;left val=&quot;119&quot;/&gt;&lt;top val=&quot;196&quot;/&gt;&lt;width val=&quot;830&quot;/&gt;&lt;height val=&quot;457&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PSNARRATION" val="33,1667134746,H:\Users\Bill\Google Drive\cis.msjc.edu\courses\core_courses\csis202\lessons\04\powerpoint\ch04_pptx\Media.ppcx"/>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DAA62485-57C8-4701-9459-9A7269EC1E3B}&quot;/&gt;&lt;isInvalidForFieldText val=&quot;0&quot;/&gt;&lt;Image&gt;&lt;filename val=&quot;H:\Users\Bill\AppData\Local\Temp\CP904816499149Session\CPTrustFolder904816499211\PPTImport904818989705\data\asimages\{DAA62485-57C8-4701-9459-9A7269EC1E3B}_35.png&quot;/&gt;&lt;left val=&quot;95&quot;/&gt;&lt;top val=&quot;64&quot;/&gt;&lt;width val=&quot;845&quot;/&gt;&lt;height val=&quot;151&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9&quot;/&gt;&lt;lineCharCount val=&quot;20&quot;/&gt;&lt;lineCharCount val=&quot;10&quot;/&gt;&lt;lineCharCount val=&quot;14&quot;/&gt;&lt;lineCharCount val=&quot;30&quot;/&gt;&lt;lineCharCount val=&quot;47&quot;/&gt;&lt;/TableIndex&gt;&lt;/ShapeTextInfo&gt;"/>
  <p:tag name="HTML_SHAPEINFO" val="&lt;ThreeDShapeInfo&gt;&lt;uuid val=&quot;{21A8BDAC-3077-4FCD-AB95-0CA34D609F6E}&quot;/&gt;&lt;isInvalidForFieldText val=&quot;0&quot;/&gt;&lt;Image&gt;&lt;filename val=&quot;H:\Users\Bill\AppData\Local\Temp\CP904816499149Session\CPTrustFolder904816499211\PPTImport904818989705\data\asimages\{21A8BDAC-3077-4FCD-AB95-0CA34D609F6E}_35.png&quot;/&gt;&lt;left val=&quot;119&quot;/&gt;&lt;top val=&quot;202&quot;/&gt;&lt;width val=&quot;822&quot;/&gt;&lt;height val=&quot;443&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PSNARRATION" val="34,1667134746,H:\Users\Bill\Google Drive\cis.msjc.edu\courses\core_courses\csis202\lessons\04\powerpoint\ch04_pptx\Media.ppcx"/>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7E59A465-8D6A-459E-86A6-EF3E4BA9037C}&quot;/&gt;&lt;isInvalidForFieldText val=&quot;0&quot;/&gt;&lt;Image&gt;&lt;filename val=&quot;H:\Users\Bill\AppData\Local\Temp\CP904816499149Session\CPTrustFolder904816499211\PPTImport904818989705\data\asimages\{7E59A465-8D6A-459E-86A6-EF3E4BA9037C}_36.png&quot;/&gt;&lt;left val=&quot;95&quot;/&gt;&lt;top val=&quot;64&quot;/&gt;&lt;width val=&quot;845&quot;/&gt;&lt;height val=&quot;152&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 name="HTML_SHAPEINFO" val="&lt;ThreeDShapeInfo&gt;&lt;uuid val=&quot;{0005150F-AFE2-4F5D-95FA-7CD1F1F3B4F6}&quot;/&gt;&lt;isInvalidForFieldText val=&quot;0&quot;/&gt;&lt;Image&gt;&lt;filename val=&quot;H:\Users\Bill\AppData\Local\Temp\CP904816499149Session\CPTrustFolder904816499211\PPTImport904818989705\data\asimages\{0005150F-AFE2-4F5D-95FA-7CD1F1F3B4F6}_36.png&quot;/&gt;&lt;left val=&quot;120&quot;/&gt;&lt;top val=&quot;186&quot;/&gt;&lt;width val=&quot;820&quot;/&gt;&lt;height val=&quot;83&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PSNARRATION" val="35,1667134746,H:\Users\Bill\Google Drive\cis.msjc.edu\courses\core_courses\csis202\lessons\04\powerpoint\ch04_pptx\Media.ppcx"/>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13213E07-C539-49EA-BE32-668F4B3824BA}&quot;/&gt;&lt;isInvalidForFieldText val=&quot;0&quot;/&gt;&lt;Image&gt;&lt;filename val=&quot;H:\Users\Bill\AppData\Local\Temp\CP904816499149Session\CPTrustFolder904816499211\PPTImport904818989705\data\asimages\{13213E07-C539-49EA-BE32-668F4B3824BA}_37.png&quot;/&gt;&lt;left val=&quot;95&quot;/&gt;&lt;top val=&quot;64&quot;/&gt;&lt;width val=&quot;845&quot;/&gt;&lt;height val=&quot;15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3&quot;/&gt;&lt;/TableIndex&gt;&lt;/ShapeTextInfo&gt;"/>
  <p:tag name="HTML_SHAPEINFO" val="&lt;ThreeDShapeInfo&gt;&lt;uuid val=&quot;{648368FF-9C45-4248-812F-AAAA2632BDB5}&quot;/&gt;&lt;isInvalidForFieldText val=&quot;0&quot;/&gt;&lt;Image&gt;&lt;filename val=&quot;H:\Users\Bill\AppData\Local\Temp\CP904816499149Session\CPTrustFolder904816499211\PPTImport904818989705\data\asimages\{648368FF-9C45-4248-812F-AAAA2632BDB5}_37.png&quot;/&gt;&lt;left val=&quot;123&quot;/&gt;&lt;top val=&quot;182&quot;/&gt;&lt;width val=&quot;822&quot;/&gt;&lt;height val=&quot;145&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PSNARRATION" val="36,1667134746,H:\Users\Bill\Google Drive\cis.msjc.edu\courses\core_courses\csis202\lessons\04\powerpoint\ch04_pptx\Media.ppcx"/>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1478A4DC-3C6B-4AE6-AFC3-38AD51CF4ADF}&quot;/&gt;&lt;isInvalidForFieldText val=&quot;0&quot;/&gt;&lt;Image&gt;&lt;filename val=&quot;H:\Users\Bill\AppData\Local\Temp\CP904816499149Session\CPTrustFolder904816499211\PPTImport904818989705\data\asimages\{1478A4DC-3C6B-4AE6-AFC3-38AD51CF4ADF}_38.png&quot;/&gt;&lt;left val=&quot;95&quot;/&gt;&lt;top val=&quot;64&quot;/&gt;&lt;width val=&quot;845&quot;/&gt;&lt;height val=&quot;152&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0&quot;/&gt;&lt;/TableIndex&gt;&lt;/ShapeTextInfo&gt;"/>
  <p:tag name="HTML_SHAPEINFO" val="&lt;ThreeDShapeInfo&gt;&lt;uuid val=&quot;{92804DBA-0D7B-4299-87E6-518FFFA5B622}&quot;/&gt;&lt;isInvalidForFieldText val=&quot;0&quot;/&gt;&lt;Image&gt;&lt;filename val=&quot;H:\Users\Bill\AppData\Local\Temp\CP904816499149Session\CPTrustFolder904816499211\PPTImport904818989705\data\asimages\{92804DBA-0D7B-4299-87E6-518FFFA5B622}_38.png&quot;/&gt;&lt;left val=&quot;126&quot;/&gt;&lt;top val=&quot;182&quot;/&gt;&lt;width val=&quot;819&quot;/&gt;&lt;height val=&quot;95&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PSNARRATION" val="37,1667134746,H:\Users\Bill\Google Drive\cis.msjc.edu\courses\core_courses\csis202\lessons\04\powerpoint\ch04_pptx\Media.ppcx"/>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38B0EF8E-AAE0-48BF-BDFA-F733023B2819}&quot;/&gt;&lt;isInvalidForFieldText val=&quot;0&quot;/&gt;&lt;Image&gt;&lt;filename val=&quot;H:\Users\Bill\AppData\Local\Temp\CP904816499149Session\CPTrustFolder904816499211\PPTImport904818989705\data\asimages\{38B0EF8E-AAE0-48BF-BDFA-F733023B2819}_39.png&quot;/&gt;&lt;left val=&quot;95&quot;/&gt;&lt;top val=&quot;64&quot;/&gt;&lt;width val=&quot;845&quot;/&gt;&lt;height val=&quot;151&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PSNARRATION" val="38,1667134746,H:\Users\Bill\Google Drive\cis.msjc.edu\courses\core_courses\csis202\lessons\04\powerpoint\ch04_pptx\Media.ppcx"/>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AEAEAF5B-5423-4E89-9659-2D55DD447828}&quot;/&gt;&lt;isInvalidForFieldText val=&quot;0&quot;/&gt;&lt;Image&gt;&lt;filename val=&quot;H:\Users\Bill\AppData\Local\Temp\CP904816499149Session\CPTrustFolder904816499211\PPTImport904818989705\data\asimages\{AEAEAF5B-5423-4E89-9659-2D55DD447828}_40.png&quot;/&gt;&lt;left val=&quot;96&quot;/&gt;&lt;top val=&quot;64&quot;/&gt;&lt;width val=&quot;850&quot;/&gt;&lt;height val=&quot;149&quot;/&gt;&lt;hasText val=&quot;1&quot;/&gt;&lt;/Image&gt;&lt;/ThreeDShape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10&quot;/&gt;&lt;/TableIndex&gt;&lt;/ShapeTextInfo&gt;"/>
  <p:tag name="HTML_SHAPEINFO" val="&lt;ThreeDShapeInfo&gt;&lt;uuid val=&quot;{A763B40D-33A3-4FEE-B019-52CF0FDB9B74}&quot;/&gt;&lt;isInvalidForFieldText val=&quot;0&quot;/&gt;&lt;Image&gt;&lt;filename val=&quot;H:\Users\Bill\AppData\Local\Temp\CP904816499149Session\CPTrustFolder904816499211\PPTImport904818989705\data\asimages\{A763B40D-33A3-4FEE-B019-52CF0FDB9B74}_40.png&quot;/&gt;&lt;left val=&quot;120&quot;/&gt;&lt;top val=&quot;178&quot;/&gt;&lt;width val=&quot;820&quot;/&gt;&lt;height val=&quot;128&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49F5AEA1-3122-4D57-98A6-B6B76C5119B2}&quot;/&gt;&lt;isInvalidForFieldText val=&quot;0&quot;/&gt;&lt;Image&gt;&lt;filename val=&quot;H:\Users\Bill\AppData\Local\Temp\CP904816499149Session\CPTrustFolder904816499211\PPTImport904818989705\data\asimages\{49F5AEA1-3122-4D57-98A6-B6B76C5119B2}_40.png&quot;/&gt;&lt;left val=&quot;16&quot;/&gt;&lt;top val=&quot;292&quot;/&gt;&lt;width val=&quot;248&quot;/&gt;&lt;height val=&quot;58&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D4D7ACAC-8820-4B05-BFF0-4153A8AAE8CF}&quot;/&gt;&lt;isInvalidForFieldText val=&quot;0&quot;/&gt;&lt;Image&gt;&lt;filename val=&quot;H:\Users\Bill\AppData\Local\Temp\CP904816499149Session\CPTrustFolder904816499211\PPTImport904818989705\data\asimages\{D4D7ACAC-8820-4B05-BFF0-4153A8AAE8CF}_40.png&quot;/&gt;&lt;left val=&quot;16&quot;/&gt;&lt;top val=&quot;587&quot;/&gt;&lt;width val=&quot;248&quot;/&gt;&lt;height val=&quot;58&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PSNARRATION" val="39,1667134746,H:\Users\Bill\Google Drive\cis.msjc.edu\courses\core_courses\csis202\lessons\04\powerpoint\ch04_pptx\Media.ppcx"/>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8&quot;/&gt;&lt;/TableIndex&gt;&lt;/ShapeTextInfo&gt;"/>
  <p:tag name="HTML_SHAPEINFO" val="&lt;ThreeDShapeInfo&gt;&lt;uuid val=&quot;{E4C557B9-0015-407E-B8D8-80B9EDAA397F}&quot;/&gt;&lt;isInvalidForFieldText val=&quot;0&quot;/&gt;&lt;Image&gt;&lt;filename val=&quot;H:\Users\Bill\AppData\Local\Temp\CP904816499149Session\CPTrustFolder904816499211\PPTImport904818989705\data\asimages\{E4C557B9-0015-407E-B8D8-80B9EDAA397F}_41.png&quot;/&gt;&lt;left val=&quot;95&quot;/&gt;&lt;top val=&quot;22&quot;/&gt;&lt;width val=&quot;845&quot;/&gt;&lt;height val=&quot;195&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A57215F2-4613-4198-BA22-BF37AB788986}&quot;/&gt;&lt;isInvalidForFieldText val=&quot;0&quot;/&gt;&lt;Image&gt;&lt;filename val=&quot;H:\Users\Bill\AppData\Local\Temp\CP904816499149Session\CPTrustFolder904816499211\PPTImport904818989705\data\asimages\{A57215F2-4613-4198-BA22-BF37AB788986}_41.png&quot;/&gt;&lt;left val=&quot;83&quot;/&gt;&lt;top val=&quot;182&quot;/&gt;&lt;width val=&quot;822&quot;/&gt;&lt;height val=&quot;107&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PSNARRATION" val="40,1667134746,H:\Users\Bill\Google Drive\cis.msjc.edu\courses\core_courses\csis202\lessons\04\powerpoint\ch04_pptx\Media.ppcx"/>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DD464089-C098-46C8-8FA8-CCA2F81A4CA2}&quot;/&gt;&lt;isInvalidForFieldText val=&quot;0&quot;/&gt;&lt;Image&gt;&lt;filename val=&quot;H:\Users\Bill\AppData\Local\Temp\CP904816499149Session\CPTrustFolder904816499211\PPTImport904818989705\data\asimages\{DD464089-C098-46C8-8FA8-CCA2F81A4CA2}_42.png&quot;/&gt;&lt;left val=&quot;95&quot;/&gt;&lt;top val=&quot;64&quot;/&gt;&lt;width val=&quot;845&quot;/&gt;&lt;height val=&quot;152&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PSNARRATION" val="41,1667134746,H:\Users\Bill\Google Drive\cis.msjc.edu\courses\core_courses\csis202\lessons\04\powerpoint\ch04_pptx\Media.ppcx"/>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3CC58772-D6D5-494A-822A-7D2EA3A3033F}&quot;/&gt;&lt;isInvalidForFieldText val=&quot;0&quot;/&gt;&lt;Image&gt;&lt;filename val=&quot;H:\Users\Bill\AppData\Local\Temp\CP904816499149Session\CPTrustFolder904816499211\PPTImport904818989705\data\asimages\{3CC58772-D6D5-494A-822A-7D2EA3A3033F}_43.png&quot;/&gt;&lt;left val=&quot;95&quot;/&gt;&lt;top val=&quot;64&quot;/&gt;&lt;width val=&quot;845&quot;/&gt;&lt;height val=&quot;152&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C264474C-A776-482B-B23F-81F27D100B1B}&quot;/&gt;&lt;isInvalidForFieldText val=&quot;0&quot;/&gt;&lt;Image&gt;&lt;filename val=&quot;H:\Users\Bill\AppData\Local\Temp\CP904816499149Session\CPTrustFolder904816499211\PPTImport904818989705\data\asimages\{C264474C-A776-482B-B23F-81F27D100B1B}_43.png&quot;/&gt;&lt;left val=&quot;120&quot;/&gt;&lt;top val=&quot;186&quot;/&gt;&lt;width val=&quot;820&quot;/&gt;&lt;height val=&quot;91&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PSNARRATION" val="42,1667134746,H:\Users\Bill\Google Drive\cis.msjc.edu\courses\core_courses\csis202\lessons\04\powerpoint\ch04_pptx\Media.ppcx"/>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1B5DDE6C-4BE0-4E76-B87A-358319994D6A}&quot;/&gt;&lt;isInvalidForFieldText val=&quot;0&quot;/&gt;&lt;Image&gt;&lt;filename val=&quot;H:\Users\Bill\AppData\Local\Temp\CP904816499149Session\CPTrustFolder904816499211\PPTImport904818989705\data\asimages\{1B5DDE6C-4BE0-4E76-B87A-358319994D6A}_44.png&quot;/&gt;&lt;left val=&quot;88&quot;/&gt;&lt;top val=&quot;64&quot;/&gt;&lt;width val=&quot;842&quot;/&gt;&lt;height val=&quot;149&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078BDF01-AA1F-4A41-9BA4-6374DBDC305A}&quot;/&gt;&lt;isInvalidForFieldText val=&quot;0&quot;/&gt;&lt;Image&gt;&lt;filename val=&quot;H:\Users\Bill\AppData\Local\Temp\CP904816499149Session\CPTrustFolder904816499211\PPTImport904818989705\data\asimages\{078BDF01-AA1F-4A41-9BA4-6374DBDC305A}_44.png&quot;/&gt;&lt;left val=&quot;124&quot;/&gt;&lt;top val=&quot;566&quot;/&gt;&lt;width val=&quot;820&quot;/&gt;&lt;height val=&quot;103&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MMPROD_SWF_FILE" val="0;\\BB8\websites\cis.msjc.edu\courses\core_courses\csis202\lessons\04\powerpoint\ch04_pptx\Assets\Cisco2950Switch67402\Cisco2950Switch.swf"/>
  <p:tag name="MMPROD_SWF_SOURCE" val="\\BB8\websites\cis.msjc.edu\images\Cisco2950Switch.swf"/>
</p:tagLst>
</file>

<file path=ppt/tags/tag175.xml><?xml version="1.0" encoding="utf-8"?>
<p:tagLst xmlns:a="http://schemas.openxmlformats.org/drawingml/2006/main" xmlns:r="http://schemas.openxmlformats.org/officeDocument/2006/relationships" xmlns:p="http://schemas.openxmlformats.org/presentationml/2006/main">
  <p:tag name="PPSNARRATION" val="53,1667134746,H:\Users\Bill\Google Drive\cis.msjc.edu\courses\core_courses\csis202\lessons\04\powerpoint\ch04_pptx\Media.ppcx"/>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6268F256-2AF9-44AA-93C4-7E5E168B73C3}&quot;/&gt;&lt;isInvalidForFieldText val=&quot;0&quot;/&gt;&lt;Image&gt;&lt;filename val=&quot;H:\Users\Bill\AppData\Local\Temp\CP904816499149Session\CPTrustFolder904816499211\PPTImport904818989705\data\asimages\{6268F256-2AF9-44AA-93C4-7E5E168B73C3}_45.png&quot;/&gt;&lt;left val=&quot;88&quot;/&gt;&lt;top val=&quot;64&quot;/&gt;&lt;width val=&quot;842&quot;/&gt;&lt;height val=&quot;149&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38&quot;/&gt;&lt;/TableIndex&gt;&lt;/ShapeTextInfo&gt;"/>
  <p:tag name="HTML_SHAPEINFO" val="&lt;ThreeDShapeInfo&gt;&lt;uuid val=&quot;{8B93B917-8B43-4CA6-822C-E74E0A8EBF73}&quot;/&gt;&lt;isInvalidForFieldText val=&quot;0&quot;/&gt;&lt;Image&gt;&lt;filename val=&quot;H:\Users\Bill\AppData\Local\Temp\CP904816499149Session\CPTrustFolder904816499211\PPTImport904818989705\data\asimages\{8B93B917-8B43-4CA6-822C-E74E0A8EBF73}_45.png&quot;/&gt;&lt;left val=&quot;124&quot;/&gt;&lt;top val=&quot;566&quot;/&gt;&lt;width val=&quot;820&quot;/&gt;&lt;height val=&quot;128&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PSNARRATION" val="43,1667134746,H:\Users\Bill\Google Drive\cis.msjc.edu\courses\core_courses\csis202\lessons\04\powerpoint\ch04_pptx\Media.ppcx"/>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09DEEF1D-5CB0-45D4-B3E1-F9696CCB52E9}&quot;/&gt;&lt;isInvalidForFieldText val=&quot;0&quot;/&gt;&lt;Image&gt;&lt;filename val=&quot;H:\Users\Bill\AppData\Local\Temp\CP904816499149Session\CPTrustFolder904816499211\PPTImport904818989705\data\asimages\{09DEEF1D-5CB0-45D4-B3E1-F9696CCB52E9}_46.png&quot;/&gt;&lt;left val=&quot;98&quot;/&gt;&lt;top val=&quot;64&quot;/&gt;&lt;width val=&quot;842&quot;/&gt;&lt;height val=&quot;149&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9&quot;/&gt;&lt;/TableIndex&gt;&lt;/ShapeTextInfo&gt;"/>
  <p:tag name="HTML_SHAPEINFO" val="&lt;ThreeDShapeInfo&gt;&lt;uuid val=&quot;{CC94ECDC-9442-4C80-A552-2CBE8F7E69C2}&quot;/&gt;&lt;isInvalidForFieldText val=&quot;0&quot;/&gt;&lt;Image&gt;&lt;filename val=&quot;H:\Users\Bill\AppData\Local\Temp\CP904816499149Session\CPTrustFolder904816499211\PPTImport904818989705\data\asimages\{CC94ECDC-9442-4C80-A552-2CBE8F7E69C2}_46.png&quot;/&gt;&lt;left val=&quot;116&quot;/&gt;&lt;top val=&quot;590&quot;/&gt;&lt;width val=&quot;828&quot;/&gt;&lt;height val=&quot;119&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PSNARRATION" val="44,1667134746,H:\Users\Bill\Google Drive\cis.msjc.edu\courses\core_courses\csis202\lessons\04\powerpoint\ch04_pptx\Media.ppcx"/>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8&quot;/&gt;&lt;/TableIndex&gt;&lt;/ShapeTextInfo&gt;"/>
  <p:tag name="HTML_SHAPEINFO" val="&lt;ThreeDShapeInfo&gt;&lt;uuid val=&quot;{21DF3172-3EEE-4C6F-9252-D923CFA31BA6}&quot;/&gt;&lt;isInvalidForFieldText val=&quot;0&quot;/&gt;&lt;Image&gt;&lt;filename val=&quot;H:\Users\Bill\AppData\Local\Temp\CP904816499149Session\CPTrustFolder904816499211\PPTImport904818989705\data\asimages\{21DF3172-3EEE-4C6F-9252-D923CFA31BA6}_47.png&quot;/&gt;&lt;left val=&quot;95&quot;/&gt;&lt;top val=&quot;22&quot;/&gt;&lt;width val=&quot;845&quot;/&gt;&lt;height val=&quot;195&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2&quot;/&gt;&lt;lineCharCount val=&quot;10&quot;/&gt;&lt;/TableIndex&gt;&lt;/ShapeTextInfo&gt;"/>
  <p:tag name="HTML_SHAPEINFO" val="&lt;ThreeDShapeInfo&gt;&lt;uuid val=&quot;{F8A90B38-2AF0-4A93-9FB2-D3F45549CB66}&quot;/&gt;&lt;isInvalidForFieldText val=&quot;0&quot;/&gt;&lt;Image&gt;&lt;filename val=&quot;H:\Users\Bill\AppData\Local\Temp\CP904816499149Session\CPTrustFolder904816499211\PPTImport904818989705\data\asimages\{F8A90B38-2AF0-4A93-9FB2-D3F45549CB66}_47.png&quot;/&gt;&lt;left val=&quot;119&quot;/&gt;&lt;top val=&quot;176&quot;/&gt;&lt;width val=&quot;822&quot;/&gt;&lt;height val=&quot;139&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PSNARRATION" val="45,1667134746,H:\Users\Bill\Google Drive\cis.msjc.edu\courses\core_courses\csis202\lessons\04\powerpoint\ch04_pptx\Media.ppcx"/>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AB6BBF50-858B-4C3F-86E7-C6640FD126DD}&quot;/&gt;&lt;isInvalidForFieldText val=&quot;0&quot;/&gt;&lt;Image&gt;&lt;filename val=&quot;H:\Users\Bill\AppData\Local\Temp\CP904816499149Session\CPTrustFolder904816499211\PPTImport904818989705\data\asimages\{AB6BBF50-858B-4C3F-86E7-C6640FD126DD}_48.png&quot;/&gt;&lt;left val=&quot;95&quot;/&gt;&lt;top val=&quot;64&quot;/&gt;&lt;width val=&quot;845&quot;/&gt;&lt;height val=&quot;151&quot;/&gt;&lt;hasText val=&quot;1&quot;/&gt;&lt;/Image&gt;&lt;/ThreeDShape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9&quot;/&gt;&lt;lineCharCount val=&quot;37&quot;/&gt;&lt;lineCharCount val=&quot;32&quot;/&gt;&lt;lineCharCount val=&quot;11&quot;/&gt;&lt;lineCharCount val=&quot;35&quot;/&gt;&lt;lineCharCount val=&quot;37&quot;/&gt;&lt;lineCharCount val=&quot;4&quot;/&gt;&lt;/TableIndex&gt;&lt;/ShapeTextInfo&gt;"/>
  <p:tag name="HTML_SHAPEINFO" val="&lt;ThreeDShapeInfo&gt;&lt;uuid val=&quot;{0B78154C-C94D-4AB7-975B-960D9EFC74B8}&quot;/&gt;&lt;isInvalidForFieldText val=&quot;0&quot;/&gt;&lt;Image&gt;&lt;filename val=&quot;H:\Users\Bill\AppData\Local\Temp\CP904816499149Session\CPTrustFolder904816499211\PPTImport904818989705\data\asimages\{0B78154C-C94D-4AB7-975B-960D9EFC74B8}_48.png&quot;/&gt;&lt;left val=&quot;119&quot;/&gt;&lt;top val=&quot;202&quot;/&gt;&lt;width val=&quot;822&quot;/&gt;&lt;height val=&quot;443&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PSNARRATION" val="46,1667134746,H:\Users\Bill\Google Drive\cis.msjc.edu\courses\core_courses\csis202\lessons\04\powerpoint\ch04_pptx\Media.ppcx"/>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5ACDF1D9-94A1-4B3D-BF50-F5232513DB42}&quot;/&gt;&lt;isInvalidForFieldText val=&quot;0&quot;/&gt;&lt;Image&gt;&lt;filename val=&quot;H:\Users\Bill\AppData\Local\Temp\CP904816499149Session\CPTrustFolder904816499211\PPTImport904818989705\data\asimages\{5ACDF1D9-94A1-4B3D-BF50-F5232513DB42}_49.png&quot;/&gt;&lt;left val=&quot;95&quot;/&gt;&lt;top val=&quot;64&quot;/&gt;&lt;width val=&quot;845&quot;/&gt;&lt;height val=&quot;151&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8&quot;/&gt;&lt;lineCharCount val=&quot;37&quot;/&gt;&lt;lineCharCount val=&quot;36&quot;/&gt;&lt;lineCharCount val=&quot;27&quot;/&gt;&lt;lineCharCount val=&quot;42&quot;/&gt;&lt;lineCharCount val=&quot;36&quot;/&gt;&lt;lineCharCount val=&quot;34&quot;/&gt;&lt;lineCharCount val=&quot;22&quot;/&gt;&lt;/TableIndex&gt;&lt;/ShapeTextInfo&gt;"/>
  <p:tag name="HTML_SHAPEINFO" val="&lt;ThreeDShapeInfo&gt;&lt;uuid val=&quot;{000948A2-CAB8-4890-B6F8-7957D006540B}&quot;/&gt;&lt;isInvalidForFieldText val=&quot;0&quot;/&gt;&lt;Image&gt;&lt;filename val=&quot;H:\Users\Bill\AppData\Local\Temp\CP904816499149Session\CPTrustFolder904816499211\PPTImport904818989705\data\asimages\{000948A2-CAB8-4890-B6F8-7957D006540B}_49.png&quot;/&gt;&lt;left val=&quot;119&quot;/&gt;&lt;top val=&quot;202&quot;/&gt;&lt;width val=&quot;843&quot;/&gt;&lt;height val=&quot;46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PSNARRATION" val="47,1667134746,H:\Users\Bill\Google Drive\cis.msjc.edu\courses\core_courses\csis202\lessons\04\powerpoint\ch04_pptx\Media.ppcx"/>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105A541D-ECFE-4D69-A121-E223D6AC12DD}&quot;/&gt;&lt;isInvalidForFieldText val=&quot;0&quot;/&gt;&lt;Image&gt;&lt;filename val=&quot;H:\Users\Bill\AppData\Local\Temp\CP904816499149Session\CPTrustFolder904816499211\PPTImport904818989705\data\asimages\{105A541D-ECFE-4D69-A121-E223D6AC12DD}_50.png&quot;/&gt;&lt;left val=&quot;95&quot;/&gt;&lt;top val=&quot;64&quot;/&gt;&lt;width val=&quot;845&quot;/&gt;&lt;height val=&quot;151&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7&quot;/&gt;&lt;lineCharCount val=&quot;8&quot;/&gt;&lt;lineCharCount val=&quot;29&quot;/&gt;&lt;/TableIndex&gt;&lt;/ShapeTextInfo&gt;"/>
  <p:tag name="HTML_SHAPEINFO" val="&lt;ThreeDShapeInfo&gt;&lt;uuid val=&quot;{F2692782-A47B-4800-8D34-BCADA9EEEB44}&quot;/&gt;&lt;isInvalidForFieldText val=&quot;0&quot;/&gt;&lt;Image&gt;&lt;filename val=&quot;H:\Users\Bill\AppData\Local\Temp\CP904816499149Session\CPTrustFolder904816499211\PPTImport904818989705\data\asimages\{F2692782-A47B-4800-8D34-BCADA9EEEB44}_50.png&quot;/&gt;&lt;left val=&quot;119&quot;/&gt;&lt;top val=&quot;202&quot;/&gt;&lt;width val=&quot;822&quot;/&gt;&lt;height val=&quot;443&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PSNARRATION" val="48,1667134746,H:\Users\Bill\Google Drive\cis.msjc.edu\courses\core_courses\csis202\lessons\04\powerpoint\ch04_pptx\Media.ppcx"/>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2D73B3E6-9C06-4D49-B23C-2B0946441765}&quot;/&gt;&lt;isInvalidForFieldText val=&quot;0&quot;/&gt;&lt;Image&gt;&lt;filename val=&quot;H:\Users\Bill\AppData\Local\Temp\CP904816499149Session\CPTrustFolder904816499211\PPTImport904818989705\data\asimages\{2D73B3E6-9C06-4D49-B23C-2B0946441765}_51.png&quot;/&gt;&lt;left val=&quot;95&quot;/&gt;&lt;top val=&quot;64&quot;/&gt;&lt;width val=&quot;845&quot;/&gt;&lt;height val=&quot;151&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6&quot;/&gt;&lt;lineCharCount val=&quot;32&quot;/&gt;&lt;lineCharCount val=&quot;12&quot;/&gt;&lt;lineCharCount val=&quot;10&quot;/&gt;&lt;lineCharCount val=&quot;25&quot;/&gt;&lt;/TableIndex&gt;&lt;/ShapeTextInfo&gt;"/>
  <p:tag name="HTML_SHAPEINFO" val="&lt;ThreeDShapeInfo&gt;&lt;uuid val=&quot;{3A2F0F11-C5EC-4D8B-ACC9-A222A2CDAF40}&quot;/&gt;&lt;isInvalidForFieldText val=&quot;0&quot;/&gt;&lt;Image&gt;&lt;filename val=&quot;H:\Users\Bill\AppData\Local\Temp\CP904816499149Session\CPTrustFolder904816499211\PPTImport904818989705\data\asimages\{3A2F0F11-C5EC-4D8B-ACC9-A222A2CDAF40}_51.png&quot;/&gt;&lt;left val=&quot;119&quot;/&gt;&lt;top val=&quot;202&quot;/&gt;&lt;width val=&quot;822&quot;/&gt;&lt;height val=&quot;443&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PPSNARRATION" val="49,1667134746,H:\Users\Bill\Google Drive\cis.msjc.edu\courses\core_courses\csis202\lessons\04\powerpoint\ch04_pptx\Media.ppcx"/>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C01A52AF-DB7B-4644-880C-C344E469BAF9}&quot;/&gt;&lt;isInvalidForFieldText val=&quot;0&quot;/&gt;&lt;Image&gt;&lt;filename val=&quot;H:\Users\Bill\AppData\Local\Temp\CP904816499149Session\CPTrustFolder904816499211\PPTImport904818989705\data\asimages\{C01A52AF-DB7B-4644-880C-C344E469BAF9}_52.png&quot;/&gt;&lt;left val=&quot;96&quot;/&gt;&lt;top val=&quot;64&quot;/&gt;&lt;width val=&quot;860&quot;/&gt;&lt;height val=&quot;149&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5&quot;/&gt;&lt;lineCharCount val=&quot;37&quot;/&gt;&lt;lineCharCount val=&quot;20&quot;/&gt;&lt;/TableIndex&gt;&lt;/ShapeTextInfo&gt;"/>
  <p:tag name="HTML_SHAPEINFO" val="&lt;ThreeDShapeInfo&gt;&lt;uuid val=&quot;{BF778557-D5B6-4A33-9239-C533E787D4BF}&quot;/&gt;&lt;isInvalidForFieldText val=&quot;0&quot;/&gt;&lt;Image&gt;&lt;filename val=&quot;H:\Users\Bill\AppData\Local\Temp\CP904816499149Session\CPTrustFolder904816499211\PPTImport904818989705\data\asimages\{BF778557-D5B6-4A33-9239-C533E787D4BF}_52.png&quot;/&gt;&lt;left val=&quot;119&quot;/&gt;&lt;top val=&quot;202&quot;/&gt;&lt;width val=&quot;822&quot;/&gt;&lt;height val=&quot;443&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PSNARRATION" val="50,1667134746,H:\Users\Bill\Google Drive\cis.msjc.edu\courses\core_courses\csis202\lessons\04\powerpoint\ch04_pptx\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FB73FF8A-B63E-49C7-A416-DEF98FA5CB27}&quot;/&gt;&lt;isInvalidForFieldText val=&quot;0&quot;/&gt;&lt;Image&gt;&lt;filename val=&quot;H:\Users\Bill\AppData\Local\Temp\CP904816499149Session\CPTrustFolder904816499211\PPTImport904818989705\data\asimages\{FB73FF8A-B63E-49C7-A416-DEF98FA5CB27}_53.png&quot;/&gt;&lt;left val=&quot;95&quot;/&gt;&lt;top val=&quot;64&quot;/&gt;&lt;width val=&quot;868&quot;/&gt;&lt;height val=&quot;152&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4&quot;/&gt;&lt;lineCharCount val=&quot;19&quot;/&gt;&lt;/TableIndex&gt;&lt;/ShapeTextInfo&gt;"/>
  <p:tag name="HTML_SHAPEINFO" val="&lt;ThreeDShapeInfo&gt;&lt;uuid val=&quot;{BC8DD724-D7C5-4730-AD36-C8F4B5B6F4BD}&quot;/&gt;&lt;isInvalidForFieldText val=&quot;0&quot;/&gt;&lt;Image&gt;&lt;filename val=&quot;H:\Users\Bill\AppData\Local\Temp\CP904816499149Session\CPTrustFolder904816499211\PPTImport904818989705\data\asimages\{BC8DD724-D7C5-4730-AD36-C8F4B5B6F4BD}_53.png&quot;/&gt;&lt;left val=&quot;108&quot;/&gt;&lt;top val=&quot;186&quot;/&gt;&lt;width val=&quot;843&quot;/&gt;&lt;height val=&quot;11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PSNARRATION" val="1,1667134746,H:\Users\Bill\Google Drive\cis.msjc.edu\courses\core_courses\csis202\lessons\04\powerpoint\ch04_pptx\Media.ppcx"/>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DUMMYTAG" val="&lt;DummyForForceWrite&gt;&lt;/DummyForForceWrite&gt;"/>
  <p:tag name="HTML_SHAPEINFO" val="&lt;ThreeDShapeInfo&gt;&lt;uuid val=&quot;{888E78E0-692A-41B0-811D-8FC8C3346241}&quot;/&gt;&lt;isInvalidForFieldText val=&quot;0&quot;/&gt;&lt;Image&gt;&lt;filename val=&quot;H:\Users\Bill\AppData\Local\Temp\CP904816499149Session\CPTrustFolder904816499211\PPTImport904818989705\data\asimages\{888E78E0-692A-41B0-811D-8FC8C3346241}_1.png&quot;/&gt;&lt;left val=&quot;78&quot;/&gt;&lt;top val=&quot;192&quot;/&gt;&lt;width val=&quot;843&quot;/&gt;&lt;height val=&quot;152&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PRESENTER_DUMMYTAG" val="&lt;DummyForForceWrite&gt;&lt;/DummyForForceWrite&gt;"/>
  <p:tag name="HTML_SHAPEINFO" val="&lt;ThreeDShapeInfo&gt;&lt;uuid val=&quot;{925296DC-5D6F-4BB1-A247-7CC80E02AE29}&quot;/&gt;&lt;isInvalidForFieldText val=&quot;0&quot;/&gt;&lt;Image&gt;&lt;filename val=&quot;H:\Users\Bill\AppData\Local\Temp\CP904816499149Session\CPTrustFolder904816499211\PPTImport904818989705\data\asimages\{925296DC-5D6F-4BB1-A247-7CC80E02AE29}_1.png&quot;/&gt;&lt;left val=&quot;144&quot;/&gt;&lt;top val=&quot;398&quot;/&gt;&lt;width val=&quot;673&quot;/&gt;&lt;height val=&quot;195&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PSNARRATION" val="2,1667134746,H:\Users\Bill\Google Drive\cis.msjc.edu\courses\core_courses\csis202\lessons\04\powerpoint\ch04_pptx\Media.ppcx"/>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5283EBC7-5A0A-4B60-A8D8-DAED96C680FB}&quot;/&gt;&lt;isInvalidForFieldText val=&quot;0&quot;/&gt;&lt;Image&gt;&lt;filename val=&quot;H:\Users\Bill\AppData\Local\Temp\CP904816499149Session\CPTrustFolder904816499211\PPTImport904818989705\data\asimages\{5283EBC7-5A0A-4B60-A8D8-DAED96C680FB}_2.png&quot;/&gt;&lt;left val=&quot;95&quot;/&gt;&lt;top val=&quot;64&quot;/&gt;&lt;width val=&quot;845&quot;/&gt;&lt;height val=&quot;152&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7&quot;/&gt;&lt;lineCharCount val=&quot;40&quot;/&gt;&lt;lineCharCount val=&quot;37&quot;/&gt;&lt;lineCharCount val=&quot;31&quot;/&gt;&lt;lineCharCount val=&quot;40&quot;/&gt;&lt;lineCharCount val=&quot;37&quot;/&gt;&lt;/TableIndex&gt;&lt;/ShapeTextInfo&gt;"/>
  <p:tag name="HTML_SHAPEINFO" val="&lt;ThreeDShapeInfo&gt;&lt;uuid val=&quot;{CCCB8391-BC07-4FB8-9FA4-8D813D763FAD}&quot;/&gt;&lt;isInvalidForFieldText val=&quot;0&quot;/&gt;&lt;Image&gt;&lt;filename val=&quot;H:\Users\Bill\AppData\Local\Temp\CP904816499149Session\CPTrustFolder904816499211\PPTImport904818989705\data\asimages\{CCCB8391-BC07-4FB8-9FA4-8D813D763FAD}_2.png&quot;/&gt;&lt;left val=&quot;119&quot;/&gt;&lt;top val=&quot;202&quot;/&gt;&lt;width val=&quot;840&quot;/&gt;&lt;height val=&quot;443&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PSNARRATION" val="3,1667134746,H:\Users\Bill\Google Drive\cis.msjc.edu\courses\core_courses\csis202\lessons\04\powerpoint\ch04_pptx\Media.ppcx"/>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F8D0C96F-82A1-4E83-8E65-14C3667B2BFE}&quot;/&gt;&lt;isInvalidForFieldText val=&quot;0&quot;/&gt;&lt;Image&gt;&lt;filename val=&quot;H:\Users\Bill\AppData\Local\Temp\CP904816499149Session\CPTrustFolder904816499211\PPTImport904818989705\data\asimages\{F8D0C96F-82A1-4E83-8E65-14C3667B2BFE}_3.png&quot;/&gt;&lt;left val=&quot;95&quot;/&gt;&lt;top val=&quot;64&quot;/&gt;&lt;width val=&quot;845&quot;/&gt;&lt;height val=&quot;152&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9&quot;/&gt;&lt;lineCharCount val=&quot;38&quot;/&gt;&lt;lineCharCount val=&quot;22&quot;/&gt;&lt;lineCharCount val=&quot;16&quot;/&gt;&lt;lineCharCount val=&quot;18&quot;/&gt;&lt;lineCharCount val=&quot;14&quot;/&gt;&lt;lineCharCount val=&quot;41&quot;/&gt;&lt;lineCharCount val=&quot;38&quot;/&gt;&lt;lineCharCount val=&quot;46&quot;/&gt;&lt;/TableIndex&gt;&lt;/ShapeTextInfo&gt;"/>
  <p:tag name="HTML_SHAPEINFO" val="&lt;ThreeDShapeInfo&gt;&lt;uuid val=&quot;{6A438086-A094-4914-BF31-B37474CD6949}&quot;/&gt;&lt;isInvalidForFieldText val=&quot;0&quot;/&gt;&lt;Image&gt;&lt;filename val=&quot;H:\Users\Bill\AppData\Local\Temp\CP904816499149Session\CPTrustFolder904816499211\PPTImport904818989705\data\asimages\{6A438086-A094-4914-BF31-B37474CD6949}_3.png&quot;/&gt;&lt;left val=&quot;120&quot;/&gt;&lt;top val=&quot;202&quot;/&gt;&lt;width val=&quot;820&quot;/&gt;&lt;height val=&quot;44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PSNARRATION" val="4,1667134746,H:\Users\Bill\Google Drive\cis.msjc.edu\courses\core_courses\csis202\lessons\04\powerpoint\ch04_pptx\Media.ppcx"/>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3D22E16F-16D0-486D-8473-34702D0A5AD8}&quot;/&gt;&lt;isInvalidForFieldText val=&quot;0&quot;/&gt;&lt;Image&gt;&lt;filename val=&quot;H:\Users\Bill\AppData\Local\Temp\CP904816499149Session\CPTrustFolder904816499211\PPTImport904818989705\data\asimages\{3D22E16F-16D0-486D-8473-34702D0A5AD8}_4.png&quot;/&gt;&lt;left val=&quot;95&quot;/&gt;&lt;top val=&quot;64&quot;/&gt;&lt;width val=&quot;845&quot;/&gt;&lt;height val=&quot;15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8&quot;/&gt;&lt;lineCharCount val=&quot;31&quot;/&gt;&lt;lineCharCount val=&quot;41&quot;/&gt;&lt;lineCharCount val=&quot;39&quot;/&gt;&lt;lineCharCount val=&quot;49&quot;/&gt;&lt;lineCharCount val=&quot;5&quot;/&gt;&lt;lineCharCount val=&quot;40&quot;/&gt;&lt;lineCharCount val=&quot;49&quot;/&gt;&lt;lineCharCount val=&quot;12&quot;/&gt;&lt;lineCharCount val=&quot;41&quot;/&gt;&lt;lineCharCount val=&quot;15&quot;/&gt;&lt;/TableIndex&gt;&lt;/ShapeTextInfo&gt;"/>
  <p:tag name="HTML_SHAPEINFO" val="&lt;ThreeDShapeInfo&gt;&lt;uuid val=&quot;{E0D2B2BC-FD3F-427D-80D8-70AA52654454}&quot;/&gt;&lt;isInvalidForFieldText val=&quot;0&quot;/&gt;&lt;Image&gt;&lt;filename val=&quot;H:\Users\Bill\AppData\Local\Temp\CP904816499149Session\CPTrustFolder904816499211\PPTImport904818989705\data\asimages\{E0D2B2BC-FD3F-427D-80D8-70AA52654454}_4.png&quot;/&gt;&lt;left val=&quot;119&quot;/&gt;&lt;top val=&quot;182&quot;/&gt;&lt;width val=&quot;825&quot;/&gt;&lt;height val=&quot;541&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PSNARRATION" val="5,1667134746,H:\Users\Bill\Google Drive\cis.msjc.edu\courses\core_courses\csis202\lessons\04\powerpoint\ch04_pptx\Media.ppcx"/>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D7F7870B-9636-4243-BB5B-C50BE01203F5}&quot;/&gt;&lt;isInvalidForFieldText val=&quot;0&quot;/&gt;&lt;Image&gt;&lt;filename val=&quot;H:\Users\Bill\AppData\Local\Temp\CP904816499149Session\CPTrustFolder904816499211\PPTImport904818989705\data\asimages\{D7F7870B-9636-4243-BB5B-C50BE01203F5}_5.png&quot;/&gt;&lt;left val=&quot;95&quot;/&gt;&lt;top val=&quot;64&quot;/&gt;&lt;width val=&quot;845&quot;/&gt;&lt;height val=&quot;15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0&quot;/&gt;&lt;lineCharCount val=&quot;41&quot;/&gt;&lt;lineCharCount val=&quot;35&quot;/&gt;&lt;lineCharCount val=&quot;8&quot;/&gt;&lt;lineCharCount val=&quot;24&quot;/&gt;&lt;lineCharCount val=&quot;37&quot;/&gt;&lt;lineCharCount val=&quot;7&quot;/&gt;&lt;lineCharCount val=&quot;10&quot;/&gt;&lt;lineCharCount val=&quot;26&quot;/&gt;&lt;/TableIndex&gt;&lt;/ShapeTextInfo&gt;"/>
  <p:tag name="HTML_SHAPEINFO" val="&lt;ThreeDShapeInfo&gt;&lt;uuid val=&quot;{B966C774-AD98-4556-8E25-BCE9297C9C41}&quot;/&gt;&lt;isInvalidForFieldText val=&quot;0&quot;/&gt;&lt;Image&gt;&lt;filename val=&quot;H:\Users\Bill\AppData\Local\Temp\CP904816499149Session\CPTrustFolder904816499211\PPTImport904818989705\data\asimages\{B966C774-AD98-4556-8E25-BCE9297C9C41}_5.png&quot;/&gt;&lt;left val=&quot;119&quot;/&gt;&lt;top val=&quot;182&quot;/&gt;&lt;width val=&quot;822&quot;/&gt;&lt;height val=&quot;526&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PSNARRATION" val="6,1667134746,H:\Users\Bill\Google Drive\cis.msjc.edu\courses\core_courses\csis202\lessons\04\powerpoint\ch04_pptx\Media.ppcx"/>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5CF8D70D-1B76-46CD-ABF1-CC4B654168C1}&quot;/&gt;&lt;isInvalidForFieldText val=&quot;0&quot;/&gt;&lt;Image&gt;&lt;filename val=&quot;H:\Users\Bill\AppData\Local\Temp\CP904816499149Session\CPTrustFolder904816499211\PPTImport904818989705\data\asimages\{5CF8D70D-1B76-46CD-ABF1-CC4B654168C1}_6.png&quot;/&gt;&lt;left val=&quot;95&quot;/&gt;&lt;top val=&quot;64&quot;/&gt;&lt;width val=&quot;845&quot;/&gt;&lt;height val=&quot;15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7&quot;/&gt;&lt;lineCharCount val=&quot;43&quot;/&gt;&lt;lineCharCount val=&quot;40&quot;/&gt;&lt;lineCharCount val=&quot;8&quot;/&gt;&lt;lineCharCount val=&quot;44&quot;/&gt;&lt;lineCharCount val=&quot;42&quot;/&gt;&lt;lineCharCount val=&quot;33&quot;/&gt;&lt;/TableIndex&gt;&lt;/ShapeTextInfo&gt;"/>
  <p:tag name="HTML_SHAPEINFO" val="&lt;ThreeDShapeInfo&gt;&lt;uuid val=&quot;{DA76CF83-84E4-4467-BC78-431465355BF0}&quot;/&gt;&lt;isInvalidForFieldText val=&quot;0&quot;/&gt;&lt;Image&gt;&lt;filename val=&quot;H:\Users\Bill\AppData\Local\Temp\CP904816499149Session\CPTrustFolder904816499211\PPTImport904818989705\data\asimages\{DA76CF83-84E4-4467-BC78-431465355BF0}_6.png&quot;/&gt;&lt;left val=&quot;119&quot;/&gt;&lt;top val=&quot;202&quot;/&gt;&lt;width val=&quot;833&quot;/&gt;&lt;height val=&quot;443&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PSNARRATION" val="7,1667134746,H:\Users\Bill\Google Drive\cis.msjc.edu\courses\core_courses\csis202\lessons\04\powerpoint\ch04_pptx\Media.ppcx"/>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0A8A6F2F-6A68-4487-9E88-29BF48CB15B0}&quot;/&gt;&lt;isInvalidForFieldText val=&quot;0&quot;/&gt;&lt;Image&gt;&lt;filename val=&quot;H:\Users\Bill\AppData\Local\Temp\CP904816499149Session\CPTrustFolder904816499211\PPTImport904818989705\data\asimages\{0A8A6F2F-6A68-4487-9E88-29BF48CB15B0}_7.png&quot;/&gt;&lt;left val=&quot;95&quot;/&gt;&lt;top val=&quot;64&quot;/&gt;&lt;width val=&quot;845&quot;/&gt;&lt;height val=&quot;15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E37CC733-D5C7-4714-AF18-E2CF9BEFD02D}&quot;/&gt;&lt;isInvalidForFieldText val=&quot;0&quot;/&gt;&lt;Image&gt;&lt;filename val=&quot;H:\Users\Bill\AppData\Local\Temp\CP904816499149Session\CPTrustFolder904816499211\PPTImport904818989705\data\asimages\{E37CC733-D5C7-4714-AF18-E2CF9BEFD02D}_7.png&quot;/&gt;&lt;left val=&quot;119&quot;/&gt;&lt;top val=&quot;582&quot;/&gt;&lt;width val=&quot;822&quot;/&gt;&lt;height val=&quot;93&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PSNARRATION" val="8,1667134746,H:\Users\Bill\Google Drive\cis.msjc.edu\courses\core_courses\csis202\lessons\04\powerpoint\ch04_pptx\Media.ppcx"/>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7FEF4D63-1627-4499-84B2-FC0FB2BB33FA}&quot;/&gt;&lt;isInvalidForFieldText val=&quot;0&quot;/&gt;&lt;Image&gt;&lt;filename val=&quot;H:\Users\Bill\AppData\Local\Temp\CP904816499149Session\CPTrustFolder904816499211\PPTImport904818989705\data\asimages\{7FEF4D63-1627-4499-84B2-FC0FB2BB33FA}_8.png&quot;/&gt;&lt;left val=&quot;95&quot;/&gt;&lt;top val=&quot;64&quot;/&gt;&lt;width val=&quot;845&quot;/&gt;&lt;height val=&quot;152&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8&quot;/&gt;&lt;/TableIndex&gt;&lt;/ShapeTextInfo&gt;"/>
  <p:tag name="HTML_SHAPEINFO" val="&lt;ThreeDShapeInfo&gt;&lt;uuid val=&quot;{DC10F890-B26C-4AE6-B828-F141B79C47E6}&quot;/&gt;&lt;isInvalidForFieldText val=&quot;0&quot;/&gt;&lt;Image&gt;&lt;filename val=&quot;H:\Users\Bill\AppData\Local\Temp\CP904816499149Session\CPTrustFolder904816499211\PPTImport904818989705\data\asimages\{DC10F890-B26C-4AE6-B828-F141B79C47E6}_8.png&quot;/&gt;&lt;left val=&quot;112&quot;/&gt;&lt;top val=&quot;574&quot;/&gt;&lt;width val=&quot;777&quot;/&gt;&lt;height val=&quot;12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PSNARRATION" val="9,1667134746,H:\Users\Bill\Google Drive\cis.msjc.edu\courses\core_courses\csis202\lessons\04\powerpoint\ch04_pptx\Media.ppcx"/>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3A149AB6-5AC8-4D23-B7AE-63C4BA20770E}&quot;/&gt;&lt;isInvalidForFieldText val=&quot;0&quot;/&gt;&lt;Image&gt;&lt;filename val=&quot;H:\Users\Bill\AppData\Local\Temp\CP904816499149Session\CPTrustFolder904816499211\PPTImport904818989705\data\asimages\{3A149AB6-5AC8-4D23-B7AE-63C4BA20770E}_9.png&quot;/&gt;&lt;left val=&quot;95&quot;/&gt;&lt;top val=&quot;64&quot;/&gt;&lt;width val=&quot;845&quot;/&gt;&lt;height val=&quot;151&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9&quot;/&gt;&lt;lineCharCount val=&quot;35&quot;/&gt;&lt;lineCharCount val=&quot;39&quot;/&gt;&lt;lineCharCount val=&quot;41&quot;/&gt;&lt;lineCharCount val=&quot;7&quot;/&gt;&lt;/TableIndex&gt;&lt;/ShapeTextInfo&gt;"/>
  <p:tag name="HTML_SHAPEINFO" val="&lt;ThreeDShapeInfo&gt;&lt;uuid val=&quot;{EB2EF708-F204-47EE-A90D-802997993EE9}&quot;/&gt;&lt;isInvalidForFieldText val=&quot;0&quot;/&gt;&lt;Image&gt;&lt;filename val=&quot;H:\Users\Bill\AppData\Local\Temp\CP904816499149Session\CPTrustFolder904816499211\PPTImport904818989705\data\asimages\{EB2EF708-F204-47EE-A90D-802997993EE9}_9.png&quot;/&gt;&lt;left val=&quot;119&quot;/&gt;&lt;top val=&quot;202&quot;/&gt;&lt;width val=&quot;834&quot;/&gt;&lt;height val=&quot;443&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PSNARRATION" val="10,1667134746,H:\Users\Bill\Google Drive\cis.msjc.edu\courses\core_courses\csis202\lessons\04\powerpoint\ch04_pptx\Media.ppcx"/>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94D377F4-0684-4E7E-8299-56BDD49243DD}&quot;/&gt;&lt;isInvalidForFieldText val=&quot;0&quot;/&gt;&lt;Image&gt;&lt;filename val=&quot;H:\Users\Bill\AppData\Local\Temp\CP904816499149Session\CPTrustFolder904816499211\PPTImport904818989705\data\asimages\{94D377F4-0684-4E7E-8299-56BDD49243DD}_10.png&quot;/&gt;&lt;left val=&quot;95&quot;/&gt;&lt;top val=&quot;64&quot;/&gt;&lt;width val=&quot;845&quot;/&gt;&lt;height val=&quot;151&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6&quot;/&gt;&lt;lineCharCount val=&quot;37&quot;/&gt;&lt;lineCharCount val=&quot;33&quot;/&gt;&lt;lineCharCount val=&quot;30&quot;/&gt;&lt;lineCharCount val=&quot;18&quot;/&gt;&lt;/TableIndex&gt;&lt;/ShapeTextInfo&gt;"/>
  <p:tag name="HTML_SHAPEINFO" val="&lt;ThreeDShapeInfo&gt;&lt;uuid val=&quot;{0527DD7B-DAEE-4936-89E9-FBDEB1A1749E}&quot;/&gt;&lt;isInvalidForFieldText val=&quot;0&quot;/&gt;&lt;Image&gt;&lt;filename val=&quot;H:\Users\Bill\AppData\Local\Temp\CP904816499149Session\CPTrustFolder904816499211\PPTImport904818989705\data\asimages\{0527DD7B-DAEE-4936-89E9-FBDEB1A1749E}_10.png&quot;/&gt;&lt;left val=&quot;119&quot;/&gt;&lt;top val=&quot;202&quot;/&gt;&lt;width val=&quot;822&quot;/&gt;&lt;height val=&quot;443&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PSNARRATION" val="11,1667134746,H:\Users\Bill\Google Drive\cis.msjc.edu\courses\core_courses\csis202\lessons\04\powerpoint\ch04_pptx\Media.ppcx"/>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2F21A2BF-15B9-45C5-ACAB-F5CD7228D25A}&quot;/&gt;&lt;isInvalidForFieldText val=&quot;0&quot;/&gt;&lt;Image&gt;&lt;filename val=&quot;H:\Users\Bill\AppData\Local\Temp\CP904816499149Session\CPTrustFolder904816499211\PPTImport904818989705\data\asimages\{2F21A2BF-15B9-45C5-ACAB-F5CD7228D25A}_11.png&quot;/&gt;&lt;left val=&quot;95&quot;/&gt;&lt;top val=&quot;64&quot;/&gt;&lt;width val=&quot;858&quot;/&gt;&lt;height val=&quot;151&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8&quot;/&gt;&lt;lineCharCount val=&quot;50&quot;/&gt;&lt;lineCharCount val=&quot;39&quot;/&gt;&lt;lineCharCount val=&quot;18&quot;/&gt;&lt;lineCharCount val=&quot;53&quot;/&gt;&lt;lineCharCount val=&quot;49&quot;/&gt;&lt;lineCharCount val=&quot;18&quot;/&gt;&lt;lineCharCount val=&quot;44&quot;/&gt;&lt;lineCharCount val=&quot;50&quot;/&gt;&lt;lineCharCount val=&quot;49&quot;/&gt;&lt;lineCharCount val=&quot;25&quot;/&gt;&lt;/TableIndex&gt;&lt;/ShapeTextInfo&gt;"/>
  <p:tag name="HTML_SHAPEINFO" val="&lt;ThreeDShapeInfo&gt;&lt;uuid val=&quot;{06326A99-CFB3-40B9-98ED-5A5D9F47B1C2}&quot;/&gt;&lt;isInvalidForFieldText val=&quot;0&quot;/&gt;&lt;Image&gt;&lt;filename val=&quot;H:\Users\Bill\AppData\Local\Temp\CP904816499149Session\CPTrustFolder904816499211\PPTImport904818989705\data\asimages\{06326A99-CFB3-40B9-98ED-5A5D9F47B1C2}_11.png&quot;/&gt;&lt;left val=&quot;120&quot;/&gt;&lt;top val=&quot;186&quot;/&gt;&lt;width val=&quot;837&quot;/&gt;&lt;height val=&quot;506&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PSNARRATION" val="51,1667134746,H:\Users\Bill\Google Drive\cis.msjc.edu\courses\core_courses\csis202\lessons\04\powerpoint\ch04_pptx\Media.ppcx"/>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5B3E2DD8-4778-4971-96D4-2495F15095B2}&quot;/&gt;&lt;isInvalidForFieldText val=&quot;0&quot;/&gt;&lt;Image&gt;&lt;filename val=&quot;H:\Users\Bill\AppData\Local\Temp\CP904816499149Session\CPTrustFolder904816499211\PPTImport904818989705\data\asimages\{5B3E2DD8-4778-4971-96D4-2495F15095B2}_12.png&quot;/&gt;&lt;left val=&quot;95&quot;/&gt;&lt;top val=&quot;64&quot;/&gt;&lt;width val=&quot;858&quot;/&gt;&lt;height val=&quot;151&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19&quot;/&gt;&lt;/TableIndex&gt;&lt;/ShapeTextInfo&gt;"/>
  <p:tag name="HTML_SHAPEINFO" val="&lt;ThreeDShapeInfo&gt;&lt;uuid val=&quot;{4193FCE3-5962-4163-AA5B-320CE75D344B}&quot;/&gt;&lt;isInvalidForFieldText val=&quot;0&quot;/&gt;&lt;Image&gt;&lt;filename val=&quot;H:\Users\Bill\AppData\Local\Temp\CP904816499149Session\CPTrustFolder904816499211\PPTImport904818989705\data\asimages\{4193FCE3-5962-4163-AA5B-320CE75D344B}_12.png&quot;/&gt;&lt;left val=&quot;486&quot;/&gt;&lt;top val=&quot;295&quot;/&gt;&lt;width val=&quot;359&quot;/&gt;&lt;height val=&quot;81&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4&quot;/&gt;&lt;lineCharCount val=&quot;16&quot;/&gt;&lt;lineCharCount val=&quot;15&quot;/&gt;&lt;lineCharCount val=&quot;14&quot;/&gt;&lt;lineCharCount val=&quot;6&quot;/&gt;&lt;/TableIndex&gt;&lt;/ShapeTextInfo&gt;"/>
  <p:tag name="HTML_SHAPEINFO" val="&lt;ThreeDShapeInfo&gt;&lt;uuid val=&quot;{5F0B3A03-721D-452F-8143-BD47AAD28C5B}&quot;/&gt;&lt;isInvalidForFieldText val=&quot;0&quot;/&gt;&lt;Image&gt;&lt;filename val=&quot;H:\Users\Bill\AppData\Local\Temp\CP904816499149Session\CPTrustFolder904816499211\PPTImport904818989705\data\asimages\{5F0B3A03-721D-452F-8143-BD47AAD28C5B}_12.png&quot;/&gt;&lt;left val=&quot;30&quot;/&gt;&lt;top val=&quot;268&quot;/&gt;&lt;width val=&quot;259&quot;/&gt;&lt;height val=&quot;221&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 val="52,1667134746,H:\Users\Bill\Google Drive\cis.msjc.edu\courses\core_courses\csis202\lessons\04\powerpoint\ch04_pptx\Media.ppcx"/>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A03EEBE8-B048-4FB8-9763-587CEEBEAA45}&quot;/&gt;&lt;isInvalidForFieldText val=&quot;0&quot;/&gt;&lt;Image&gt;&lt;filename val=&quot;H:\Users\Bill\AppData\Local\Temp\CP904816499149Session\CPTrustFolder904816499211\PPTImport904818989705\data\asimages\{A03EEBE8-B048-4FB8-9763-587CEEBEAA45}_13.png&quot;/&gt;&lt;left val=&quot;95&quot;/&gt;&lt;top val=&quot;64&quot;/&gt;&lt;width val=&quot;858&quot;/&gt;&lt;height val=&quot;151&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5A061209-8377-46C4-85DC-FE0656D4A4F6}&quot;/&gt;&lt;isInvalidForFieldText val=&quot;0&quot;/&gt;&lt;Image&gt;&lt;filename val=&quot;H:\Users\Bill\AppData\Local\Temp\CP904816499149Session\CPTrustFolder904816499211\PPTImport904818989705\data\asimages\{5A061209-8377-46C4-85DC-FE0656D4A4F6}_13.png&quot;/&gt;&lt;left val=&quot;486&quot;/&gt;&lt;top val=&quot;311&quot;/&gt;&lt;width val=&quot;359&quot;/&gt;&lt;height val=&quot;52&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8&quot;/&gt;&lt;lineCharCount val=&quot;18&quot;/&gt;&lt;lineCharCount val=&quot;15&quot;/&gt;&lt;lineCharCount val=&quot;16&quot;/&gt;&lt;lineCharCount val=&quot;17&quot;/&gt;&lt;lineCharCount val=&quot;14&quot;/&gt;&lt;lineCharCount val=&quot;16&quot;/&gt;&lt;/TableIndex&gt;&lt;/ShapeTextInfo&gt;"/>
  <p:tag name="HTML_SHAPEINFO" val="&lt;ThreeDShapeInfo&gt;&lt;uuid val=&quot;{5A4485EF-8A18-41B5-8C79-CC3A3ECE2610}&quot;/&gt;&lt;isInvalidForFieldText val=&quot;0&quot;/&gt;&lt;Image&gt;&lt;filename val=&quot;H:\Users\Bill\AppData\Local\Temp\CP904816499149Session\CPTrustFolder904816499211\PPTImport904818989705\data\asimages\{5A4485EF-8A18-41B5-8C79-CC3A3ECE2610}_13.png&quot;/&gt;&lt;left val=&quot;14&quot;/&gt;&lt;top val=&quot;220&quot;/&gt;&lt;width val=&quot;297&quot;/&gt;&lt;height val=&quot;298&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6&quot;/&gt;&lt;/TableIndex&gt;&lt;/ShapeTextInfo&gt;"/>
  <p:tag name="HTML_SHAPEINFO" val="&lt;ThreeDShapeInfo&gt;&lt;uuid val=&quot;{D9F4B30E-1CBB-472A-9B34-1FF6B044DB8B}&quot;/&gt;&lt;isInvalidForFieldText val=&quot;0&quot;/&gt;&lt;Image&gt;&lt;filename val=&quot;H:\Users\Bill\AppData\Local\Temp\CP904816499149Session\CPTrustFolder904816499211\PPTImport904818989705\data\asimages\{D9F4B30E-1CBB-472A-9B34-1FF6B044DB8B}_13.png&quot;/&gt;&lt;left val=&quot;27&quot;/&gt;&lt;top val=&quot;524&quot;/&gt;&lt;width val=&quot;134&quot;/&gt;&lt;height val=&quot;81&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6&quot;/&gt;&lt;/TableIndex&gt;&lt;/ShapeTextInfo&gt;"/>
  <p:tag name="HTML_SHAPEINFO" val="&lt;ThreeDShapeInfo&gt;&lt;uuid val=&quot;{7466D889-BFC8-4348-B57B-0AB4B8BC1141}&quot;/&gt;&lt;isInvalidForFieldText val=&quot;0&quot;/&gt;&lt;Image&gt;&lt;filename val=&quot;H:\Users\Bill\AppData\Local\Temp\CP904816499149Session\CPTrustFolder904816499211\PPTImport904818989705\data\asimages\{7466D889-BFC8-4348-B57B-0AB4B8BC1141}_13.png&quot;/&gt;&lt;left val=&quot;27&quot;/&gt;&lt;top val=&quot;608&quot;/&gt;&lt;width val=&quot;143&quot;/&gt;&lt;height val=&quot;81&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PSNARRATION" val="12,1667134746,H:\Users\Bill\Google Drive\cis.msjc.edu\courses\core_courses\csis202\lessons\04\powerpoint\ch04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481E924B-87E4-43E7-8905-F390AF2EAA81}&quot;/&gt;&lt;isInvalidForFieldText val=&quot;0&quot;/&gt;&lt;Image&gt;&lt;filename val=&quot;H:\Users\Bill\AppData\Local\Temp\CP904816499149Session\CPTrustFolder904816499211\PPTImport904818989705\data\asimages\{481E924B-87E4-43E7-8905-F390AF2EAA81}_14.png&quot;/&gt;&lt;left val=&quot;95&quot;/&gt;&lt;top val=&quot;64&quot;/&gt;&lt;width val=&quot;845&quot;/&gt;&lt;height val=&quot;151&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2&quot;/&gt;&lt;lineCharCount val=&quot;22&quot;/&gt;&lt;lineCharCount val=&quot;38&quot;/&gt;&lt;lineCharCount val=&quot;30&quot;/&gt;&lt;lineCharCount val=&quot;22&quot;/&gt;&lt;lineCharCount val=&quot;24&quot;/&gt;&lt;lineCharCount val=&quot;41&quot;/&gt;&lt;/TableIndex&gt;&lt;/ShapeTextInfo&gt;"/>
  <p:tag name="HTML_SHAPEINFO" val="&lt;ThreeDShapeInfo&gt;&lt;uuid val=&quot;{238C2FF6-2FBB-4C3D-B290-DD8AC367C428}&quot;/&gt;&lt;isInvalidForFieldText val=&quot;0&quot;/&gt;&lt;Image&gt;&lt;filename val=&quot;H:\Users\Bill\AppData\Local\Temp\CP904816499149Session\CPTrustFolder904816499211\PPTImport904818989705\data\asimages\{238C2FF6-2FBB-4C3D-B290-DD8AC367C428}_14.png&quot;/&gt;&lt;left val=&quot;119&quot;/&gt;&lt;top val=&quot;202&quot;/&gt;&lt;width val=&quot;822&quot;/&gt;&lt;height val=&quot;462&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PSNARRATION" val="13,1667134746,H:\Users\Bill\Google Drive\cis.msjc.edu\courses\core_courses\csis202\lessons\04\powerpoint\ch04_pptx\Media.ppcx"/>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A5CA736C-C225-4754-9D79-A32E025B1352}&quot;/&gt;&lt;isInvalidForFieldText val=&quot;0&quot;/&gt;&lt;Image&gt;&lt;filename val=&quot;H:\Users\Bill\AppData\Local\Temp\CP904816499149Session\CPTrustFolder904816499211\PPTImport904818989705\data\asimages\{A5CA736C-C225-4754-9D79-A32E025B1352}_15.png&quot;/&gt;&lt;left val=&quot;95&quot;/&gt;&lt;top val=&quot;64&quot;/&gt;&lt;width val=&quot;845&quot;/&gt;&lt;height val=&quot;152&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0&quot;/&gt;&lt;lineCharCount val=&quot;19&quot;/&gt;&lt;lineCharCount val=&quot;38&quot;/&gt;&lt;lineCharCount val=&quot;17&quot;/&gt;&lt;lineCharCount val=&quot;38&quot;/&gt;&lt;lineCharCount val=&quot;18&quot;/&gt;&lt;lineCharCount val=&quot;22&quot;/&gt;&lt;lineCharCount val=&quot;38&quot;/&gt;&lt;lineCharCount val=&quot;15&quot;/&gt;&lt;lineCharCount val=&quot;44&quot;/&gt;&lt;/TableIndex&gt;&lt;/ShapeTextInfo&gt;"/>
  <p:tag name="HTML_SHAPEINFO" val="&lt;ThreeDShapeInfo&gt;&lt;uuid val=&quot;{4C940D21-4DF4-48BD-8B5A-F54477F137D9}&quot;/&gt;&lt;isInvalidForFieldText val=&quot;0&quot;/&gt;&lt;Image&gt;&lt;filename val=&quot;H:\Users\Bill\AppData\Local\Temp\CP904816499149Session\CPTrustFolder904816499211\PPTImport904818989705\data\asimages\{4C940D21-4DF4-48BD-8B5A-F54477F137D9}_15.png&quot;/&gt;&lt;left val=&quot;120&quot;/&gt;&lt;top val=&quot;186&quot;/&gt;&lt;width val=&quot;826&quot;/&gt;&lt;height val=&quot;531&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PSNARRATION" val="14,1667134746,H:\Users\Bill\Google Drive\cis.msjc.edu\courses\core_courses\csis202\lessons\04\powerpoint\ch04_pptx\Media.ppcx"/>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4BF7E0F1-E400-4D13-AD4E-7AB70980EC3C}&quot;/&gt;&lt;isInvalidForFieldText val=&quot;0&quot;/&gt;&lt;Image&gt;&lt;filename val=&quot;H:\Users\Bill\AppData\Local\Temp\CP904816499149Session\CPTrustFolder904816499211\PPTImport904818989705\data\asimages\{4BF7E0F1-E400-4D13-AD4E-7AB70980EC3C}_16.png&quot;/&gt;&lt;left val=&quot;95&quot;/&gt;&lt;top val=&quot;64&quot;/&gt;&lt;width val=&quot;845&quot;/&gt;&lt;height val=&quot;152&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8&quot;/&gt;&lt;lineCharCount val=&quot;52&quot;/&gt;&lt;lineCharCount val=&quot;18&quot;/&gt;&lt;lineCharCount val=&quot;54&quot;/&gt;&lt;lineCharCount val=&quot;8&quot;/&gt;&lt;lineCharCount val=&quot;42&quot;/&gt;&lt;lineCharCount val=&quot;10&quot;/&gt;&lt;lineCharCount val=&quot;14&quot;/&gt;&lt;lineCharCount val=&quot;42&quot;/&gt;&lt;lineCharCount val=&quot;42&quot;/&gt;&lt;lineCharCount val=&quot;47&quot;/&gt;&lt;/TableIndex&gt;&lt;/ShapeTextInfo&gt;"/>
  <p:tag name="HTML_SHAPEINFO" val="&lt;ThreeDShapeInfo&gt;&lt;uuid val=&quot;{1B8F84DA-C15E-452C-8089-F4A27745DED2}&quot;/&gt;&lt;isInvalidForFieldText val=&quot;0&quot;/&gt;&lt;Image&gt;&lt;filename val=&quot;H:\Users\Bill\AppData\Local\Temp\CP904816499149Session\CPTrustFolder904816499211\PPTImport904818989705\data\asimages\{1B8F84DA-C15E-452C-8089-F4A27745DED2}_16.png&quot;/&gt;&lt;left val=&quot;120&quot;/&gt;&lt;top val=&quot;186&quot;/&gt;&lt;width val=&quot;822&quot;/&gt;&lt;height val=&quot;529&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PSNARRATION" val="15,1667134746,H:\Users\Bill\Google Drive\cis.msjc.edu\courses\core_courses\csis202\lessons\04\powerpoint\ch04_pptx\Media.ppcx"/>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72C82B91-A44B-40CD-A3C5-1B80D59875D1}&quot;/&gt;&lt;isInvalidForFieldText val=&quot;0&quot;/&gt;&lt;Image&gt;&lt;filename val=&quot;H:\Users\Bill\AppData\Local\Temp\CP904816499149Session\CPTrustFolder904816499211\PPTImport904818989705\data\asimages\{72C82B91-A44B-40CD-A3C5-1B80D59875D1}_17.png&quot;/&gt;&lt;left val=&quot;95&quot;/&gt;&lt;top val=&quot;64&quot;/&gt;&lt;width val=&quot;845&quot;/&gt;&lt;height val=&quot;15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17&quot;/&gt;&lt;/TableIndex&gt;&lt;/ShapeTextInfo&gt;"/>
  <p:tag name="HTML_SHAPEINFO" val="&lt;ThreeDShapeInfo&gt;&lt;uuid val=&quot;{D3C1EF81-DCCD-4355-BEF3-57C943879897}&quot;/&gt;&lt;isInvalidForFieldText val=&quot;0&quot;/&gt;&lt;Image&gt;&lt;filename val=&quot;H:\Users\Bill\AppData\Local\Temp\CP904816499149Session\CPTrustFolder904816499211\PPTImport904818989705\data\asimages\{D3C1EF81-DCCD-4355-BEF3-57C943879897}_17.png&quot;/&gt;&lt;left val=&quot;100&quot;/&gt;&lt;top val=&quot;582&quot;/&gt;&lt;width val=&quot;820&quot;/&gt;&lt;height val=&quot;119&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PSNARRATION" val="16,1667134746,H:\Users\Bill\Google Drive\cis.msjc.edu\courses\core_courses\csis202\lessons\04\powerpoint\ch04_pptx\Media.ppcx"/>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A8C9EADA-A671-4E61-99CC-B12607C52BE4}&quot;/&gt;&lt;isInvalidForFieldText val=&quot;0&quot;/&gt;&lt;Image&gt;&lt;filename val=&quot;H:\Users\Bill\AppData\Local\Temp\CP904816499149Session\CPTrustFolder904816499211\PPTImport904818989705\data\asimages\{A8C9EADA-A671-4E61-99CC-B12607C52BE4}_18.png&quot;/&gt;&lt;left val=&quot;95&quot;/&gt;&lt;top val=&quot;64&quot;/&gt;&lt;width val=&quot;845&quot;/&gt;&lt;height val=&quot;152&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6&quot;/&gt;&lt;lineCharCount val=&quot;11&quot;/&gt;&lt;lineCharCount val=&quot;41&quot;/&gt;&lt;lineCharCount val=&quot;33&quot;/&gt;&lt;lineCharCount val=&quot;38&quot;/&gt;&lt;lineCharCount val=&quot;10&quot;/&gt;&lt;lineCharCount val=&quot;41&quot;/&gt;&lt;lineCharCount val=&quot;42&quot;/&gt;&lt;lineCharCount val=&quot;16&quot;/&gt;&lt;lineCharCount val=&quot;1&quot;/&gt;&lt;/TableIndex&gt;&lt;/ShapeTextInfo&gt;"/>
  <p:tag name="HTML_SHAPEINFO" val="&lt;ThreeDShapeInfo&gt;&lt;uuid val=&quot;{7014474C-BEC3-4016-8B8C-3DC619EDCD33}&quot;/&gt;&lt;isInvalidForFieldText val=&quot;0&quot;/&gt;&lt;Image&gt;&lt;filename val=&quot;H:\Users\Bill\AppData\Local\Temp\CP904816499149Session\CPTrustFolder904816499211\PPTImport904818989705\data\asimages\{7014474C-BEC3-4016-8B8C-3DC619EDCD33}_18.png&quot;/&gt;&lt;left val=&quot;118&quot;/&gt;&lt;top val=&quot;190&quot;/&gt;&lt;width val=&quot;840&quot;/&gt;&lt;height val=&quot;517&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PSNARRATION" val="17,1667134746,H:\Users\Bill\Google Drive\cis.msjc.edu\courses\core_courses\csis202\lessons\04\powerpoint\ch04_pptx\Media.ppcx"/>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DE25F517-C426-47B3-BD99-DFD9B91E5DA3}&quot;/&gt;&lt;isInvalidForFieldText val=&quot;0&quot;/&gt;&lt;Image&gt;&lt;filename val=&quot;H:\Users\Bill\AppData\Local\Temp\CP904816499149Session\CPTrustFolder904816499211\PPTImport904818989705\data\asimages\{DE25F517-C426-47B3-BD99-DFD9B91E5DA3}_19.png&quot;/&gt;&lt;left val=&quot;95&quot;/&gt;&lt;top val=&quot;64&quot;/&gt;&lt;width val=&quot;845&quot;/&gt;&lt;height val=&quot;152&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5&quot;/&gt;&lt;lineCharCount val=&quot;28&quot;/&gt;&lt;lineCharCount val=&quot;4&quot;/&gt;&lt;lineCharCount val=&quot;30&quot;/&gt;&lt;lineCharCount val=&quot;25&quot;/&gt;&lt;lineCharCount val=&quot;38&quot;/&gt;&lt;lineCharCount val=&quot;5&quot;/&gt;&lt;lineCharCount val=&quot;29&quot;/&gt;&lt;lineCharCount val=&quot;24&quot;/&gt;&lt;lineCharCount val=&quot;5&quot;/&gt;&lt;lineCharCount val=&quot;44&quot;/&gt;&lt;/TableIndex&gt;&lt;/ShapeTextInfo&gt;"/>
  <p:tag name="HTML_SHAPEINFO" val="&lt;ThreeDShapeInfo&gt;&lt;uuid val=&quot;{5E06C8DC-4B37-49F0-BBC0-9181B43649F7}&quot;/&gt;&lt;isInvalidForFieldText val=&quot;0&quot;/&gt;&lt;Image&gt;&lt;filename val=&quot;H:\Users\Bill\AppData\Local\Temp\CP904816499149Session\CPTrustFolder904816499211\PPTImport904818989705\data\asimages\{5E06C8DC-4B37-49F0-BBC0-9181B43649F7}_19.png&quot;/&gt;&lt;left val=&quot;123&quot;/&gt;&lt;top val=&quot;207&quot;/&gt;&lt;width val=&quot;818&quot;/&gt;&lt;height val=&quot;472&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PSNARRATION" val="18,1667134746,H:\Users\Bill\Google Drive\cis.msjc.edu\courses\core_courses\csis202\lessons\04\powerpoint\ch04_pptx\Media.ppcx"/>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AAD00509-0CBA-4E09-BF12-A7AA1A838375}&quot;/&gt;&lt;isInvalidForFieldText val=&quot;0&quot;/&gt;&lt;Image&gt;&lt;filename val=&quot;H:\Users\Bill\AppData\Local\Temp\CP904816499149Session\CPTrustFolder904816499211\PPTImport904818989705\data\asimages\{AAD00509-0CBA-4E09-BF12-A7AA1A838375}_20.png&quot;/&gt;&lt;left val=&quot;95&quot;/&gt;&lt;top val=&quot;64&quot;/&gt;&lt;width val=&quot;845&quot;/&gt;&lt;height val=&quot;151&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3&quot;/&gt;&lt;lineCharCount val=&quot;35&quot;/&gt;&lt;lineCharCount val=&quot;30&quot;/&gt;&lt;lineCharCount val=&quot;38&quot;/&gt;&lt;lineCharCount val=&quot;7&quot;/&gt;&lt;lineCharCount val=&quot;31&quot;/&gt;&lt;lineCharCount val=&quot;33&quot;/&gt;&lt;lineCharCount val=&quot;31&quot;/&gt;&lt;lineCharCount val=&quot;46&quot;/&gt;&lt;lineCharCount val=&quot;26&quot;/&gt;&lt;/TableIndex&gt;&lt;/ShapeTextInfo&gt;"/>
  <p:tag name="HTML_SHAPEINFO" val="&lt;ThreeDShapeInfo&gt;&lt;uuid val=&quot;{E6012877-7E3E-487B-92EF-0F0938633717}&quot;/&gt;&lt;isInvalidForFieldText val=&quot;0&quot;/&gt;&lt;Image&gt;&lt;filename val=&quot;H:\Users\Bill\AppData\Local\Temp\CP904816499149Session\CPTrustFolder904816499211\PPTImport904818989705\data\asimages\{E6012877-7E3E-487B-92EF-0F0938633717}_20.png&quot;/&gt;&lt;left val=&quot;108&quot;/&gt;&lt;top val=&quot;200&quot;/&gt;&lt;width val=&quot;832&quot;/&gt;&lt;height val=&quot;473&quot;/&gt;&lt;hasText val=&quot;1&quot;/&gt;&lt;/Image&gt;&lt;/ThreeDShapeInfo&gt;"/>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1473</TotalTime>
  <Words>1769</Words>
  <Application>Microsoft Office PowerPoint</Application>
  <PresentationFormat>On-screen Show (4:3)</PresentationFormat>
  <Paragraphs>325</Paragraphs>
  <Slides>53</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Palatino Linotype</vt:lpstr>
      <vt:lpstr>Tahoma</vt:lpstr>
      <vt:lpstr>Wingdings</vt:lpstr>
      <vt:lpstr>Blends</vt:lpstr>
      <vt:lpstr>Chapter 4</vt:lpstr>
      <vt:lpstr>Layer 2: The Datalink Layer</vt:lpstr>
      <vt:lpstr>Layer 2: The Datalink Layer</vt:lpstr>
      <vt:lpstr>Datalink Layer Addressing</vt:lpstr>
      <vt:lpstr>Datalink Layer Addressing</vt:lpstr>
      <vt:lpstr>Datalink Layer Addressing</vt:lpstr>
      <vt:lpstr>Datalink Layer Addressing</vt:lpstr>
      <vt:lpstr>Datalink Layer Addressing</vt:lpstr>
      <vt:lpstr>Network Segments</vt:lpstr>
      <vt:lpstr>IP Subnet</vt:lpstr>
      <vt:lpstr>Collision &amp; Broadcast Domains</vt:lpstr>
      <vt:lpstr>Collision &amp; Broadcast Domains</vt:lpstr>
      <vt:lpstr>Collision &amp; Broadcast Domains</vt:lpstr>
      <vt:lpstr>History of LAN Architectures</vt:lpstr>
      <vt:lpstr>LAN Architecture Model</vt:lpstr>
      <vt:lpstr>Access Methodology</vt:lpstr>
      <vt:lpstr>CSMA/CD vs. Token Passing</vt:lpstr>
      <vt:lpstr>Logical Topology</vt:lpstr>
      <vt:lpstr>Physical Topology</vt:lpstr>
      <vt:lpstr>LAN Technology Model</vt:lpstr>
      <vt:lpstr>LAN Technology Architecture</vt:lpstr>
      <vt:lpstr>LAN Technology Choices </vt:lpstr>
      <vt:lpstr>NIC Technology Analysis Grid</vt:lpstr>
      <vt:lpstr>Ethernet</vt:lpstr>
      <vt:lpstr>Ethernet</vt:lpstr>
      <vt:lpstr>Ethernet Standards</vt:lpstr>
      <vt:lpstr>Ethernet Frame Layout</vt:lpstr>
      <vt:lpstr>Ethernet Nomenclature</vt:lpstr>
      <vt:lpstr>Typical FastEthernet Architecture</vt:lpstr>
      <vt:lpstr>Gigabit Ethernet</vt:lpstr>
      <vt:lpstr>Token Ring</vt:lpstr>
      <vt:lpstr>ATM on the LAN</vt:lpstr>
      <vt:lpstr>Wireless LANs</vt:lpstr>
      <vt:lpstr>Wireless LANs – 802.11b</vt:lpstr>
      <vt:lpstr>Wireless LANs – 802.11g</vt:lpstr>
      <vt:lpstr>Wireless LANs</vt:lpstr>
      <vt:lpstr>Wireless LANs</vt:lpstr>
      <vt:lpstr>Wireless LANs</vt:lpstr>
      <vt:lpstr>OSI Layers 1 and 2</vt:lpstr>
      <vt:lpstr>LAN Interconnection Hardware </vt:lpstr>
      <vt:lpstr>LAN Interconnection Hardware</vt:lpstr>
      <vt:lpstr>Hub Functional Comparison</vt:lpstr>
      <vt:lpstr>Network Management</vt:lpstr>
      <vt:lpstr>LAN Interconnection Hardware</vt:lpstr>
      <vt:lpstr>LAN Interconnection Hardware</vt:lpstr>
      <vt:lpstr>LAN Interconnection Hardware</vt:lpstr>
      <vt:lpstr>LAN Interconnection Hardware</vt:lpstr>
      <vt:lpstr>Switching</vt:lpstr>
      <vt:lpstr>Switching</vt:lpstr>
      <vt:lpstr>Store and Forward Switching</vt:lpstr>
      <vt:lpstr>Cut-through Switching</vt:lpstr>
      <vt:lpstr>Error-free Cut-through Switching</vt:lpstr>
      <vt:lpstr>Advantages of Using Switches</vt:lpstr>
    </vt:vector>
  </TitlesOfParts>
  <Company>dishaw.net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 Bennett</dc:creator>
  <cp:lastModifiedBy>Bill Bennett</cp:lastModifiedBy>
  <cp:revision>105</cp:revision>
  <cp:lastPrinted>1601-01-01T00:00:00Z</cp:lastPrinted>
  <dcterms:created xsi:type="dcterms:W3CDTF">2004-01-12T15:05:12Z</dcterms:created>
  <dcterms:modified xsi:type="dcterms:W3CDTF">2024-05-09T20:20:40Z</dcterms:modified>
</cp:coreProperties>
</file>