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5"/>
  </p:handoutMasterIdLst>
  <p:sldIdLst>
    <p:sldId id="264" r:id="rId2"/>
    <p:sldId id="281" r:id="rId3"/>
    <p:sldId id="267" r:id="rId4"/>
    <p:sldId id="268" r:id="rId5"/>
    <p:sldId id="282" r:id="rId6"/>
    <p:sldId id="279" r:id="rId7"/>
    <p:sldId id="257" r:id="rId8"/>
    <p:sldId id="258" r:id="rId9"/>
    <p:sldId id="259" r:id="rId10"/>
    <p:sldId id="276" r:id="rId11"/>
    <p:sldId id="260" r:id="rId12"/>
    <p:sldId id="280" r:id="rId13"/>
    <p:sldId id="277" r:id="rId14"/>
    <p:sldId id="278" r:id="rId15"/>
    <p:sldId id="266" r:id="rId16"/>
    <p:sldId id="284" r:id="rId17"/>
    <p:sldId id="285" r:id="rId18"/>
    <p:sldId id="283" r:id="rId19"/>
    <p:sldId id="261" r:id="rId20"/>
    <p:sldId id="286" r:id="rId21"/>
    <p:sldId id="269" r:id="rId22"/>
    <p:sldId id="270" r:id="rId23"/>
    <p:sldId id="271" r:id="rId24"/>
    <p:sldId id="272" r:id="rId25"/>
    <p:sldId id="273" r:id="rId26"/>
    <p:sldId id="287" r:id="rId27"/>
    <p:sldId id="288" r:id="rId28"/>
    <p:sldId id="274" r:id="rId29"/>
    <p:sldId id="275" r:id="rId30"/>
    <p:sldId id="289" r:id="rId31"/>
    <p:sldId id="262" r:id="rId32"/>
    <p:sldId id="265" r:id="rId33"/>
    <p:sldId id="291" r:id="rId34"/>
  </p:sldIdLst>
  <p:sldSz cx="9144000" cy="6858000" type="screen4x3"/>
  <p:notesSz cx="6858000" cy="9144000"/>
  <p:custDataLst>
    <p:tags r:id="rId36"/>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29" d="100"/>
          <a:sy n="129" d="100"/>
        </p:scale>
        <p:origin x="1519" y="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58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58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58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71D198C-1661-4634-907C-52888B03A7A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2438400"/>
            <a:ext cx="9009063" cy="1052513"/>
            <a:chOff x="0" y="1536"/>
            <a:chExt cx="5675" cy="663"/>
          </a:xfrm>
        </p:grpSpPr>
        <p:grpSp>
          <p:nvGrpSpPr>
            <p:cNvPr id="10243" name="Group 3"/>
            <p:cNvGrpSpPr>
              <a:grpSpLocks/>
            </p:cNvGrpSpPr>
            <p:nvPr/>
          </p:nvGrpSpPr>
          <p:grpSpPr bwMode="auto">
            <a:xfrm>
              <a:off x="183" y="1604"/>
              <a:ext cx="448" cy="299"/>
              <a:chOff x="720" y="336"/>
              <a:chExt cx="624" cy="432"/>
            </a:xfrm>
          </p:grpSpPr>
          <p:sp>
            <p:nvSpPr>
              <p:cNvPr id="10244"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1024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10246" name="Group 6"/>
            <p:cNvGrpSpPr>
              <a:grpSpLocks/>
            </p:cNvGrpSpPr>
            <p:nvPr/>
          </p:nvGrpSpPr>
          <p:grpSpPr bwMode="auto">
            <a:xfrm>
              <a:off x="261" y="1870"/>
              <a:ext cx="465" cy="299"/>
              <a:chOff x="912" y="2640"/>
              <a:chExt cx="672" cy="432"/>
            </a:xfrm>
          </p:grpSpPr>
          <p:sp>
            <p:nvSpPr>
              <p:cNvPr id="10247"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1024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1024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10250"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1025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10252"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102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25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10255"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1025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FA683CB3-0B2C-4EE9-A4C2-3E34550E7C0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BCC2E7-52F8-4BF1-A4E2-5AF45EA6F4C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F01C82-ABAD-4D5E-830D-9DB55210CAE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0ECEFA-64E7-4973-9BA7-067100ACA3B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5C877B-CA6B-4F60-943F-A0455F7CD5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20B627-9E5A-4DE6-B53F-9BDCC456A51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9C7E1CF-1B3E-4F12-8482-71B89F051C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C083B6-CFB6-4DAF-BEB3-7D48BB72F05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8D7F613-391E-4733-B098-716585C20F0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6A78AB-56C5-4EF0-923C-8D01427255F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39ACE5-9238-4431-96CB-E59609BC8EE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en-US"/>
          </a:p>
        </p:txBody>
      </p:sp>
      <p:sp>
        <p:nvSpPr>
          <p:cNvPr id="921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a:p>
        </p:txBody>
      </p:sp>
      <p:sp>
        <p:nvSpPr>
          <p:cNvPr id="922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a:p>
        </p:txBody>
      </p:sp>
      <p:sp>
        <p:nvSpPr>
          <p:cNvPr id="922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a:p>
        </p:txBody>
      </p:sp>
      <p:sp>
        <p:nvSpPr>
          <p:cNvPr id="922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a:p>
        </p:txBody>
      </p:sp>
      <p:sp>
        <p:nvSpPr>
          <p:cNvPr id="922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en-US"/>
          </a:p>
        </p:txBody>
      </p:sp>
      <p:sp>
        <p:nvSpPr>
          <p:cNvPr id="922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a:p>
        </p:txBody>
      </p:sp>
      <p:sp>
        <p:nvSpPr>
          <p:cNvPr id="9225"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922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7"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9228"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9229"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EA91DBE-028B-46D3-8CBD-2E6D563FD5D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is.bbent.com/Courses/CSIS202/Lessons/1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r>
              <a:rPr lang="en-US"/>
              <a:t>Chapter 10</a:t>
            </a:r>
          </a:p>
        </p:txBody>
      </p:sp>
      <p:sp>
        <p:nvSpPr>
          <p:cNvPr id="12291" name="Rectangle 3"/>
          <p:cNvSpPr>
            <a:spLocks noGrp="1" noChangeArrowheads="1"/>
          </p:cNvSpPr>
          <p:nvPr>
            <p:ph type="subTitle" idx="1"/>
          </p:nvPr>
        </p:nvSpPr>
        <p:spPr>
          <a:xfrm>
            <a:off x="1371600" y="3886200"/>
            <a:ext cx="6400800" cy="1066800"/>
          </a:xfrm>
        </p:spPr>
        <p:txBody>
          <a:bodyPr/>
          <a:lstStyle/>
          <a:p>
            <a:r>
              <a:rPr lang="en-US"/>
              <a:t>The Network Development </a:t>
            </a:r>
            <a:br>
              <a:rPr lang="en-US"/>
            </a:br>
            <a:r>
              <a:rPr lang="en-US"/>
              <a:t>Life Cycle</a:t>
            </a:r>
          </a:p>
          <a:p>
            <a:endParaRPr lang="en-US"/>
          </a:p>
        </p:txBody>
      </p:sp>
      <p:sp>
        <p:nvSpPr>
          <p:cNvPr id="2" name="TextBox 1">
            <a:extLst>
              <a:ext uri="{FF2B5EF4-FFF2-40B4-BE49-F238E27FC236}">
                <a16:creationId xmlns:a16="http://schemas.microsoft.com/office/drawing/2014/main" id="{2F983346-542F-4361-BDF2-82F48195EDB5}"/>
              </a:ext>
            </a:extLst>
          </p:cNvPr>
          <p:cNvSpPr txBox="1"/>
          <p:nvPr/>
        </p:nvSpPr>
        <p:spPr>
          <a:xfrm>
            <a:off x="1066800" y="5181600"/>
            <a:ext cx="7162800" cy="830997"/>
          </a:xfrm>
          <a:prstGeom prst="rect">
            <a:avLst/>
          </a:prstGeom>
          <a:noFill/>
        </p:spPr>
        <p:txBody>
          <a:bodyPr wrap="square" rtlCol="0">
            <a:spAutoFit/>
          </a:bodyPr>
          <a:lstStyle/>
          <a:p>
            <a:r>
              <a:rPr lang="en-US" dirty="0">
                <a:hlinkClick r:id="rId2"/>
              </a:rPr>
              <a:t>https://cis.BBent.com/Courses/CSIS202/Lessons/10</a:t>
            </a:r>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a:t>Critical Success Factors for NDLC</a:t>
            </a:r>
          </a:p>
        </p:txBody>
      </p:sp>
      <p:pic>
        <p:nvPicPr>
          <p:cNvPr id="23557" name="Picture 5" descr="H:\DATA\wiley\images\chapt 10\c10f6.jpg"/>
          <p:cNvPicPr>
            <a:picLocks noChangeAspect="1" noChangeArrowheads="1"/>
          </p:cNvPicPr>
          <p:nvPr/>
        </p:nvPicPr>
        <p:blipFill>
          <a:blip r:embed="rId2" cstate="print"/>
          <a:srcRect/>
          <a:stretch>
            <a:fillRect/>
          </a:stretch>
        </p:blipFill>
        <p:spPr bwMode="auto">
          <a:xfrm>
            <a:off x="381000" y="2209800"/>
            <a:ext cx="8515350" cy="45053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a:t>Network Analysis and Design Method</a:t>
            </a:r>
          </a:p>
        </p:txBody>
      </p:sp>
      <p:sp>
        <p:nvSpPr>
          <p:cNvPr id="6147" name="Rectangle 3"/>
          <p:cNvSpPr>
            <a:spLocks noGrp="1" noChangeArrowheads="1"/>
          </p:cNvSpPr>
          <p:nvPr>
            <p:ph type="body" idx="1"/>
          </p:nvPr>
        </p:nvSpPr>
        <p:spPr>
          <a:xfrm>
            <a:off x="4038600" y="2133600"/>
            <a:ext cx="4495800" cy="4114800"/>
          </a:xfrm>
        </p:spPr>
        <p:txBody>
          <a:bodyPr/>
          <a:lstStyle/>
          <a:p>
            <a:r>
              <a:rPr lang="en-US" sz="2800">
                <a:latin typeface="Arial" charset="0"/>
                <a:cs typeface="Times New Roman" charset="0"/>
              </a:rPr>
              <a:t>The network analysis and design methodology should be looked upon as an overall guideline to the network development process rather than a step-by-step cookbook-style set of instructions.</a:t>
            </a:r>
            <a:r>
              <a:rPr lang="en-US" sz="2800">
                <a:latin typeface="Arial" charset="0"/>
              </a:rPr>
              <a:t> </a:t>
            </a:r>
          </a:p>
        </p:txBody>
      </p:sp>
      <p:pic>
        <p:nvPicPr>
          <p:cNvPr id="6148" name="Picture 4" descr="H:\DATA\wiley\images\chapt 10\c10f007.jpg"/>
          <p:cNvPicPr>
            <a:picLocks noChangeAspect="1" noChangeArrowheads="1"/>
          </p:cNvPicPr>
          <p:nvPr/>
        </p:nvPicPr>
        <p:blipFill>
          <a:blip r:embed="rId2" cstate="print"/>
          <a:srcRect/>
          <a:stretch>
            <a:fillRect/>
          </a:stretch>
        </p:blipFill>
        <p:spPr bwMode="auto">
          <a:xfrm>
            <a:off x="838200" y="2057400"/>
            <a:ext cx="3065463" cy="45005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a:ea typeface="Palatino Linotype" pitchFamily="18" charset="0"/>
                <a:cs typeface="Palatino Linotype" pitchFamily="18" charset="0"/>
              </a:rPr>
              <a:t>Network Analysis and Design Method</a:t>
            </a:r>
          </a:p>
        </p:txBody>
      </p:sp>
      <p:sp>
        <p:nvSpPr>
          <p:cNvPr id="27651" name="Rectangle 3"/>
          <p:cNvSpPr>
            <a:spLocks noGrp="1" noChangeArrowheads="1"/>
          </p:cNvSpPr>
          <p:nvPr>
            <p:ph type="body" idx="1"/>
          </p:nvPr>
        </p:nvSpPr>
        <p:spPr/>
        <p:txBody>
          <a:bodyPr/>
          <a:lstStyle/>
          <a:p>
            <a:pPr>
              <a:lnSpc>
                <a:spcPct val="90000"/>
              </a:lnSpc>
            </a:pPr>
            <a:r>
              <a:rPr lang="en-US" sz="2800">
                <a:ea typeface="Palatino Linotype" pitchFamily="18" charset="0"/>
                <a:cs typeface="Palatino Linotype" pitchFamily="18" charset="0"/>
              </a:rPr>
              <a:t>is consistent with previous information systems development models.</a:t>
            </a:r>
          </a:p>
          <a:p>
            <a:pPr>
              <a:lnSpc>
                <a:spcPct val="90000"/>
              </a:lnSpc>
            </a:pPr>
            <a:r>
              <a:rPr lang="en-US" sz="2800">
                <a:ea typeface="Palatino Linotype" pitchFamily="18" charset="0"/>
                <a:cs typeface="Palatino Linotype" pitchFamily="18" charset="0"/>
              </a:rPr>
              <a:t>business, application, and data requirements definition are prerequisites to network design.</a:t>
            </a:r>
            <a:endParaRPr lang="en-US" sz="2800">
              <a:cs typeface="Times New Roman" charset="0"/>
            </a:endParaRPr>
          </a:p>
          <a:p>
            <a:pPr>
              <a:lnSpc>
                <a:spcPct val="90000"/>
              </a:lnSpc>
            </a:pPr>
            <a:r>
              <a:rPr lang="en-US" sz="2800">
                <a:ea typeface="Palatino Linotype" pitchFamily="18" charset="0"/>
                <a:cs typeface="Palatino Linotype" pitchFamily="18" charset="0"/>
              </a:rPr>
              <a:t>treats both in-house personnel as well as outside consultants as potential service providers by clearly documenting requirements in a formalized RFP. </a:t>
            </a:r>
          </a:p>
          <a:p>
            <a:pPr>
              <a:lnSpc>
                <a:spcPct val="90000"/>
              </a:lnSpc>
            </a:pPr>
            <a:r>
              <a:rPr lang="en-US" sz="2800">
                <a:ea typeface="Palatino Linotype" pitchFamily="18" charset="0"/>
                <a:cs typeface="Palatino Linotype" pitchFamily="18" charset="0"/>
              </a:rPr>
              <a:t>activities from various stages of the method often take place simultaneously. </a:t>
            </a:r>
          </a:p>
          <a:p>
            <a:pPr>
              <a:lnSpc>
                <a:spcPct val="90000"/>
              </a:lnSpc>
            </a:pPr>
            <a:endParaRPr 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Problem Definition and Feasibility Study</a:t>
            </a:r>
          </a:p>
        </p:txBody>
      </p:sp>
      <p:pic>
        <p:nvPicPr>
          <p:cNvPr id="24580" name="Picture 4" descr="H:\DATA\wiley\images\chapt 10\c10f8.jpg"/>
          <p:cNvPicPr>
            <a:picLocks noChangeAspect="1" noChangeArrowheads="1"/>
          </p:cNvPicPr>
          <p:nvPr/>
        </p:nvPicPr>
        <p:blipFill>
          <a:blip r:embed="rId2" cstate="print"/>
          <a:srcRect/>
          <a:stretch>
            <a:fillRect/>
          </a:stretch>
        </p:blipFill>
        <p:spPr bwMode="auto">
          <a:xfrm>
            <a:off x="762000" y="2133600"/>
            <a:ext cx="7989888" cy="42068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Strategic IS Design</a:t>
            </a:r>
          </a:p>
        </p:txBody>
      </p:sp>
      <p:pic>
        <p:nvPicPr>
          <p:cNvPr id="25604" name="Picture 4" descr="H:\DATA\wiley\images\chapt 10\c10f9.jpg"/>
          <p:cNvPicPr>
            <a:picLocks noChangeAspect="1" noChangeArrowheads="1"/>
          </p:cNvPicPr>
          <p:nvPr/>
        </p:nvPicPr>
        <p:blipFill>
          <a:blip r:embed="rId2" cstate="print"/>
          <a:srcRect/>
          <a:stretch>
            <a:fillRect/>
          </a:stretch>
        </p:blipFill>
        <p:spPr bwMode="auto">
          <a:xfrm>
            <a:off x="914400" y="2133600"/>
            <a:ext cx="7978775" cy="39544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2800"/>
              <a:t>Process Relationship of Strategic IS Design</a:t>
            </a:r>
          </a:p>
        </p:txBody>
      </p:sp>
      <p:sp>
        <p:nvSpPr>
          <p:cNvPr id="13315" name="Rectangle 3"/>
          <p:cNvSpPr>
            <a:spLocks noGrp="1" noChangeArrowheads="1"/>
          </p:cNvSpPr>
          <p:nvPr>
            <p:ph type="body" idx="1"/>
          </p:nvPr>
        </p:nvSpPr>
        <p:spPr>
          <a:xfrm>
            <a:off x="5257800" y="1981200"/>
            <a:ext cx="3733800" cy="4114800"/>
          </a:xfrm>
        </p:spPr>
        <p:txBody>
          <a:bodyPr/>
          <a:lstStyle/>
          <a:p>
            <a:pPr>
              <a:lnSpc>
                <a:spcPct val="90000"/>
              </a:lnSpc>
            </a:pPr>
            <a:r>
              <a:rPr lang="en-US" sz="2800">
                <a:latin typeface="Arial" charset="0"/>
                <a:cs typeface="Times New Roman" charset="0"/>
              </a:rPr>
              <a:t>If opportunities for improvement support the strategic goals of the firm then they should be identified along with the information required to turn these opportunities into reality. </a:t>
            </a:r>
          </a:p>
        </p:txBody>
      </p:sp>
      <p:pic>
        <p:nvPicPr>
          <p:cNvPr id="13316" name="Picture 4" descr="H:\DATA\wiley\images\chapt 10\c10f010.jpg"/>
          <p:cNvPicPr>
            <a:picLocks noChangeAspect="1" noChangeArrowheads="1"/>
          </p:cNvPicPr>
          <p:nvPr/>
        </p:nvPicPr>
        <p:blipFill>
          <a:blip r:embed="rId2" cstate="print"/>
          <a:srcRect/>
          <a:stretch>
            <a:fillRect/>
          </a:stretch>
        </p:blipFill>
        <p:spPr bwMode="auto">
          <a:xfrm>
            <a:off x="1143000" y="1905000"/>
            <a:ext cx="3708400" cy="42703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solidFill>
                  <a:schemeClr val="tx1"/>
                </a:solidFill>
                <a:latin typeface="Arial" charset="0"/>
                <a:cs typeface="Times New Roman" charset="0"/>
              </a:rPr>
              <a:t>Prioritization</a:t>
            </a:r>
          </a:p>
        </p:txBody>
      </p:sp>
      <p:sp>
        <p:nvSpPr>
          <p:cNvPr id="31747" name="Rectangle 3"/>
          <p:cNvSpPr>
            <a:spLocks noGrp="1" noChangeArrowheads="1"/>
          </p:cNvSpPr>
          <p:nvPr>
            <p:ph type="body" idx="1"/>
          </p:nvPr>
        </p:nvSpPr>
        <p:spPr/>
        <p:txBody>
          <a:bodyPr/>
          <a:lstStyle/>
          <a:p>
            <a:r>
              <a:rPr lang="en-US">
                <a:latin typeface="Palatino Linotype" pitchFamily="18" charset="0"/>
                <a:cs typeface="Times New Roman" charset="0"/>
              </a:rPr>
              <a:t>Identify those systems that exhibit the most important elements of the strategic IS design. </a:t>
            </a:r>
          </a:p>
          <a:p>
            <a:r>
              <a:rPr lang="en-US">
                <a:latin typeface="Palatino Linotype" pitchFamily="18" charset="0"/>
                <a:cs typeface="Times New Roman" charset="0"/>
              </a:rPr>
              <a:t>A simple approach to systems design prioritization is known as the three-pile approach: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solidFill>
                  <a:schemeClr val="tx1"/>
                </a:solidFill>
                <a:latin typeface="Arial" charset="0"/>
                <a:cs typeface="Times New Roman" charset="0"/>
              </a:rPr>
              <a:t>Prioritization</a:t>
            </a:r>
          </a:p>
        </p:txBody>
      </p:sp>
      <p:sp>
        <p:nvSpPr>
          <p:cNvPr id="32771" name="Rectangle 3"/>
          <p:cNvSpPr>
            <a:spLocks noGrp="1" noChangeArrowheads="1"/>
          </p:cNvSpPr>
          <p:nvPr>
            <p:ph type="body" idx="1"/>
          </p:nvPr>
        </p:nvSpPr>
        <p:spPr/>
        <p:txBody>
          <a:bodyPr/>
          <a:lstStyle/>
          <a:p>
            <a:pPr lvl="1"/>
            <a:r>
              <a:rPr lang="en-US">
                <a:latin typeface="Times New Roman" charset="0"/>
                <a:cs typeface="Times New Roman" charset="0"/>
              </a:rPr>
              <a:t>Pr</a:t>
            </a:r>
            <a:r>
              <a:rPr lang="en-US">
                <a:latin typeface="Palatino Linotype" pitchFamily="18" charset="0"/>
                <a:ea typeface="Palatino Linotype" pitchFamily="18" charset="0"/>
                <a:cs typeface="Palatino Linotype" pitchFamily="18" charset="0"/>
              </a:rPr>
              <a:t>iority 1 items are so important that the system is simply not worth implementing without them.</a:t>
            </a:r>
            <a:endParaRPr lang="en-US">
              <a:latin typeface="Palatino Linotype" pitchFamily="18" charset="0"/>
              <a:cs typeface="Times New Roman" charset="0"/>
            </a:endParaRPr>
          </a:p>
          <a:p>
            <a:pPr lvl="1"/>
            <a:r>
              <a:rPr lang="en-US">
                <a:latin typeface="Palatino Linotype" pitchFamily="18" charset="0"/>
                <a:ea typeface="Palatino Linotype" pitchFamily="18" charset="0"/>
                <a:cs typeface="Palatino Linotype" pitchFamily="18" charset="0"/>
              </a:rPr>
              <a:t>Priority 2 items can be lived without or “worked around” but really need to be implemented as soon as possible.</a:t>
            </a:r>
            <a:endParaRPr lang="en-US">
              <a:latin typeface="Palatino Linotype" pitchFamily="18" charset="0"/>
              <a:cs typeface="Times New Roman" charset="0"/>
            </a:endParaRPr>
          </a:p>
          <a:p>
            <a:pPr lvl="1"/>
            <a:r>
              <a:rPr lang="en-US">
                <a:latin typeface="Palatino Linotype" pitchFamily="18" charset="0"/>
                <a:ea typeface="Palatino Linotype" pitchFamily="18" charset="0"/>
                <a:cs typeface="Palatino Linotype" pitchFamily="18" charset="0"/>
              </a:rPr>
              <a:t>Priority 3 items would be nice to have but can be lived without.</a:t>
            </a:r>
            <a:endParaRPr lang="en-US">
              <a:latin typeface="Palatino Linotype" pitchFamily="18" charset="0"/>
              <a:cs typeface="Times New Roman" charset="0"/>
            </a:endParaRPr>
          </a:p>
          <a:p>
            <a:pPr>
              <a:buFont typeface="Wingdings" pitchFamily="2" charset="2"/>
              <a:buNone/>
            </a:pPr>
            <a:endParaRPr lang="en-US">
              <a:latin typeface="Palatino Linotype" pitchFamily="18" charset="0"/>
              <a:cs typeface="Times New Roman"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Strategic Network Design</a:t>
            </a:r>
          </a:p>
        </p:txBody>
      </p:sp>
      <p:sp>
        <p:nvSpPr>
          <p:cNvPr id="30723" name="Rectangle 3"/>
          <p:cNvSpPr>
            <a:spLocks noGrp="1" noChangeArrowheads="1"/>
          </p:cNvSpPr>
          <p:nvPr>
            <p:ph type="body" idx="1"/>
          </p:nvPr>
        </p:nvSpPr>
        <p:spPr/>
        <p:txBody>
          <a:bodyPr/>
          <a:lstStyle/>
          <a:p>
            <a:r>
              <a:rPr lang="en-US">
                <a:ea typeface="Palatino Linotype" pitchFamily="18" charset="0"/>
                <a:cs typeface="Palatino Linotype" pitchFamily="18" charset="0"/>
              </a:rPr>
              <a:t>Network design projects are not undertaken at random or on the whim of any network manager. </a:t>
            </a:r>
          </a:p>
          <a:p>
            <a:r>
              <a:rPr lang="en-US">
                <a:ea typeface="Palatino Linotype" pitchFamily="18" charset="0"/>
                <a:cs typeface="Palatino Linotype" pitchFamily="18" charset="0"/>
              </a:rPr>
              <a:t>Network design projects must be aligned with strategic business initiatives and/or the strategic development of the overall corporate IT infrastructure. </a:t>
            </a:r>
          </a:p>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NDLC and Proposal Process </a:t>
            </a:r>
          </a:p>
        </p:txBody>
      </p:sp>
      <p:sp>
        <p:nvSpPr>
          <p:cNvPr id="7171" name="Rectangle 3"/>
          <p:cNvSpPr>
            <a:spLocks noGrp="1" noChangeArrowheads="1"/>
          </p:cNvSpPr>
          <p:nvPr>
            <p:ph type="body" idx="1"/>
          </p:nvPr>
        </p:nvSpPr>
        <p:spPr>
          <a:xfrm>
            <a:off x="1182688" y="5410200"/>
            <a:ext cx="7772400" cy="722313"/>
          </a:xfrm>
        </p:spPr>
        <p:txBody>
          <a:bodyPr/>
          <a:lstStyle/>
          <a:p>
            <a:pPr>
              <a:lnSpc>
                <a:spcPct val="90000"/>
              </a:lnSpc>
            </a:pPr>
            <a:r>
              <a:rPr lang="en-US" sz="2400">
                <a:latin typeface="Arial" charset="0"/>
                <a:cs typeface="Times New Roman" charset="0"/>
              </a:rPr>
              <a:t>It is often prudent to narrow the field of potential respondents by issuing a </a:t>
            </a:r>
            <a:r>
              <a:rPr lang="en-US" sz="2400" b="1">
                <a:latin typeface="Arial" charset="0"/>
                <a:cs typeface="Times New Roman" charset="0"/>
              </a:rPr>
              <a:t>request for information (RFI).</a:t>
            </a:r>
            <a:r>
              <a:rPr lang="en-US" sz="2800" b="1">
                <a:latin typeface="Palatino Linotype" pitchFamily="18" charset="0"/>
                <a:cs typeface="Times New Roman" charset="0"/>
              </a:rPr>
              <a:t> </a:t>
            </a:r>
          </a:p>
        </p:txBody>
      </p:sp>
      <p:pic>
        <p:nvPicPr>
          <p:cNvPr id="7172" name="Picture 4" descr="H:\DATA\wiley\images\chapt 10\c10f011.jpg"/>
          <p:cNvPicPr>
            <a:picLocks noChangeAspect="1" noChangeArrowheads="1"/>
          </p:cNvPicPr>
          <p:nvPr/>
        </p:nvPicPr>
        <p:blipFill>
          <a:blip r:embed="rId2" cstate="print"/>
          <a:srcRect/>
          <a:stretch>
            <a:fillRect/>
          </a:stretch>
        </p:blipFill>
        <p:spPr bwMode="auto">
          <a:xfrm>
            <a:off x="2362200" y="1828800"/>
            <a:ext cx="4576763" cy="35433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a:t>Network Development Life Cycle</a:t>
            </a:r>
          </a:p>
        </p:txBody>
      </p:sp>
      <p:sp>
        <p:nvSpPr>
          <p:cNvPr id="28675" name="Rectangle 3"/>
          <p:cNvSpPr>
            <a:spLocks noGrp="1" noChangeArrowheads="1"/>
          </p:cNvSpPr>
          <p:nvPr>
            <p:ph type="body" idx="1"/>
          </p:nvPr>
        </p:nvSpPr>
        <p:spPr/>
        <p:txBody>
          <a:bodyPr/>
          <a:lstStyle/>
          <a:p>
            <a:r>
              <a:rPr lang="en-US" sz="2800">
                <a:ea typeface="Palatino Linotype" pitchFamily="18" charset="0"/>
                <a:cs typeface="Palatino Linotype" pitchFamily="18" charset="0"/>
              </a:rPr>
              <a:t>The NDLC depends on previously completed development processes such as strategic business planning, applications development life cycle, and data distribution analysis. </a:t>
            </a:r>
          </a:p>
          <a:p>
            <a:r>
              <a:rPr lang="en-US" sz="2800">
                <a:ea typeface="Palatino Linotype" pitchFamily="18" charset="0"/>
                <a:cs typeface="Palatino Linotype" pitchFamily="18" charset="0"/>
              </a:rPr>
              <a:t>If an implemented network is to effectively deliver the information systems that will fulfill strategic business goals, then a top-down approach must be taken. </a:t>
            </a:r>
          </a:p>
          <a:p>
            <a:endParaRPr 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ea typeface="Palatino Linotype" pitchFamily="18" charset="0"/>
                <a:cs typeface="Palatino Linotype" pitchFamily="18" charset="0"/>
              </a:rPr>
              <a:t>RFP - Request for Proposal</a:t>
            </a:r>
            <a:endParaRPr lang="en-US"/>
          </a:p>
        </p:txBody>
      </p:sp>
      <p:sp>
        <p:nvSpPr>
          <p:cNvPr id="33795" name="Rectangle 3"/>
          <p:cNvSpPr>
            <a:spLocks noGrp="1" noChangeArrowheads="1"/>
          </p:cNvSpPr>
          <p:nvPr>
            <p:ph type="body" idx="1"/>
          </p:nvPr>
        </p:nvSpPr>
        <p:spPr/>
        <p:txBody>
          <a:bodyPr/>
          <a:lstStyle/>
          <a:p>
            <a:r>
              <a:rPr lang="en-US" sz="2800">
                <a:ea typeface="Palatino Linotype" pitchFamily="18" charset="0"/>
                <a:cs typeface="Palatino Linotype" pitchFamily="18" charset="0"/>
              </a:rPr>
              <a:t>Vendor proposals are measured against the users’ predefined requirements. </a:t>
            </a:r>
          </a:p>
          <a:p>
            <a:r>
              <a:rPr lang="en-US" sz="2800">
                <a:ea typeface="Palatino Linotype" pitchFamily="18" charset="0"/>
                <a:cs typeface="Palatino Linotype" pitchFamily="18" charset="0"/>
              </a:rPr>
              <a:t>If a vendor’s proposal does not meet minimum standards for meeting the requirements of the RFP, it is dropped from further consideration</a:t>
            </a:r>
          </a:p>
          <a:p>
            <a:r>
              <a:rPr lang="en-US" sz="2800">
                <a:ea typeface="Palatino Linotype" pitchFamily="18" charset="0"/>
                <a:cs typeface="Palatino Linotype" pitchFamily="18" charset="0"/>
              </a:rPr>
              <a:t>The RFP ensures that the delivered system, will be flexible enough to change as business needs and requirements change. </a:t>
            </a:r>
          </a:p>
          <a:p>
            <a:endParaRPr 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Preparing a RFP</a:t>
            </a:r>
          </a:p>
        </p:txBody>
      </p:sp>
      <p:pic>
        <p:nvPicPr>
          <p:cNvPr id="16388" name="Picture 4" descr="H:\DATA\wiley\images\chapt 10\c10f12.jpg"/>
          <p:cNvPicPr>
            <a:picLocks noChangeAspect="1" noChangeArrowheads="1"/>
          </p:cNvPicPr>
          <p:nvPr/>
        </p:nvPicPr>
        <p:blipFill>
          <a:blip r:embed="rId2" cstate="print"/>
          <a:srcRect/>
          <a:stretch>
            <a:fillRect/>
          </a:stretch>
        </p:blipFill>
        <p:spPr bwMode="auto">
          <a:xfrm>
            <a:off x="609600" y="2133600"/>
            <a:ext cx="8240713" cy="330358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RFP Table of Contents</a:t>
            </a:r>
          </a:p>
        </p:txBody>
      </p:sp>
      <p:pic>
        <p:nvPicPr>
          <p:cNvPr id="17412" name="Picture 4" descr="H:\DATA\wiley\images\chapt 10\c10f14.jpg"/>
          <p:cNvPicPr>
            <a:picLocks noChangeAspect="1" noChangeArrowheads="1"/>
          </p:cNvPicPr>
          <p:nvPr/>
        </p:nvPicPr>
        <p:blipFill>
          <a:blip r:embed="rId2" cstate="print"/>
          <a:srcRect/>
          <a:stretch>
            <a:fillRect/>
          </a:stretch>
        </p:blipFill>
        <p:spPr bwMode="auto">
          <a:xfrm>
            <a:off x="533400" y="1905000"/>
            <a:ext cx="8172450" cy="43322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In-House Network Analysis</a:t>
            </a:r>
          </a:p>
        </p:txBody>
      </p:sp>
      <p:pic>
        <p:nvPicPr>
          <p:cNvPr id="18436" name="Picture 4" descr="H:\DATA\wiley\images\chapt 10\c10f18.jpg"/>
          <p:cNvPicPr>
            <a:picLocks noChangeAspect="1" noChangeArrowheads="1"/>
          </p:cNvPicPr>
          <p:nvPr/>
        </p:nvPicPr>
        <p:blipFill>
          <a:blip r:embed="rId2" cstate="print"/>
          <a:srcRect/>
          <a:stretch>
            <a:fillRect/>
          </a:stretch>
        </p:blipFill>
        <p:spPr bwMode="auto">
          <a:xfrm>
            <a:off x="533400" y="2286000"/>
            <a:ext cx="8126413" cy="37147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Network Device Analysis</a:t>
            </a:r>
          </a:p>
        </p:txBody>
      </p:sp>
      <p:pic>
        <p:nvPicPr>
          <p:cNvPr id="19460" name="Picture 4" descr="H:\DATA\wiley\images\chapt 10\c10f20.jpg"/>
          <p:cNvPicPr>
            <a:picLocks noChangeAspect="1" noChangeArrowheads="1"/>
          </p:cNvPicPr>
          <p:nvPr/>
        </p:nvPicPr>
        <p:blipFill>
          <a:blip r:embed="rId2" cstate="print"/>
          <a:srcRect/>
          <a:stretch>
            <a:fillRect/>
          </a:stretch>
        </p:blipFill>
        <p:spPr bwMode="auto">
          <a:xfrm>
            <a:off x="838200" y="1870075"/>
            <a:ext cx="7915275" cy="49879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Final Proposal</a:t>
            </a:r>
          </a:p>
        </p:txBody>
      </p:sp>
      <p:pic>
        <p:nvPicPr>
          <p:cNvPr id="20484" name="Picture 4" descr="H:\DATA\wiley\images\chapt 10\c10f21.jpg"/>
          <p:cNvPicPr>
            <a:picLocks noChangeAspect="1" noChangeArrowheads="1"/>
          </p:cNvPicPr>
          <p:nvPr/>
        </p:nvPicPr>
        <p:blipFill>
          <a:blip r:embed="rId2" cstate="print"/>
          <a:srcRect/>
          <a:stretch>
            <a:fillRect/>
          </a:stretch>
        </p:blipFill>
        <p:spPr bwMode="auto">
          <a:xfrm>
            <a:off x="533400" y="1908175"/>
            <a:ext cx="8153400" cy="49498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Computer-Assisted Network Engineering – CANE</a:t>
            </a:r>
          </a:p>
        </p:txBody>
      </p:sp>
      <p:sp>
        <p:nvSpPr>
          <p:cNvPr id="36867" name="Rectangle 3"/>
          <p:cNvSpPr>
            <a:spLocks noGrp="1" noChangeArrowheads="1"/>
          </p:cNvSpPr>
          <p:nvPr>
            <p:ph type="body" idx="1"/>
          </p:nvPr>
        </p:nvSpPr>
        <p:spPr/>
        <p:txBody>
          <a:bodyPr/>
          <a:lstStyle/>
          <a:p>
            <a:r>
              <a:rPr lang="en-US" sz="2800">
                <a:ea typeface="Palatino Linotype" pitchFamily="18" charset="0"/>
                <a:cs typeface="Palatino Linotype" pitchFamily="18" charset="0"/>
              </a:rPr>
              <a:t>The entire network development life cycle is sometimes referred to as network engineering. </a:t>
            </a:r>
          </a:p>
          <a:p>
            <a:r>
              <a:rPr lang="en-US" sz="2800">
                <a:ea typeface="Palatino Linotype" pitchFamily="18" charset="0"/>
                <a:cs typeface="Palatino Linotype" pitchFamily="18" charset="0"/>
              </a:rPr>
              <a:t>The use of software tools of one type or another to assist in this process is known as computer-assisted network engineering (CANE). </a:t>
            </a:r>
          </a:p>
          <a:p>
            <a:r>
              <a:rPr lang="en-US" sz="2800">
                <a:ea typeface="Palatino Linotype" pitchFamily="18" charset="0"/>
                <a:cs typeface="Palatino Linotype" pitchFamily="18" charset="0"/>
              </a:rPr>
              <a:t>Prices for the software generally range from $10,000 to $30,000 per copy.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Computer-Assisted Network Engineering</a:t>
            </a:r>
            <a:endParaRPr lang="en-US">
              <a:ea typeface="Palatino Linotype" pitchFamily="18" charset="0"/>
              <a:cs typeface="Palatino Linotype" pitchFamily="18" charset="0"/>
            </a:endParaRPr>
          </a:p>
        </p:txBody>
      </p:sp>
      <p:sp>
        <p:nvSpPr>
          <p:cNvPr id="37891" name="Rectangle 3"/>
          <p:cNvSpPr>
            <a:spLocks noGrp="1" noChangeArrowheads="1"/>
          </p:cNvSpPr>
          <p:nvPr>
            <p:ph type="body" idx="1"/>
          </p:nvPr>
        </p:nvSpPr>
        <p:spPr/>
        <p:txBody>
          <a:bodyPr/>
          <a:lstStyle/>
          <a:p>
            <a:r>
              <a:rPr lang="en-US" sz="2800">
                <a:ea typeface="Palatino Linotype" pitchFamily="18" charset="0"/>
                <a:cs typeface="Palatino Linotype" pitchFamily="18" charset="0"/>
              </a:rPr>
              <a:t>By using analysis and design software to model their current network, companies are able to run </a:t>
            </a:r>
            <a:r>
              <a:rPr lang="en-US" sz="2800" b="1">
                <a:ea typeface="Palatino Linotype" pitchFamily="18" charset="0"/>
                <a:cs typeface="Palatino Linotype" pitchFamily="18" charset="0"/>
              </a:rPr>
              <a:t>optimization routines </a:t>
            </a:r>
            <a:r>
              <a:rPr lang="en-US" sz="2800">
                <a:ea typeface="Palatino Linotype" pitchFamily="18" charset="0"/>
                <a:cs typeface="Palatino Linotype" pitchFamily="18" charset="0"/>
              </a:rPr>
              <a:t>to reconfigure circuits and/or network hardware. </a:t>
            </a:r>
          </a:p>
          <a:p>
            <a:r>
              <a:rPr lang="en-US" sz="2800">
                <a:ea typeface="Palatino Linotype" pitchFamily="18" charset="0"/>
                <a:cs typeface="Palatino Linotype" pitchFamily="18" charset="0"/>
              </a:rPr>
              <a:t>Network optimization software can redesign networks that can save from thousands of dollars per month to millions of dollars per year depending on the size of the network.</a:t>
            </a:r>
            <a:endParaRPr lang="en-US" sz="2800">
              <a:cs typeface="Times New Roman" charset="0"/>
            </a:endParaRPr>
          </a:p>
          <a:p>
            <a:endParaRPr 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Computer-Assisted Network Engineering Software </a:t>
            </a:r>
          </a:p>
        </p:txBody>
      </p:sp>
      <p:pic>
        <p:nvPicPr>
          <p:cNvPr id="21508" name="Picture 4" descr="H:\DATA\wiley\images\chapt 10\c10f23.jpg"/>
          <p:cNvPicPr>
            <a:picLocks noChangeAspect="1" noChangeArrowheads="1"/>
          </p:cNvPicPr>
          <p:nvPr/>
        </p:nvPicPr>
        <p:blipFill>
          <a:blip r:embed="rId2" cstate="print"/>
          <a:srcRect/>
          <a:stretch>
            <a:fillRect/>
          </a:stretch>
        </p:blipFill>
        <p:spPr bwMode="auto">
          <a:xfrm>
            <a:off x="1828800" y="2286000"/>
            <a:ext cx="5543550" cy="36353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600"/>
              <a:t>IPO Model for Network Design Tools</a:t>
            </a:r>
          </a:p>
        </p:txBody>
      </p:sp>
      <p:pic>
        <p:nvPicPr>
          <p:cNvPr id="22532" name="Picture 4" descr="H:\DATA\wiley\images\chapt 10\c10f24.jpg"/>
          <p:cNvPicPr>
            <a:picLocks noChangeAspect="1" noChangeArrowheads="1"/>
          </p:cNvPicPr>
          <p:nvPr/>
        </p:nvPicPr>
        <p:blipFill>
          <a:blip r:embed="rId2" cstate="print"/>
          <a:srcRect/>
          <a:stretch>
            <a:fillRect/>
          </a:stretch>
        </p:blipFill>
        <p:spPr bwMode="auto">
          <a:xfrm>
            <a:off x="914400" y="1800225"/>
            <a:ext cx="7011988" cy="50577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Top-Down Model and NDLC</a:t>
            </a:r>
          </a:p>
        </p:txBody>
      </p:sp>
      <p:pic>
        <p:nvPicPr>
          <p:cNvPr id="14340" name="Picture 4" descr="H:\DATA\wiley\images\chapt 10\c10f1.jpg"/>
          <p:cNvPicPr>
            <a:picLocks noChangeAspect="1" noChangeArrowheads="1"/>
          </p:cNvPicPr>
          <p:nvPr/>
        </p:nvPicPr>
        <p:blipFill>
          <a:blip r:embed="rId2" cstate="print"/>
          <a:srcRect/>
          <a:stretch>
            <a:fillRect/>
          </a:stretch>
        </p:blipFill>
        <p:spPr bwMode="auto">
          <a:xfrm>
            <a:off x="925513" y="1933575"/>
            <a:ext cx="7608887" cy="415925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The Future of CANE / NDLC</a:t>
            </a:r>
          </a:p>
        </p:txBody>
      </p:sp>
      <p:sp>
        <p:nvSpPr>
          <p:cNvPr id="38915" name="Rectangle 3"/>
          <p:cNvSpPr>
            <a:spLocks noGrp="1" noChangeArrowheads="1"/>
          </p:cNvSpPr>
          <p:nvPr>
            <p:ph type="body" idx="1"/>
          </p:nvPr>
        </p:nvSpPr>
        <p:spPr/>
        <p:txBody>
          <a:bodyPr/>
          <a:lstStyle/>
          <a:p>
            <a:r>
              <a:rPr lang="en-US" sz="2800">
                <a:ea typeface="Palatino Linotype" pitchFamily="18" charset="0"/>
                <a:cs typeface="Palatino Linotype" pitchFamily="18" charset="0"/>
              </a:rPr>
              <a:t>Computer­assisted network engineering software tools continue to evolve and mature. </a:t>
            </a:r>
          </a:p>
          <a:p>
            <a:r>
              <a:rPr lang="en-US" sz="2800">
                <a:ea typeface="Palatino Linotype" pitchFamily="18" charset="0"/>
                <a:cs typeface="Palatino Linotype" pitchFamily="18" charset="0"/>
              </a:rPr>
              <a:t>The key word in terms of the future of these various tools that make up the automated NDLC is integration. </a:t>
            </a:r>
          </a:p>
          <a:p>
            <a:r>
              <a:rPr lang="en-US" sz="2800">
                <a:ea typeface="Palatino Linotype" pitchFamily="18" charset="0"/>
                <a:cs typeface="Palatino Linotype" pitchFamily="18" charset="0"/>
              </a:rPr>
              <a:t>The real potential of network engineering software integration has just barely scratched the surface and only in a few vendor­specific cases.</a:t>
            </a:r>
            <a:endParaRPr lang="en-US" sz="2800">
              <a:cs typeface="Times New Roman" charset="0"/>
            </a:endParaRPr>
          </a:p>
          <a:p>
            <a:endParaRPr 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a:t>Future Automated NDLC – Horizontal</a:t>
            </a:r>
            <a:r>
              <a:rPr lang="en-US"/>
              <a:t> </a:t>
            </a:r>
          </a:p>
        </p:txBody>
      </p:sp>
      <p:pic>
        <p:nvPicPr>
          <p:cNvPr id="8196" name="Picture 4" descr="H:\DATA\wiley\images\chapt 10\c10f025.jpg"/>
          <p:cNvPicPr>
            <a:picLocks noChangeAspect="1" noChangeArrowheads="1"/>
          </p:cNvPicPr>
          <p:nvPr/>
        </p:nvPicPr>
        <p:blipFill>
          <a:blip r:embed="rId2" cstate="print"/>
          <a:srcRect/>
          <a:stretch>
            <a:fillRect/>
          </a:stretch>
        </p:blipFill>
        <p:spPr bwMode="auto">
          <a:xfrm>
            <a:off x="1752600" y="2133600"/>
            <a:ext cx="5726113" cy="392271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sz="4000"/>
              <a:t>Future Automated NDLC -Vertical</a:t>
            </a:r>
          </a:p>
        </p:txBody>
      </p:sp>
      <p:sp>
        <p:nvSpPr>
          <p:cNvPr id="1027" name="Rectangle 3"/>
          <p:cNvSpPr>
            <a:spLocks noGrp="1" noChangeArrowheads="1"/>
          </p:cNvSpPr>
          <p:nvPr>
            <p:ph type="body" idx="1"/>
          </p:nvPr>
        </p:nvSpPr>
        <p:spPr>
          <a:xfrm>
            <a:off x="5029200" y="2017713"/>
            <a:ext cx="3925888" cy="4114800"/>
          </a:xfrm>
        </p:spPr>
        <p:txBody>
          <a:bodyPr/>
          <a:lstStyle/>
          <a:p>
            <a:pPr>
              <a:lnSpc>
                <a:spcPct val="90000"/>
              </a:lnSpc>
            </a:pPr>
            <a:r>
              <a:rPr lang="en-US" sz="2400">
                <a:latin typeface="Arial" charset="0"/>
                <a:cs typeface="Times New Roman" charset="0"/>
              </a:rPr>
              <a:t>The business information system of the future may interface to the strategic business planning person who amends strategic business goals and objects via a graphical user inter­face and point-and-click manipulation of business process objects. </a:t>
            </a:r>
          </a:p>
        </p:txBody>
      </p:sp>
      <p:pic>
        <p:nvPicPr>
          <p:cNvPr id="1028" name="Picture 4" descr="H:\DATA\wiley\images\chapt 10\c10f026.jpg"/>
          <p:cNvPicPr>
            <a:picLocks noChangeAspect="1" noChangeArrowheads="1"/>
          </p:cNvPicPr>
          <p:nvPr/>
        </p:nvPicPr>
        <p:blipFill>
          <a:blip r:embed="rId2" cstate="print"/>
          <a:srcRect/>
          <a:stretch>
            <a:fillRect/>
          </a:stretch>
        </p:blipFill>
        <p:spPr bwMode="auto">
          <a:xfrm>
            <a:off x="838200" y="2057400"/>
            <a:ext cx="3429000" cy="42926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Copyright 2004</a:t>
            </a:r>
          </a:p>
        </p:txBody>
      </p:sp>
      <p:sp>
        <p:nvSpPr>
          <p:cNvPr id="40963" name="Rectangle 3"/>
          <p:cNvSpPr>
            <a:spLocks noGrp="1" noChangeArrowheads="1"/>
          </p:cNvSpPr>
          <p:nvPr>
            <p:ph type="body" idx="1"/>
          </p:nvPr>
        </p:nvSpPr>
        <p:spPr/>
        <p:txBody>
          <a:bodyPr/>
          <a:lstStyle/>
          <a:p>
            <a:pPr>
              <a:lnSpc>
                <a:spcPct val="90000"/>
              </a:lnSpc>
            </a:pPr>
            <a:r>
              <a:rPr lang="en-US" sz="2400">
                <a:latin typeface="Arial" charset="0"/>
              </a:rPr>
              <a:t>Copyright 2004 John Wiley &amp; Sons, Inc.    All rights reserved. Reproduction or translation of this work beyond  that permitted in section 117 of the 1976 United States Copyright Act  without express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herein</a:t>
            </a:r>
            <a:r>
              <a:rPr lang="en-US" sz="3600">
                <a:latin typeface="Arial" charset="0"/>
              </a:rPr>
              <a:t>.</a:t>
            </a:r>
          </a:p>
          <a:p>
            <a:pPr>
              <a:lnSpc>
                <a:spcPct val="90000"/>
              </a:lnSpc>
              <a:buFont typeface="Wingdings" pitchFamily="2" charset="2"/>
              <a:buNone/>
            </a:pPr>
            <a:endParaRPr 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Systems Development</a:t>
            </a:r>
          </a:p>
        </p:txBody>
      </p:sp>
      <p:pic>
        <p:nvPicPr>
          <p:cNvPr id="15364" name="Picture 4" descr="H:\DATA\wiley\images\chapt 10\c10f2.jpg"/>
          <p:cNvPicPr>
            <a:picLocks noChangeAspect="1" noChangeArrowheads="1"/>
          </p:cNvPicPr>
          <p:nvPr/>
        </p:nvPicPr>
        <p:blipFill>
          <a:blip r:embed="rId2" cstate="print"/>
          <a:srcRect/>
          <a:stretch>
            <a:fillRect/>
          </a:stretch>
        </p:blipFill>
        <p:spPr bwMode="auto">
          <a:xfrm>
            <a:off x="762000" y="2057400"/>
            <a:ext cx="8126413" cy="4572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Systems Development and Network Analysis</a:t>
            </a:r>
          </a:p>
        </p:txBody>
      </p:sp>
      <p:sp>
        <p:nvSpPr>
          <p:cNvPr id="29699" name="Rectangle 3"/>
          <p:cNvSpPr>
            <a:spLocks noGrp="1" noChangeArrowheads="1"/>
          </p:cNvSpPr>
          <p:nvPr>
            <p:ph type="body" idx="1"/>
          </p:nvPr>
        </p:nvSpPr>
        <p:spPr/>
        <p:txBody>
          <a:bodyPr/>
          <a:lstStyle/>
          <a:p>
            <a:r>
              <a:rPr lang="en-US">
                <a:latin typeface="Arial" charset="0"/>
                <a:cs typeface="Times New Roman" charset="0"/>
              </a:rPr>
              <a:t>Network analysis and design cannot be successfully performed in a vacuum. </a:t>
            </a:r>
          </a:p>
          <a:p>
            <a:r>
              <a:rPr lang="en-US">
                <a:latin typeface="Arial" charset="0"/>
                <a:cs typeface="Times New Roman" charset="0"/>
              </a:rPr>
              <a:t>Network analysis and design is one step in an overall comprehensive information systems development process</a:t>
            </a:r>
            <a:r>
              <a:rPr lang="en-US">
                <a:latin typeface="Palatino Linotype" pitchFamily="18" charset="0"/>
                <a:cs typeface="Times New Roman" charset="0"/>
              </a:rPr>
              <a:t>.</a:t>
            </a:r>
            <a:r>
              <a:rPr lang="en-US"/>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Network Designs</a:t>
            </a:r>
          </a:p>
        </p:txBody>
      </p:sp>
      <p:sp>
        <p:nvSpPr>
          <p:cNvPr id="26627" name="Rectangle 3"/>
          <p:cNvSpPr>
            <a:spLocks noGrp="1" noChangeArrowheads="1"/>
          </p:cNvSpPr>
          <p:nvPr>
            <p:ph type="body" idx="1"/>
          </p:nvPr>
        </p:nvSpPr>
        <p:spPr/>
        <p:txBody>
          <a:bodyPr/>
          <a:lstStyle/>
          <a:p>
            <a:r>
              <a:rPr lang="en-US" sz="2800" b="1">
                <a:latin typeface="Arial" charset="0"/>
                <a:cs typeface="Times New Roman" charset="0"/>
              </a:rPr>
              <a:t>Physical network designs </a:t>
            </a:r>
            <a:r>
              <a:rPr lang="en-US" sz="2800">
                <a:latin typeface="Arial" charset="0"/>
                <a:cs typeface="Times New Roman" charset="0"/>
              </a:rPr>
              <a:t>involve the arrangement and inter­connection of the physical network circuits and devices, whereas </a:t>
            </a:r>
          </a:p>
          <a:p>
            <a:r>
              <a:rPr lang="en-US" sz="2800" b="1">
                <a:latin typeface="Arial" charset="0"/>
                <a:cs typeface="Times New Roman" charset="0"/>
              </a:rPr>
              <a:t>Logical network designs </a:t>
            </a:r>
            <a:r>
              <a:rPr lang="en-US" sz="2800">
                <a:latin typeface="Arial" charset="0"/>
                <a:cs typeface="Times New Roman" charset="0"/>
              </a:rPr>
              <a:t>involve configuration and definition of services that will run over that physical network such as addressing schemes, routing schemes, traffic prioritization, security, and management.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000"/>
              <a:t>Network Development Life Cycle</a:t>
            </a:r>
          </a:p>
        </p:txBody>
      </p:sp>
      <p:sp>
        <p:nvSpPr>
          <p:cNvPr id="3075" name="Rectangle 3"/>
          <p:cNvSpPr>
            <a:spLocks noGrp="1" noChangeArrowheads="1"/>
          </p:cNvSpPr>
          <p:nvPr>
            <p:ph type="body" idx="1"/>
          </p:nvPr>
        </p:nvSpPr>
        <p:spPr>
          <a:xfrm>
            <a:off x="1182688" y="4267200"/>
            <a:ext cx="7772400" cy="1865313"/>
          </a:xfrm>
        </p:spPr>
        <p:txBody>
          <a:bodyPr/>
          <a:lstStyle/>
          <a:p>
            <a:r>
              <a:rPr lang="en-US" sz="2800">
                <a:latin typeface="Arial" charset="0"/>
                <a:cs typeface="Times New Roman" charset="0"/>
              </a:rPr>
              <a:t>The word “cycle” is a key descriptive term of the network development life cycle as it clearly illustrates the continuous nature of network development. </a:t>
            </a:r>
          </a:p>
        </p:txBody>
      </p:sp>
      <p:pic>
        <p:nvPicPr>
          <p:cNvPr id="3076" name="Picture 4" descr="H:\DATA\wiley\images\chapt 10\c10f003.jpg"/>
          <p:cNvPicPr>
            <a:picLocks noChangeAspect="1" noChangeArrowheads="1"/>
          </p:cNvPicPr>
          <p:nvPr/>
        </p:nvPicPr>
        <p:blipFill>
          <a:blip r:embed="rId2" cstate="print"/>
          <a:srcRect/>
          <a:stretch>
            <a:fillRect/>
          </a:stretch>
        </p:blipFill>
        <p:spPr bwMode="auto">
          <a:xfrm>
            <a:off x="3200400" y="1905000"/>
            <a:ext cx="2938463" cy="21272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Alignment of Projects with IT and Business Initiatives </a:t>
            </a:r>
          </a:p>
        </p:txBody>
      </p:sp>
      <p:sp>
        <p:nvSpPr>
          <p:cNvPr id="4099" name="Rectangle 3"/>
          <p:cNvSpPr>
            <a:spLocks noGrp="1" noChangeArrowheads="1"/>
          </p:cNvSpPr>
          <p:nvPr>
            <p:ph type="body" idx="1"/>
          </p:nvPr>
        </p:nvSpPr>
        <p:spPr>
          <a:xfrm>
            <a:off x="5257800" y="2017713"/>
            <a:ext cx="3697288" cy="4114800"/>
          </a:xfrm>
        </p:spPr>
        <p:txBody>
          <a:bodyPr/>
          <a:lstStyle/>
          <a:p>
            <a:r>
              <a:rPr lang="en-US" sz="2400">
                <a:latin typeface="Arial" charset="0"/>
                <a:cs typeface="Times New Roman" charset="0"/>
              </a:rPr>
              <a:t>From a strategic process standpoint, a given network design project must be aligned with the overall strategic plan of the IT infrastructure as a whole, as well as with the strategic business initiatives of the firm.</a:t>
            </a:r>
            <a:r>
              <a:rPr lang="en-US" sz="2400">
                <a:latin typeface="Arial" charset="0"/>
              </a:rPr>
              <a:t> </a:t>
            </a:r>
          </a:p>
        </p:txBody>
      </p:sp>
      <p:pic>
        <p:nvPicPr>
          <p:cNvPr id="4100" name="Picture 4" descr="H:\DATA\wiley\images\chapt 10\c10f004.jpg"/>
          <p:cNvPicPr>
            <a:picLocks noChangeAspect="1" noChangeArrowheads="1"/>
          </p:cNvPicPr>
          <p:nvPr/>
        </p:nvPicPr>
        <p:blipFill>
          <a:blip r:embed="rId2" cstate="print"/>
          <a:srcRect/>
          <a:stretch>
            <a:fillRect/>
          </a:stretch>
        </p:blipFill>
        <p:spPr bwMode="auto">
          <a:xfrm>
            <a:off x="381000" y="2133600"/>
            <a:ext cx="4648200" cy="435133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a:t>IT Project Portfolio Management </a:t>
            </a:r>
          </a:p>
        </p:txBody>
      </p:sp>
      <p:sp>
        <p:nvSpPr>
          <p:cNvPr id="5123" name="Rectangle 3"/>
          <p:cNvSpPr>
            <a:spLocks noGrp="1" noChangeArrowheads="1"/>
          </p:cNvSpPr>
          <p:nvPr>
            <p:ph type="body" idx="1"/>
          </p:nvPr>
        </p:nvSpPr>
        <p:spPr>
          <a:xfrm>
            <a:off x="5105400" y="1981200"/>
            <a:ext cx="3886200" cy="4114800"/>
          </a:xfrm>
        </p:spPr>
        <p:txBody>
          <a:bodyPr/>
          <a:lstStyle/>
          <a:p>
            <a:r>
              <a:rPr lang="en-US">
                <a:latin typeface="Arial" charset="0"/>
                <a:cs typeface="Times New Roman" charset="0"/>
              </a:rPr>
              <a:t>IT project portfolio management</a:t>
            </a:r>
            <a:r>
              <a:rPr lang="en-US" b="1">
                <a:latin typeface="Arial" charset="0"/>
                <a:cs typeface="Times New Roman" charset="0"/>
              </a:rPr>
              <a:t> </a:t>
            </a:r>
            <a:r>
              <a:rPr lang="en-US">
                <a:latin typeface="Arial" charset="0"/>
                <a:cs typeface="Times New Roman" charset="0"/>
              </a:rPr>
              <a:t>often manages the overall strategic development direction of the IT infrastructure. </a:t>
            </a:r>
          </a:p>
        </p:txBody>
      </p:sp>
      <p:pic>
        <p:nvPicPr>
          <p:cNvPr id="5124" name="Picture 4" descr="H:\DATA\wiley\images\chapt 10\c10f005.jpg"/>
          <p:cNvPicPr>
            <a:picLocks noChangeAspect="1" noChangeArrowheads="1"/>
          </p:cNvPicPr>
          <p:nvPr/>
        </p:nvPicPr>
        <p:blipFill>
          <a:blip r:embed="rId2" cstate="print"/>
          <a:srcRect/>
          <a:stretch>
            <a:fillRect/>
          </a:stretch>
        </p:blipFill>
        <p:spPr bwMode="auto">
          <a:xfrm>
            <a:off x="609600" y="2286000"/>
            <a:ext cx="4133850" cy="3619500"/>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10&amp;quot;&quot;/&gt;&lt;property id=&quot;20307&quot; value=&quot;264&quot;/&gt;&lt;/object&gt;&lt;object type=&quot;3&quot; unique_id=&quot;10005&quot;&gt;&lt;property id=&quot;20148&quot; value=&quot;5&quot;/&gt;&lt;property id=&quot;20300&quot; value=&quot;Slide 2 - &amp;quot;Network Development Life Cycle&amp;quot;&quot;/&gt;&lt;property id=&quot;20307&quot; value=&quot;281&quot;/&gt;&lt;/object&gt;&lt;object type=&quot;3&quot; unique_id=&quot;10006&quot;&gt;&lt;property id=&quot;20148&quot; value=&quot;5&quot;/&gt;&lt;property id=&quot;20300&quot; value=&quot;Slide 3 - &amp;quot;Top-Down Model and NDLC&amp;quot;&quot;/&gt;&lt;property id=&quot;20307&quot; value=&quot;267&quot;/&gt;&lt;/object&gt;&lt;object type=&quot;3&quot; unique_id=&quot;10007&quot;&gt;&lt;property id=&quot;20148&quot; value=&quot;5&quot;/&gt;&lt;property id=&quot;20300&quot; value=&quot;Slide 4 - &amp;quot;Systems Development&amp;quot;&quot;/&gt;&lt;property id=&quot;20307&quot; value=&quot;268&quot;/&gt;&lt;/object&gt;&lt;object type=&quot;3&quot; unique_id=&quot;10008&quot;&gt;&lt;property id=&quot;20148&quot; value=&quot;5&quot;/&gt;&lt;property id=&quot;20300&quot; value=&quot;Slide 5 - &amp;quot;Systems Development and Network Analysis&amp;quot;&quot;/&gt;&lt;property id=&quot;20307&quot; value=&quot;282&quot;/&gt;&lt;/object&gt;&lt;object type=&quot;3&quot; unique_id=&quot;10009&quot;&gt;&lt;property id=&quot;20148&quot; value=&quot;5&quot;/&gt;&lt;property id=&quot;20300&quot; value=&quot;Slide 6 - &amp;quot;Network Designs&amp;quot;&quot;/&gt;&lt;property id=&quot;20307&quot; value=&quot;279&quot;/&gt;&lt;/object&gt;&lt;object type=&quot;3&quot; unique_id=&quot;10010&quot;&gt;&lt;property id=&quot;20148&quot; value=&quot;5&quot;/&gt;&lt;property id=&quot;20300&quot; value=&quot;Slide 7 - &amp;quot;Network Development Life Cycle&amp;quot;&quot;/&gt;&lt;property id=&quot;20307&quot; value=&quot;257&quot;/&gt;&lt;/object&gt;&lt;object type=&quot;3&quot; unique_id=&quot;10011&quot;&gt;&lt;property id=&quot;20148&quot; value=&quot;5&quot;/&gt;&lt;property id=&quot;20300&quot; value=&quot;Slide 8 - &amp;quot;Alignment of Projects with IT and Business Initiatives &amp;quot;&quot;/&gt;&lt;property id=&quot;20307&quot; value=&quot;258&quot;/&gt;&lt;/object&gt;&lt;object type=&quot;3&quot; unique_id=&quot;10012&quot;&gt;&lt;property id=&quot;20148&quot; value=&quot;5&quot;/&gt;&lt;property id=&quot;20300&quot; value=&quot;Slide 9 - &amp;quot;IT Project Portfolio Management &amp;quot;&quot;/&gt;&lt;property id=&quot;20307&quot; value=&quot;259&quot;/&gt;&lt;/object&gt;&lt;object type=&quot;3&quot; unique_id=&quot;10013&quot;&gt;&lt;property id=&quot;20148&quot; value=&quot;5&quot;/&gt;&lt;property id=&quot;20300&quot; value=&quot;Slide 10 - &amp;quot;Critical Success Factors for NDLC&amp;quot;&quot;/&gt;&lt;property id=&quot;20307&quot; value=&quot;276&quot;/&gt;&lt;/object&gt;&lt;object type=&quot;3&quot; unique_id=&quot;10014&quot;&gt;&lt;property id=&quot;20148&quot; value=&quot;5&quot;/&gt;&lt;property id=&quot;20300&quot; value=&quot;Slide 11 - &amp;quot;Network Analysis and Design Method&amp;quot;&quot;/&gt;&lt;property id=&quot;20307&quot; value=&quot;260&quot;/&gt;&lt;/object&gt;&lt;object type=&quot;3&quot; unique_id=&quot;10015&quot;&gt;&lt;property id=&quot;20148&quot; value=&quot;5&quot;/&gt;&lt;property id=&quot;20300&quot; value=&quot;Slide 12 - &amp;quot;Network Analysis and Design Method&amp;quot;&quot;/&gt;&lt;property id=&quot;20307&quot; value=&quot;280&quot;/&gt;&lt;/object&gt;&lt;object type=&quot;3&quot; unique_id=&quot;10016&quot;&gt;&lt;property id=&quot;20148&quot; value=&quot;5&quot;/&gt;&lt;property id=&quot;20300&quot; value=&quot;Slide 13 - &amp;quot;Problem Definition and Feasibility Study&amp;quot;&quot;/&gt;&lt;property id=&quot;20307&quot; value=&quot;277&quot;/&gt;&lt;/object&gt;&lt;object type=&quot;3&quot; unique_id=&quot;10017&quot;&gt;&lt;property id=&quot;20148&quot; value=&quot;5&quot;/&gt;&lt;property id=&quot;20300&quot; value=&quot;Slide 14 - &amp;quot;Strategic IS Design&amp;quot;&quot;/&gt;&lt;property id=&quot;20307&quot; value=&quot;278&quot;/&gt;&lt;/object&gt;&lt;object type=&quot;3&quot; unique_id=&quot;10018&quot;&gt;&lt;property id=&quot;20148&quot; value=&quot;5&quot;/&gt;&lt;property id=&quot;20300&quot; value=&quot;Slide 15 - &amp;quot;Process Relationship of Strategic IS Design&amp;quot;&quot;/&gt;&lt;property id=&quot;20307&quot; value=&quot;266&quot;/&gt;&lt;/object&gt;&lt;object type=&quot;3&quot; unique_id=&quot;10019&quot;&gt;&lt;property id=&quot;20148&quot; value=&quot;5&quot;/&gt;&lt;property id=&quot;20300&quot; value=&quot;Slide 16 - &amp;quot;Prioritization&amp;quot;&quot;/&gt;&lt;property id=&quot;20307&quot; value=&quot;284&quot;/&gt;&lt;/object&gt;&lt;object type=&quot;3&quot; unique_id=&quot;10020&quot;&gt;&lt;property id=&quot;20148&quot; value=&quot;5&quot;/&gt;&lt;property id=&quot;20300&quot; value=&quot;Slide 17 - &amp;quot;Prioritization&amp;quot;&quot;/&gt;&lt;property id=&quot;20307&quot; value=&quot;285&quot;/&gt;&lt;/object&gt;&lt;object type=&quot;3&quot; unique_id=&quot;10021&quot;&gt;&lt;property id=&quot;20148&quot; value=&quot;5&quot;/&gt;&lt;property id=&quot;20300&quot; value=&quot;Slide 18 - &amp;quot;Strategic Network Design&amp;quot;&quot;/&gt;&lt;property id=&quot;20307&quot; value=&quot;283&quot;/&gt;&lt;/object&gt;&lt;object type=&quot;3&quot; unique_id=&quot;10022&quot;&gt;&lt;property id=&quot;20148&quot; value=&quot;5&quot;/&gt;&lt;property id=&quot;20300&quot; value=&quot;Slide 19 - &amp;quot;NDLC and Proposal Process &amp;quot;&quot;/&gt;&lt;property id=&quot;20307&quot; value=&quot;261&quot;/&gt;&lt;/object&gt;&lt;object type=&quot;3&quot; unique_id=&quot;10023&quot;&gt;&lt;property id=&quot;20148&quot; value=&quot;5&quot;/&gt;&lt;property id=&quot;20300&quot; value=&quot;Slide 20 - &amp;quot;RFP - Request for Proposal&amp;quot;&quot;/&gt;&lt;property id=&quot;20307&quot; value=&quot;286&quot;/&gt;&lt;/object&gt;&lt;object type=&quot;3&quot; unique_id=&quot;10024&quot;&gt;&lt;property id=&quot;20148&quot; value=&quot;5&quot;/&gt;&lt;property id=&quot;20300&quot; value=&quot;Slide 21 - &amp;quot;Preparing a RFP&amp;quot;&quot;/&gt;&lt;property id=&quot;20307&quot; value=&quot;269&quot;/&gt;&lt;/object&gt;&lt;object type=&quot;3&quot; unique_id=&quot;10025&quot;&gt;&lt;property id=&quot;20148&quot; value=&quot;5&quot;/&gt;&lt;property id=&quot;20300&quot; value=&quot;Slide 22 - &amp;quot;RFP Table of Contents&amp;quot;&quot;/&gt;&lt;property id=&quot;20307&quot; value=&quot;270&quot;/&gt;&lt;/object&gt;&lt;object type=&quot;3&quot; unique_id=&quot;10026&quot;&gt;&lt;property id=&quot;20148&quot; value=&quot;5&quot;/&gt;&lt;property id=&quot;20300&quot; value=&quot;Slide 23 - &amp;quot;In-House Network Analysis&amp;quot;&quot;/&gt;&lt;property id=&quot;20307&quot; value=&quot;271&quot;/&gt;&lt;/object&gt;&lt;object type=&quot;3&quot; unique_id=&quot;10027&quot;&gt;&lt;property id=&quot;20148&quot; value=&quot;5&quot;/&gt;&lt;property id=&quot;20300&quot; value=&quot;Slide 24 - &amp;quot;Network Device Analysis&amp;quot;&quot;/&gt;&lt;property id=&quot;20307&quot; value=&quot;272&quot;/&gt;&lt;/object&gt;&lt;object type=&quot;3&quot; unique_id=&quot;10028&quot;&gt;&lt;property id=&quot;20148&quot; value=&quot;5&quot;/&gt;&lt;property id=&quot;20300&quot; value=&quot;Slide 25 - &amp;quot;Final Proposal&amp;quot;&quot;/&gt;&lt;property id=&quot;20307&quot; value=&quot;273&quot;/&gt;&lt;/object&gt;&lt;object type=&quot;3&quot; unique_id=&quot;10029&quot;&gt;&lt;property id=&quot;20148&quot; value=&quot;5&quot;/&gt;&lt;property id=&quot;20300&quot; value=&quot;Slide 26 - &amp;quot;Computer-Assisted Network Engineering – CANE&amp;quot;&quot;/&gt;&lt;property id=&quot;20307&quot; value=&quot;287&quot;/&gt;&lt;/object&gt;&lt;object type=&quot;3&quot; unique_id=&quot;10030&quot;&gt;&lt;property id=&quot;20148&quot; value=&quot;5&quot;/&gt;&lt;property id=&quot;20300&quot; value=&quot;Slide 27 - &amp;quot;Computer-Assisted Network Engineering&amp;quot;&quot;/&gt;&lt;property id=&quot;20307&quot; value=&quot;288&quot;/&gt;&lt;/object&gt;&lt;object type=&quot;3&quot; unique_id=&quot;10031&quot;&gt;&lt;property id=&quot;20148&quot; value=&quot;5&quot;/&gt;&lt;property id=&quot;20300&quot; value=&quot;Slide 28 - &amp;quot;Computer-Assisted Network Engineering Software &amp;quot;&quot;/&gt;&lt;property id=&quot;20307&quot; value=&quot;274&quot;/&gt;&lt;/object&gt;&lt;object type=&quot;3&quot; unique_id=&quot;10032&quot;&gt;&lt;property id=&quot;20148&quot; value=&quot;5&quot;/&gt;&lt;property id=&quot;20300&quot; value=&quot;Slide 29 - &amp;quot;IPO Model for Network Design Tools&amp;quot;&quot;/&gt;&lt;property id=&quot;20307&quot; value=&quot;275&quot;/&gt;&lt;/object&gt;&lt;object type=&quot;3&quot; unique_id=&quot;10033&quot;&gt;&lt;property id=&quot;20148&quot; value=&quot;5&quot;/&gt;&lt;property id=&quot;20300&quot; value=&quot;Slide 30 - &amp;quot;The Future of CANE / NDLC&amp;quot;&quot;/&gt;&lt;property id=&quot;20307&quot; value=&quot;289&quot;/&gt;&lt;/object&gt;&lt;object type=&quot;3&quot; unique_id=&quot;10034&quot;&gt;&lt;property id=&quot;20148&quot; value=&quot;5&quot;/&gt;&lt;property id=&quot;20300&quot; value=&quot;Slide 31 - &amp;quot;Future Automated NDLC – Horizontal &amp;quot;&quot;/&gt;&lt;property id=&quot;20307&quot; value=&quot;262&quot;/&gt;&lt;/object&gt;&lt;object type=&quot;3&quot; unique_id=&quot;10035&quot;&gt;&lt;property id=&quot;20148&quot; value=&quot;5&quot;/&gt;&lt;property id=&quot;20300&quot; value=&quot;Slide 32 - &amp;quot;Future Automated NDLC -Vertical&amp;quot;&quot;/&gt;&lt;property id=&quot;20307&quot; value=&quot;265&quot;/&gt;&lt;/object&gt;&lt;object type=&quot;3&quot; unique_id=&quot;10036&quot;&gt;&lt;property id=&quot;20148&quot; value=&quot;5&quot;/&gt;&lt;property id=&quot;20300&quot; value=&quot;Slide 33 - &amp;quot;Copyright 2004&amp;quot;&quot;/&gt;&lt;property id=&quot;20307&quot; value=&quot;291&quot;/&gt;&lt;/object&gt;&lt;/object&gt;&lt;/object&gt;&lt;/database&gt;"/>
  <p:tag name="SECTOMILLISECCONVERTED" val="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584</TotalTime>
  <Words>986</Words>
  <Application>Microsoft Office PowerPoint</Application>
  <PresentationFormat>On-screen Show (4:3)</PresentationFormat>
  <Paragraphs>71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Palatino Linotype</vt:lpstr>
      <vt:lpstr>Tahoma</vt:lpstr>
      <vt:lpstr>Times New Roman</vt:lpstr>
      <vt:lpstr>Wingdings</vt:lpstr>
      <vt:lpstr>Blends</vt:lpstr>
      <vt:lpstr>Chapter 10</vt:lpstr>
      <vt:lpstr>Network Development Life Cycle</vt:lpstr>
      <vt:lpstr>Top-Down Model and NDLC</vt:lpstr>
      <vt:lpstr>Systems Development</vt:lpstr>
      <vt:lpstr>Systems Development and Network Analysis</vt:lpstr>
      <vt:lpstr>Network Designs</vt:lpstr>
      <vt:lpstr>Network Development Life Cycle</vt:lpstr>
      <vt:lpstr>Alignment of Projects with IT and Business Initiatives </vt:lpstr>
      <vt:lpstr>IT Project Portfolio Management </vt:lpstr>
      <vt:lpstr>Critical Success Factors for NDLC</vt:lpstr>
      <vt:lpstr>Network Analysis and Design Method</vt:lpstr>
      <vt:lpstr>Network Analysis and Design Method</vt:lpstr>
      <vt:lpstr>Problem Definition and Feasibility Study</vt:lpstr>
      <vt:lpstr>Strategic IS Design</vt:lpstr>
      <vt:lpstr>Process Relationship of Strategic IS Design</vt:lpstr>
      <vt:lpstr>Prioritization</vt:lpstr>
      <vt:lpstr>Prioritization</vt:lpstr>
      <vt:lpstr>Strategic Network Design</vt:lpstr>
      <vt:lpstr>NDLC and Proposal Process </vt:lpstr>
      <vt:lpstr>RFP - Request for Proposal</vt:lpstr>
      <vt:lpstr>Preparing a RFP</vt:lpstr>
      <vt:lpstr>RFP Table of Contents</vt:lpstr>
      <vt:lpstr>In-House Network Analysis</vt:lpstr>
      <vt:lpstr>Network Device Analysis</vt:lpstr>
      <vt:lpstr>Final Proposal</vt:lpstr>
      <vt:lpstr>Computer-Assisted Network Engineering – CANE</vt:lpstr>
      <vt:lpstr>Computer-Assisted Network Engineering</vt:lpstr>
      <vt:lpstr>Computer-Assisted Network Engineering Software </vt:lpstr>
      <vt:lpstr>IPO Model for Network Design Tools</vt:lpstr>
      <vt:lpstr>The Future of CANE / NDLC</vt:lpstr>
      <vt:lpstr>Future Automated NDLC – Horizontal </vt:lpstr>
      <vt:lpstr>Future Automated NDLC -Vertical</vt:lpstr>
      <vt:lpstr>Copyright 2004</vt:lpstr>
    </vt:vector>
  </TitlesOfParts>
  <Company>dishaw.net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Bill S. Bennett</dc:creator>
  <cp:lastModifiedBy>Bill Bennett</cp:lastModifiedBy>
  <cp:revision>14</cp:revision>
  <dcterms:created xsi:type="dcterms:W3CDTF">2004-02-16T04:50:28Z</dcterms:created>
  <dcterms:modified xsi:type="dcterms:W3CDTF">2024-05-09T20:15:48Z</dcterms:modified>
</cp:coreProperties>
</file>