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1"/>
  </p:notesMasterIdLst>
  <p:handoutMasterIdLst>
    <p:handoutMasterId r:id="rId42"/>
  </p:handoutMasterIdLst>
  <p:sldIdLst>
    <p:sldId id="256" r:id="rId2"/>
    <p:sldId id="304" r:id="rId3"/>
    <p:sldId id="303" r:id="rId4"/>
    <p:sldId id="274" r:id="rId5"/>
    <p:sldId id="275" r:id="rId6"/>
    <p:sldId id="276" r:id="rId7"/>
    <p:sldId id="295" r:id="rId8"/>
    <p:sldId id="258" r:id="rId9"/>
    <p:sldId id="301" r:id="rId10"/>
    <p:sldId id="261" r:id="rId11"/>
    <p:sldId id="277" r:id="rId12"/>
    <p:sldId id="259" r:id="rId13"/>
    <p:sldId id="260" r:id="rId14"/>
    <p:sldId id="299" r:id="rId15"/>
    <p:sldId id="300" r:id="rId16"/>
    <p:sldId id="262" r:id="rId17"/>
    <p:sldId id="294" r:id="rId18"/>
    <p:sldId id="278" r:id="rId19"/>
    <p:sldId id="263" r:id="rId20"/>
    <p:sldId id="264" r:id="rId21"/>
    <p:sldId id="302" r:id="rId22"/>
    <p:sldId id="266" r:id="rId23"/>
    <p:sldId id="297" r:id="rId24"/>
    <p:sldId id="296" r:id="rId25"/>
    <p:sldId id="265" r:id="rId26"/>
    <p:sldId id="269" r:id="rId27"/>
    <p:sldId id="279" r:id="rId28"/>
    <p:sldId id="280" r:id="rId29"/>
    <p:sldId id="281" r:id="rId30"/>
    <p:sldId id="289" r:id="rId31"/>
    <p:sldId id="290" r:id="rId32"/>
    <p:sldId id="291" r:id="rId33"/>
    <p:sldId id="282" r:id="rId34"/>
    <p:sldId id="292" r:id="rId35"/>
    <p:sldId id="283" r:id="rId36"/>
    <p:sldId id="284" r:id="rId37"/>
    <p:sldId id="285" r:id="rId38"/>
    <p:sldId id="286" r:id="rId39"/>
    <p:sldId id="270" r:id="rId40"/>
  </p:sldIdLst>
  <p:sldSz cx="9144000" cy="6858000" type="screen4x3"/>
  <p:notesSz cx="7315200" cy="9601200"/>
  <p:custDataLst>
    <p:tags r:id="rId43"/>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5550" autoAdjust="0"/>
  </p:normalViewPr>
  <p:slideViewPr>
    <p:cSldViewPr>
      <p:cViewPr varScale="1">
        <p:scale>
          <a:sx n="135" d="100"/>
          <a:sy n="135" d="100"/>
        </p:scale>
        <p:origin x="1347"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cs typeface="+mn-cs"/>
              </a:defRPr>
            </a:lvl1pPr>
          </a:lstStyle>
          <a:p>
            <a:pPr>
              <a:defRPr/>
            </a:pPr>
            <a:fld id="{820324AD-36FB-4CC8-BEE3-7AC3EDECA0CA}" type="datetimeFigureOut">
              <a:rPr lang="en-US"/>
              <a:pPr>
                <a:defRPr/>
              </a:pPr>
              <a:t>5/9/2024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cs typeface="+mn-cs"/>
              </a:defRPr>
            </a:lvl1pPr>
          </a:lstStyle>
          <a:p>
            <a:pPr>
              <a:defRPr/>
            </a:pPr>
            <a:fld id="{70DE2905-8EEF-4E87-B11E-1199C46E076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mn-cs"/>
              </a:defRPr>
            </a:lvl1pPr>
          </a:lstStyle>
          <a:p>
            <a:pPr>
              <a:defRPr/>
            </a:pPr>
            <a:endParaRPr lang="en-US"/>
          </a:p>
        </p:txBody>
      </p:sp>
      <p:sp>
        <p:nvSpPr>
          <p:cNvPr id="14438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439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mn-cs"/>
              </a:defRPr>
            </a:lvl1pPr>
          </a:lstStyle>
          <a:p>
            <a:pPr>
              <a:defRPr/>
            </a:pPr>
            <a:endParaRPr lang="en-US"/>
          </a:p>
        </p:txBody>
      </p:sp>
      <p:sp>
        <p:nvSpPr>
          <p:cNvPr id="14439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mn-cs"/>
              </a:defRPr>
            </a:lvl1pPr>
          </a:lstStyle>
          <a:p>
            <a:pPr>
              <a:defRPr/>
            </a:pPr>
            <a:fld id="{3FBAE001-F7DC-4F7B-ACFD-0DAA04E526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a:p>
        </p:txBody>
      </p:sp>
      <p:sp>
        <p:nvSpPr>
          <p:cNvPr id="43012" name="Slide Number Placeholder 3"/>
          <p:cNvSpPr>
            <a:spLocks noGrp="1"/>
          </p:cNvSpPr>
          <p:nvPr>
            <p:ph type="sldNum" sz="quarter" idx="5"/>
          </p:nvPr>
        </p:nvSpPr>
        <p:spPr/>
        <p:txBody>
          <a:bodyPr/>
          <a:lstStyle/>
          <a:p>
            <a:pPr>
              <a:defRPr/>
            </a:pPr>
            <a:fld id="{9486E525-9448-47DC-9465-A55EFC2EF70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a:p>
        </p:txBody>
      </p:sp>
      <p:sp>
        <p:nvSpPr>
          <p:cNvPr id="52228" name="Slide Number Placeholder 3"/>
          <p:cNvSpPr>
            <a:spLocks noGrp="1"/>
          </p:cNvSpPr>
          <p:nvPr>
            <p:ph type="sldNum" sz="quarter" idx="5"/>
          </p:nvPr>
        </p:nvSpPr>
        <p:spPr/>
        <p:txBody>
          <a:bodyPr/>
          <a:lstStyle/>
          <a:p>
            <a:pPr>
              <a:defRPr/>
            </a:pPr>
            <a:fld id="{590A20E3-EEFB-460F-8765-934514845492}"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120643EA-FFEC-4F5A-B9FC-502857921B4A}" type="slidenum">
              <a:rPr lang="en-US" smtClean="0"/>
              <a:pPr>
                <a:defRPr/>
              </a:pPr>
              <a:t>12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a:lnSpc>
                <a:spcPct val="90000"/>
              </a:lnSpc>
            </a:pPr>
            <a:r>
              <a:rPr lang="en-US"/>
              <a:t>Basic Telecommunications Infrastructure (Phone Companies)</a:t>
            </a:r>
          </a:p>
          <a:p>
            <a:pPr>
              <a:lnSpc>
                <a:spcPct val="90000"/>
              </a:lnSpc>
              <a:buFontTx/>
              <a:buChar char="•"/>
            </a:pPr>
            <a:r>
              <a:rPr lang="en-US"/>
              <a:t>All components make-up the </a:t>
            </a:r>
            <a:r>
              <a:rPr lang="en-US" b="1"/>
              <a:t>PSTN</a:t>
            </a:r>
            <a:r>
              <a:rPr lang="en-US"/>
              <a:t> (Public Switched Telephone Network)</a:t>
            </a:r>
          </a:p>
          <a:p>
            <a:pPr>
              <a:lnSpc>
                <a:spcPct val="90000"/>
              </a:lnSpc>
              <a:buFontTx/>
              <a:buChar char="•"/>
            </a:pPr>
            <a:r>
              <a:rPr lang="en-US" b="1"/>
              <a:t>LATA</a:t>
            </a:r>
            <a:r>
              <a:rPr lang="en-US"/>
              <a:t>s (Local Access Transport Areas) were established as a result of the AT&amp;T breakup. Originally reserved for the local phone company or </a:t>
            </a:r>
            <a:r>
              <a:rPr lang="en-US" b="1"/>
              <a:t>LEC</a:t>
            </a:r>
            <a:r>
              <a:rPr lang="en-US"/>
              <a:t> (Local Exchange Carrier).</a:t>
            </a:r>
          </a:p>
          <a:p>
            <a:pPr>
              <a:lnSpc>
                <a:spcPct val="90000"/>
              </a:lnSpc>
              <a:buFontTx/>
              <a:buChar char="•"/>
            </a:pPr>
            <a:r>
              <a:rPr lang="en-US"/>
              <a:t>Recent rulings and legislation have made the distinction between the intra-LATA and inter-LATA calls less significant, but, the LATA structure is still important to the overall telecommunications architecture.</a:t>
            </a:r>
          </a:p>
          <a:p>
            <a:pPr>
              <a:lnSpc>
                <a:spcPct val="90000"/>
              </a:lnSpc>
              <a:buFontTx/>
              <a:buChar char="•"/>
            </a:pPr>
            <a:r>
              <a:rPr lang="en-US"/>
              <a:t>Their can be several LATAs per Area Code and LATAs can cross state boundaries, Area Codes cannot.</a:t>
            </a:r>
          </a:p>
          <a:p>
            <a:pPr>
              <a:lnSpc>
                <a:spcPct val="90000"/>
              </a:lnSpc>
              <a:buFontTx/>
              <a:buChar char="•"/>
            </a:pPr>
            <a:r>
              <a:rPr lang="en-US"/>
              <a:t>Residences and businesses are connected to the PSTN by circuits known as the </a:t>
            </a:r>
            <a:r>
              <a:rPr lang="en-US" b="1"/>
              <a:t>“local loop”</a:t>
            </a:r>
            <a:r>
              <a:rPr lang="en-US"/>
              <a:t> . Local loops run between the residence or business location and the local </a:t>
            </a:r>
            <a:r>
              <a:rPr lang="en-US" b="1"/>
              <a:t>CO</a:t>
            </a:r>
            <a:r>
              <a:rPr lang="en-US"/>
              <a:t> (central office), a facility belonging to the local phone company in which calls are switched to their proper destination.</a:t>
            </a:r>
          </a:p>
          <a:p>
            <a:pPr>
              <a:lnSpc>
                <a:spcPct val="90000"/>
              </a:lnSpc>
              <a:buFontTx/>
              <a:buChar char="•"/>
            </a:pPr>
            <a:r>
              <a:rPr lang="en-US"/>
              <a:t>Any phone traffic destined for locations outside of the local LATA must be handed off to the long-distance or </a:t>
            </a:r>
            <a:r>
              <a:rPr lang="en-US" b="1"/>
              <a:t>IXC</a:t>
            </a:r>
            <a:r>
              <a:rPr lang="en-US"/>
              <a:t> (Inter-Exchange Carrier) of the customer’s choice.</a:t>
            </a:r>
          </a:p>
          <a:p>
            <a:pPr>
              <a:lnSpc>
                <a:spcPct val="90000"/>
              </a:lnSpc>
              <a:buFontTx/>
              <a:buChar char="•"/>
            </a:pPr>
            <a:r>
              <a:rPr lang="en-US"/>
              <a:t>Competing long-distance carriers wishing to do business in a given LATA maintain a switching office in that LATA known as a </a:t>
            </a:r>
            <a:r>
              <a:rPr lang="en-US" b="1"/>
              <a:t>POP</a:t>
            </a:r>
            <a:r>
              <a:rPr lang="en-US"/>
              <a:t> (point of presence).</a:t>
            </a:r>
          </a:p>
          <a:p>
            <a:pPr>
              <a:lnSpc>
                <a:spcPct val="90000"/>
              </a:lnSpc>
              <a:buFontTx/>
              <a:buChar char="•"/>
            </a:pPr>
            <a:r>
              <a:rPr lang="en-US"/>
              <a:t>POPs handle billing and routing between LATAs. The circuit may be via satellite microwave, fiber optic cable, traditional wiring, or some combination.</a:t>
            </a:r>
          </a:p>
          <a:p>
            <a:pPr>
              <a:lnSpc>
                <a:spcPct val="90000"/>
              </a:lnSpc>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58323959-6F3F-4BAA-A660-A2F255FE896B}" type="slidenum">
              <a:rPr lang="en-US" smtClean="0"/>
              <a:pPr>
                <a:defRPr/>
              </a:pPr>
              <a:t>13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lnSpc>
                <a:spcPct val="90000"/>
              </a:lnSpc>
            </a:pPr>
            <a:r>
              <a:rPr lang="en-US" sz="1100"/>
              <a:t>The graphic of the state of Indiana demonstrates that although LATAs and Area Codes can represent the same geographic area, that is not always the case. There can be many LATAs in a single Area Code and LATA’s can cross state boundries.</a:t>
            </a:r>
          </a:p>
          <a:p>
            <a:pPr>
              <a:lnSpc>
                <a:spcPct val="90000"/>
              </a:lnSpc>
            </a:pPr>
            <a:endParaRPr lang="en-US" sz="1100"/>
          </a:p>
          <a:p>
            <a:pPr>
              <a:lnSpc>
                <a:spcPct val="90000"/>
              </a:lnSpc>
            </a:pPr>
            <a:endParaRPr 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a:p>
        </p:txBody>
      </p:sp>
      <p:sp>
        <p:nvSpPr>
          <p:cNvPr id="55300" name="Slide Number Placeholder 3"/>
          <p:cNvSpPr>
            <a:spLocks noGrp="1"/>
          </p:cNvSpPr>
          <p:nvPr>
            <p:ph type="sldNum" sz="quarter" idx="5"/>
          </p:nvPr>
        </p:nvSpPr>
        <p:spPr/>
        <p:txBody>
          <a:bodyPr/>
          <a:lstStyle/>
          <a:p>
            <a:pPr>
              <a:defRPr/>
            </a:pPr>
            <a:fld id="{90F2ED74-72A0-450C-9B76-7A72CEC587FB}"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p:txBody>
          <a:bodyPr/>
          <a:lstStyle/>
          <a:p>
            <a:pPr>
              <a:defRPr/>
            </a:pPr>
            <a:fld id="{F2FB55EC-66FE-4F88-9BA1-F6360AA6FEC2}"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a:p>
        </p:txBody>
      </p:sp>
      <p:sp>
        <p:nvSpPr>
          <p:cNvPr id="57348" name="Slide Number Placeholder 3"/>
          <p:cNvSpPr>
            <a:spLocks noGrp="1"/>
          </p:cNvSpPr>
          <p:nvPr>
            <p:ph type="sldNum" sz="quarter" idx="5"/>
          </p:nvPr>
        </p:nvSpPr>
        <p:spPr/>
        <p:txBody>
          <a:bodyPr/>
          <a:lstStyle/>
          <a:p>
            <a:pPr>
              <a:defRPr/>
            </a:pPr>
            <a:fld id="{0BD23F74-94DE-4EF1-B164-8BD49774CD51}"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p>
        </p:txBody>
      </p:sp>
      <p:sp>
        <p:nvSpPr>
          <p:cNvPr id="58372" name="Slide Number Placeholder 3"/>
          <p:cNvSpPr>
            <a:spLocks noGrp="1"/>
          </p:cNvSpPr>
          <p:nvPr>
            <p:ph type="sldNum" sz="quarter" idx="5"/>
          </p:nvPr>
        </p:nvSpPr>
        <p:spPr/>
        <p:txBody>
          <a:bodyPr/>
          <a:lstStyle/>
          <a:p>
            <a:pPr>
              <a:defRPr/>
            </a:pPr>
            <a:fld id="{4C888822-AA76-4B0E-A00D-177024A35567}"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buFont typeface="Wingdings" pitchFamily="2" charset="2"/>
              <a:buNone/>
            </a:pPr>
            <a:r>
              <a:rPr lang="en-US" sz="1200" b="1" dirty="0">
                <a:solidFill>
                  <a:srgbClr val="000000"/>
                </a:solidFill>
                <a:latin typeface="Arial" charset="0"/>
                <a:cs typeface="Times New Roman" pitchFamily="18" charset="0"/>
              </a:rPr>
              <a:t>1. </a:t>
            </a:r>
            <a:r>
              <a:rPr lang="en-US" sz="1200" dirty="0">
                <a:solidFill>
                  <a:srgbClr val="000000"/>
                </a:solidFill>
                <a:latin typeface="Arial" charset="0"/>
                <a:cs typeface="Times New Roman" pitchFamily="18" charset="0"/>
              </a:rPr>
              <a:t>Recognition of the need for a standard</a:t>
            </a:r>
            <a:endParaRPr lang="en-US" sz="1200" dirty="0">
              <a:latin typeface="Arial" charset="0"/>
              <a:cs typeface="Times New Roman" pitchFamily="18" charset="0"/>
            </a:endParaRPr>
          </a:p>
          <a:p>
            <a:pPr eaLnBrk="1" hangingPunct="1">
              <a:buFont typeface="Wingdings" pitchFamily="2" charset="2"/>
              <a:buNone/>
            </a:pPr>
            <a:r>
              <a:rPr lang="en-US" sz="1200" b="1" dirty="0">
                <a:solidFill>
                  <a:srgbClr val="000000"/>
                </a:solidFill>
                <a:latin typeface="Arial" charset="0"/>
                <a:cs typeface="Times New Roman" pitchFamily="18" charset="0"/>
              </a:rPr>
              <a:t>2. </a:t>
            </a:r>
            <a:r>
              <a:rPr lang="en-US" sz="1200" dirty="0">
                <a:solidFill>
                  <a:srgbClr val="000000"/>
                </a:solidFill>
                <a:latin typeface="Arial" charset="0"/>
                <a:cs typeface="Times New Roman" pitchFamily="18" charset="0"/>
              </a:rPr>
              <a:t>Formation of some type of committee or task force </a:t>
            </a:r>
          </a:p>
          <a:p>
            <a:pPr eaLnBrk="1" hangingPunct="1">
              <a:buFont typeface="Wingdings" pitchFamily="2" charset="2"/>
              <a:buNone/>
            </a:pPr>
            <a:r>
              <a:rPr lang="en-US" sz="1200" b="1" dirty="0">
                <a:solidFill>
                  <a:srgbClr val="000000"/>
                </a:solidFill>
                <a:latin typeface="Arial" charset="0"/>
                <a:cs typeface="Times New Roman" pitchFamily="18" charset="0"/>
              </a:rPr>
              <a:t>3. </a:t>
            </a:r>
            <a:r>
              <a:rPr lang="en-US" sz="1200" dirty="0">
                <a:solidFill>
                  <a:srgbClr val="000000"/>
                </a:solidFill>
                <a:latin typeface="Arial" charset="0"/>
                <a:cs typeface="Times New Roman" pitchFamily="18" charset="0"/>
              </a:rPr>
              <a:t>Information/recommendation gathering phase </a:t>
            </a:r>
          </a:p>
          <a:p>
            <a:pPr eaLnBrk="1" hangingPunct="1">
              <a:buFont typeface="Wingdings" pitchFamily="2" charset="2"/>
              <a:buNone/>
            </a:pPr>
            <a:r>
              <a:rPr lang="en-US" sz="1200" b="1" dirty="0">
                <a:solidFill>
                  <a:srgbClr val="000000"/>
                </a:solidFill>
                <a:latin typeface="Arial" charset="0"/>
                <a:cs typeface="Times New Roman" pitchFamily="18" charset="0"/>
              </a:rPr>
              <a:t>4. </a:t>
            </a:r>
            <a:r>
              <a:rPr lang="en-US" sz="1200" dirty="0">
                <a:solidFill>
                  <a:srgbClr val="000000"/>
                </a:solidFill>
                <a:latin typeface="Arial" charset="0"/>
                <a:cs typeface="Times New Roman" pitchFamily="18" charset="0"/>
              </a:rPr>
              <a:t>Tentative/alternative standards issued </a:t>
            </a:r>
          </a:p>
          <a:p>
            <a:pPr eaLnBrk="1" hangingPunct="1">
              <a:buFont typeface="Wingdings" pitchFamily="2" charset="2"/>
              <a:buNone/>
            </a:pPr>
            <a:r>
              <a:rPr lang="en-US" sz="1200" b="1" dirty="0">
                <a:solidFill>
                  <a:srgbClr val="000000"/>
                </a:solidFill>
                <a:latin typeface="Arial" charset="0"/>
                <a:cs typeface="Times New Roman" pitchFamily="18" charset="0"/>
              </a:rPr>
              <a:t>5. </a:t>
            </a:r>
            <a:r>
              <a:rPr lang="en-US" sz="1200" dirty="0">
                <a:solidFill>
                  <a:srgbClr val="000000"/>
                </a:solidFill>
                <a:latin typeface="Arial" charset="0"/>
                <a:cs typeface="Times New Roman" pitchFamily="18" charset="0"/>
              </a:rPr>
              <a:t>Feedback on tentative/alternative standards </a:t>
            </a:r>
          </a:p>
          <a:p>
            <a:pPr eaLnBrk="1" hangingPunct="1">
              <a:buFont typeface="Wingdings" pitchFamily="2" charset="2"/>
              <a:buNone/>
            </a:pPr>
            <a:r>
              <a:rPr lang="en-US" sz="1200" b="1" dirty="0">
                <a:solidFill>
                  <a:srgbClr val="000000"/>
                </a:solidFill>
                <a:latin typeface="Arial" charset="0"/>
                <a:cs typeface="Times New Roman" pitchFamily="18" charset="0"/>
              </a:rPr>
              <a:t>6. </a:t>
            </a:r>
            <a:r>
              <a:rPr lang="en-US" sz="1200" dirty="0">
                <a:solidFill>
                  <a:srgbClr val="000000"/>
                </a:solidFill>
                <a:latin typeface="Arial" charset="0"/>
                <a:cs typeface="Times New Roman" pitchFamily="18" charset="0"/>
              </a:rPr>
              <a:t>Final standards issued</a:t>
            </a:r>
            <a:endParaRPr lang="en-US" sz="1200" dirty="0">
              <a:latin typeface="Arial" charset="0"/>
              <a:cs typeface="Times New Roman" pitchFamily="18" charset="0"/>
            </a:endParaRPr>
          </a:p>
          <a:p>
            <a:pPr eaLnBrk="1" hangingPunct="1">
              <a:buFont typeface="Wingdings" pitchFamily="2" charset="2"/>
              <a:buNone/>
            </a:pPr>
            <a:r>
              <a:rPr lang="en-US" sz="1200" b="1" dirty="0">
                <a:solidFill>
                  <a:srgbClr val="000000"/>
                </a:solidFill>
                <a:latin typeface="Arial" charset="0"/>
                <a:cs typeface="Times New Roman" pitchFamily="18" charset="0"/>
              </a:rPr>
              <a:t>7. </a:t>
            </a:r>
            <a:r>
              <a:rPr lang="en-US" sz="1200" dirty="0">
                <a:solidFill>
                  <a:srgbClr val="000000"/>
                </a:solidFill>
                <a:latin typeface="Arial" charset="0"/>
                <a:cs typeface="Times New Roman" pitchFamily="18" charset="0"/>
              </a:rPr>
              <a:t>Compliance with final standards</a:t>
            </a:r>
            <a:r>
              <a:rPr lang="en-US" sz="1200" dirty="0">
                <a:latin typeface="Arial" charset="0"/>
              </a:rPr>
              <a:t> </a:t>
            </a:r>
          </a:p>
          <a:p>
            <a:endParaRPr lang="en-US" dirty="0"/>
          </a:p>
        </p:txBody>
      </p:sp>
      <p:sp>
        <p:nvSpPr>
          <p:cNvPr id="59396" name="Slide Number Placeholder 3"/>
          <p:cNvSpPr>
            <a:spLocks noGrp="1"/>
          </p:cNvSpPr>
          <p:nvPr>
            <p:ph type="sldNum" sz="quarter" idx="5"/>
          </p:nvPr>
        </p:nvSpPr>
        <p:spPr/>
        <p:txBody>
          <a:bodyPr/>
          <a:lstStyle/>
          <a:p>
            <a:pPr>
              <a:defRPr/>
            </a:pPr>
            <a:fld id="{4C5DE4E1-F645-4004-A20A-2E0A10BA15A9}"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p:txBody>
          <a:bodyPr/>
          <a:lstStyle/>
          <a:p>
            <a:pPr>
              <a:defRPr/>
            </a:pPr>
            <a:fld id="{38126D5B-D7A2-47FE-A347-8890819BF974}"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p>
        </p:txBody>
      </p:sp>
      <p:sp>
        <p:nvSpPr>
          <p:cNvPr id="61444" name="Slide Number Placeholder 3"/>
          <p:cNvSpPr>
            <a:spLocks noGrp="1"/>
          </p:cNvSpPr>
          <p:nvPr>
            <p:ph type="sldNum" sz="quarter" idx="5"/>
          </p:nvPr>
        </p:nvSpPr>
        <p:spPr/>
        <p:txBody>
          <a:bodyPr/>
          <a:lstStyle/>
          <a:p>
            <a:pPr>
              <a:defRPr/>
            </a:pPr>
            <a:fld id="{8334A074-D542-4313-A5E0-3E810767EFBC}"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a:p>
        </p:txBody>
      </p:sp>
      <p:sp>
        <p:nvSpPr>
          <p:cNvPr id="44036" name="Slide Number Placeholder 3"/>
          <p:cNvSpPr>
            <a:spLocks noGrp="1"/>
          </p:cNvSpPr>
          <p:nvPr>
            <p:ph type="sldNum" sz="quarter" idx="5"/>
          </p:nvPr>
        </p:nvSpPr>
        <p:spPr/>
        <p:txBody>
          <a:bodyPr/>
          <a:lstStyle/>
          <a:p>
            <a:pPr>
              <a:defRPr/>
            </a:pPr>
            <a:fld id="{C9B34D4F-ECD8-448D-AFF3-31A83CE4CE61}"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p>
        </p:txBody>
      </p:sp>
      <p:sp>
        <p:nvSpPr>
          <p:cNvPr id="62468" name="Slide Number Placeholder 3"/>
          <p:cNvSpPr>
            <a:spLocks noGrp="1"/>
          </p:cNvSpPr>
          <p:nvPr>
            <p:ph type="sldNum" sz="quarter" idx="5"/>
          </p:nvPr>
        </p:nvSpPr>
        <p:spPr/>
        <p:txBody>
          <a:bodyPr/>
          <a:lstStyle/>
          <a:p>
            <a:pPr>
              <a:defRPr/>
            </a:pPr>
            <a:fld id="{EC7D6FE7-C0CF-4495-AF12-6D92E8447A05}"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a:p>
        </p:txBody>
      </p:sp>
      <p:sp>
        <p:nvSpPr>
          <p:cNvPr id="63492" name="Slide Number Placeholder 3"/>
          <p:cNvSpPr>
            <a:spLocks noGrp="1"/>
          </p:cNvSpPr>
          <p:nvPr>
            <p:ph type="sldNum" sz="quarter" idx="5"/>
          </p:nvPr>
        </p:nvSpPr>
        <p:spPr/>
        <p:txBody>
          <a:bodyPr/>
          <a:lstStyle/>
          <a:p>
            <a:pPr>
              <a:defRPr/>
            </a:pPr>
            <a:fld id="{97A12FAE-5893-472C-B886-650E99A952FE}"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a:p>
        </p:txBody>
      </p:sp>
      <p:sp>
        <p:nvSpPr>
          <p:cNvPr id="64516" name="Slide Number Placeholder 3"/>
          <p:cNvSpPr>
            <a:spLocks noGrp="1"/>
          </p:cNvSpPr>
          <p:nvPr>
            <p:ph type="sldNum" sz="quarter" idx="5"/>
          </p:nvPr>
        </p:nvSpPr>
        <p:spPr/>
        <p:txBody>
          <a:bodyPr/>
          <a:lstStyle/>
          <a:p>
            <a:pPr>
              <a:defRPr/>
            </a:pPr>
            <a:fld id="{A6196488-C488-419A-9EF6-71989E943E5C}"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p:txBody>
          <a:bodyPr/>
          <a:lstStyle/>
          <a:p>
            <a:pPr>
              <a:defRPr/>
            </a:pPr>
            <a:fld id="{F4B6C734-694C-4780-B232-1EC91558D439}"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024E9F6E-39C5-4679-985F-B0D7C058F5EC}"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p>
        </p:txBody>
      </p:sp>
      <p:sp>
        <p:nvSpPr>
          <p:cNvPr id="67588" name="Slide Number Placeholder 3"/>
          <p:cNvSpPr>
            <a:spLocks noGrp="1"/>
          </p:cNvSpPr>
          <p:nvPr>
            <p:ph type="sldNum" sz="quarter" idx="5"/>
          </p:nvPr>
        </p:nvSpPr>
        <p:spPr/>
        <p:txBody>
          <a:bodyPr/>
          <a:lstStyle/>
          <a:p>
            <a:pPr>
              <a:defRPr/>
            </a:pPr>
            <a:fld id="{026AA67E-2D15-4431-AE11-A6A22669F7E1}"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Slide Number Placeholder 3"/>
          <p:cNvSpPr>
            <a:spLocks noGrp="1"/>
          </p:cNvSpPr>
          <p:nvPr>
            <p:ph type="sldNum" sz="quarter" idx="5"/>
          </p:nvPr>
        </p:nvSpPr>
        <p:spPr/>
        <p:txBody>
          <a:bodyPr/>
          <a:lstStyle/>
          <a:p>
            <a:pPr>
              <a:defRPr/>
            </a:pPr>
            <a:fld id="{9C97B52C-9B98-4A58-893F-BC0CA5378D32}"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p:txBody>
          <a:bodyPr/>
          <a:lstStyle/>
          <a:p>
            <a:pPr>
              <a:defRPr/>
            </a:pPr>
            <a:fld id="{BAFB048A-8903-4740-9A12-8AEC2B915835}"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p:txBody>
          <a:bodyPr/>
          <a:lstStyle/>
          <a:p>
            <a:pPr>
              <a:defRPr/>
            </a:pPr>
            <a:fld id="{76755061-0CC3-4F0A-8D45-F0A37470529D}"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p:txBody>
          <a:bodyPr/>
          <a:lstStyle/>
          <a:p>
            <a:pPr>
              <a:defRPr/>
            </a:pPr>
            <a:fld id="{0AAEBFA0-E0C5-4C16-A67F-9352DA4ECAC5}"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a:buFontTx/>
              <a:buChar char="•"/>
            </a:pPr>
            <a:r>
              <a:rPr lang="en-US" b="1"/>
              <a:t>What is data communications?</a:t>
            </a:r>
            <a:r>
              <a:rPr lang="en-US"/>
              <a:t> It can be viewed as a foreign language. Just as the mastery of any foreign language requires practice in speaking and writing that language, so it is with data communications.</a:t>
            </a:r>
          </a:p>
          <a:p>
            <a:pPr lvl="1">
              <a:buFontTx/>
              <a:buChar char="•"/>
            </a:pPr>
            <a:r>
              <a:rPr lang="en-US"/>
              <a:t>Practice is a key factor for success</a:t>
            </a:r>
          </a:p>
          <a:p>
            <a:pPr lvl="1">
              <a:buFontTx/>
              <a:buChar char="•"/>
            </a:pPr>
            <a:r>
              <a:rPr lang="en-US"/>
              <a:t>Form study groups</a:t>
            </a:r>
          </a:p>
          <a:p>
            <a:r>
              <a:rPr lang="en-US" b="1"/>
              <a:t>Classic definition of Data Communications:</a:t>
            </a:r>
            <a:r>
              <a:rPr lang="en-US"/>
              <a:t> the encoded transmission of data via electrical, optical, or wireless means between computing devices or network processors.</a:t>
            </a:r>
          </a:p>
          <a:p>
            <a:endParaRPr lang="en-US"/>
          </a:p>
        </p:txBody>
      </p:sp>
      <p:sp>
        <p:nvSpPr>
          <p:cNvPr id="45060" name="Slide Number Placeholder 3"/>
          <p:cNvSpPr>
            <a:spLocks noGrp="1"/>
          </p:cNvSpPr>
          <p:nvPr>
            <p:ph type="sldNum" sz="quarter" idx="5"/>
          </p:nvPr>
        </p:nvSpPr>
        <p:spPr/>
        <p:txBody>
          <a:bodyPr/>
          <a:lstStyle/>
          <a:p>
            <a:pPr>
              <a:defRPr/>
            </a:pPr>
            <a:fld id="{E51607F5-8284-4BCD-A936-54CC76FAB0C2}"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a:p>
        </p:txBody>
      </p:sp>
      <p:sp>
        <p:nvSpPr>
          <p:cNvPr id="72708" name="Slide Number Placeholder 3"/>
          <p:cNvSpPr>
            <a:spLocks noGrp="1"/>
          </p:cNvSpPr>
          <p:nvPr>
            <p:ph type="sldNum" sz="quarter" idx="5"/>
          </p:nvPr>
        </p:nvSpPr>
        <p:spPr/>
        <p:txBody>
          <a:bodyPr/>
          <a:lstStyle/>
          <a:p>
            <a:pPr>
              <a:defRPr/>
            </a:pPr>
            <a:fld id="{4F19A660-9EF8-4AD6-B19B-32FD70CEE695}"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p>
        </p:txBody>
      </p:sp>
      <p:sp>
        <p:nvSpPr>
          <p:cNvPr id="73732" name="Slide Number Placeholder 3"/>
          <p:cNvSpPr>
            <a:spLocks noGrp="1"/>
          </p:cNvSpPr>
          <p:nvPr>
            <p:ph type="sldNum" sz="quarter" idx="5"/>
          </p:nvPr>
        </p:nvSpPr>
        <p:spPr/>
        <p:txBody>
          <a:bodyPr/>
          <a:lstStyle/>
          <a:p>
            <a:pPr>
              <a:defRPr/>
            </a:pPr>
            <a:fld id="{46BF8C31-A506-4BA5-86CD-62A6CF808756}"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a:p>
        </p:txBody>
      </p:sp>
      <p:sp>
        <p:nvSpPr>
          <p:cNvPr id="74756" name="Slide Number Placeholder 3"/>
          <p:cNvSpPr>
            <a:spLocks noGrp="1"/>
          </p:cNvSpPr>
          <p:nvPr>
            <p:ph type="sldNum" sz="quarter" idx="5"/>
          </p:nvPr>
        </p:nvSpPr>
        <p:spPr/>
        <p:txBody>
          <a:bodyPr/>
          <a:lstStyle/>
          <a:p>
            <a:pPr>
              <a:defRPr/>
            </a:pPr>
            <a:fld id="{4F040329-6645-4434-95D6-9B3EAC1C566C}"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p:txBody>
          <a:bodyPr/>
          <a:lstStyle/>
          <a:p>
            <a:pPr>
              <a:defRPr/>
            </a:pPr>
            <a:fld id="{129B0597-C177-432C-9F7D-A9446E9B91CC}"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p:txBody>
          <a:bodyPr/>
          <a:lstStyle/>
          <a:p>
            <a:pPr>
              <a:defRPr/>
            </a:pPr>
            <a:fld id="{956DDF81-BCFF-4585-90F6-76E56A544433}"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a:p>
        </p:txBody>
      </p:sp>
      <p:sp>
        <p:nvSpPr>
          <p:cNvPr id="77828" name="Slide Number Placeholder 3"/>
          <p:cNvSpPr>
            <a:spLocks noGrp="1"/>
          </p:cNvSpPr>
          <p:nvPr>
            <p:ph type="sldNum" sz="quarter" idx="5"/>
          </p:nvPr>
        </p:nvSpPr>
        <p:spPr/>
        <p:txBody>
          <a:bodyPr/>
          <a:lstStyle/>
          <a:p>
            <a:pPr>
              <a:defRPr/>
            </a:pPr>
            <a:fld id="{F0464629-E935-4B7D-B670-7BF3FFB6AED4}"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p>
        </p:txBody>
      </p:sp>
      <p:sp>
        <p:nvSpPr>
          <p:cNvPr id="78852" name="Slide Number Placeholder 3"/>
          <p:cNvSpPr>
            <a:spLocks noGrp="1"/>
          </p:cNvSpPr>
          <p:nvPr>
            <p:ph type="sldNum" sz="quarter" idx="5"/>
          </p:nvPr>
        </p:nvSpPr>
        <p:spPr/>
        <p:txBody>
          <a:bodyPr/>
          <a:lstStyle/>
          <a:p>
            <a:pPr>
              <a:defRPr/>
            </a:pPr>
            <a:fld id="{4F98759C-9858-4CF5-AF37-05B7B87FD2C5}"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p>
        </p:txBody>
      </p:sp>
      <p:sp>
        <p:nvSpPr>
          <p:cNvPr id="79876" name="Slide Number Placeholder 3"/>
          <p:cNvSpPr>
            <a:spLocks noGrp="1"/>
          </p:cNvSpPr>
          <p:nvPr>
            <p:ph type="sldNum" sz="quarter" idx="5"/>
          </p:nvPr>
        </p:nvSpPr>
        <p:spPr/>
        <p:txBody>
          <a:bodyPr/>
          <a:lstStyle/>
          <a:p>
            <a:pPr>
              <a:defRPr/>
            </a:pPr>
            <a:fld id="{987B00CA-808D-4B0B-BA53-9ACABCE57719}"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p:txBody>
          <a:bodyPr/>
          <a:lstStyle/>
          <a:p>
            <a:pPr>
              <a:defRPr/>
            </a:pPr>
            <a:fld id="{1BCBBC22-B0A2-472F-B7C5-7AB00C415865}"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34D1CF96-6342-4D50-8A6E-4F238C78D658}" type="slidenum">
              <a:rPr lang="en-US" smtClean="0"/>
              <a:pPr>
                <a:defRPr/>
              </a:pPr>
              <a:t>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buFontTx/>
              <a:buChar char="•"/>
            </a:pPr>
            <a:r>
              <a:rPr lang="en-US"/>
              <a:t>Traditionally, Data Communications is viewed as a subset of Telecommunications, which encompasses the transmission of voice, data, and video.</a:t>
            </a:r>
          </a:p>
          <a:p>
            <a:pPr>
              <a:buFontTx/>
              <a:buChar char="•"/>
            </a:pPr>
            <a:r>
              <a:rPr lang="en-US"/>
              <a:t>The lines of distinction between Data Communications and Telecommunications are becoming blurred.</a:t>
            </a:r>
          </a:p>
          <a:p>
            <a:pPr>
              <a:buFontTx/>
              <a:buChar char="•"/>
            </a:pPr>
            <a:r>
              <a:rPr lang="en-US"/>
              <a:t>Figure 1-1 shows one way of breaking down the complexities of the Data Communications Industry.</a:t>
            </a:r>
          </a:p>
          <a:p>
            <a:pPr>
              <a:buFontTx/>
              <a:buChar char="•"/>
            </a:pPr>
            <a:r>
              <a:rPr lang="en-US"/>
              <a:t>As you can see from the figure, Data Communications is the sum total of interacting components. There is no distinct beginning or end and no single component is more important than another.</a:t>
            </a:r>
            <a:endParaRPr lang="en-US" b="1"/>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a:p>
        </p:txBody>
      </p:sp>
      <p:sp>
        <p:nvSpPr>
          <p:cNvPr id="47108" name="Slide Number Placeholder 3"/>
          <p:cNvSpPr>
            <a:spLocks noGrp="1"/>
          </p:cNvSpPr>
          <p:nvPr>
            <p:ph type="sldNum" sz="quarter" idx="5"/>
          </p:nvPr>
        </p:nvSpPr>
        <p:spPr/>
        <p:txBody>
          <a:bodyPr/>
          <a:lstStyle/>
          <a:p>
            <a:pPr>
              <a:defRPr/>
            </a:pPr>
            <a:fld id="{2673B5E2-956E-4DCB-B25F-DD396C195A43}"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a:p>
        </p:txBody>
      </p:sp>
      <p:sp>
        <p:nvSpPr>
          <p:cNvPr id="48132" name="Slide Number Placeholder 3"/>
          <p:cNvSpPr>
            <a:spLocks noGrp="1"/>
          </p:cNvSpPr>
          <p:nvPr>
            <p:ph type="sldNum" sz="quarter" idx="5"/>
          </p:nvPr>
        </p:nvSpPr>
        <p:spPr/>
        <p:txBody>
          <a:bodyPr/>
          <a:lstStyle/>
          <a:p>
            <a:pPr>
              <a:defRPr/>
            </a:pPr>
            <a:fld id="{9D963B78-38CA-41C5-A584-B5ECA02E7A40}"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4526BA67-A063-498B-B70D-EDCDC3897E15}" type="slidenum">
              <a:rPr lang="en-US" smtClean="0"/>
              <a:pPr>
                <a:defRPr/>
              </a:pPr>
              <a:t>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a:t>The Regulatory Process</a:t>
            </a:r>
          </a:p>
          <a:p>
            <a:pPr>
              <a:buFontTx/>
              <a:buChar char="•"/>
            </a:pPr>
            <a:r>
              <a:rPr lang="en-US"/>
              <a:t>Regulatory component represents local, state, and federal agencies charged with regulating telecommunications.</a:t>
            </a:r>
          </a:p>
          <a:p>
            <a:pPr>
              <a:buFontTx/>
              <a:buChar char="•"/>
            </a:pPr>
            <a:r>
              <a:rPr lang="en-US"/>
              <a:t>Carrier component represents companies such as: telephone, cable TV, and satellite TV companies that sell transmission services.</a:t>
            </a:r>
          </a:p>
          <a:p>
            <a:pPr>
              <a:buFontTx/>
              <a:buChar char="•"/>
            </a:pPr>
            <a:r>
              <a:rPr lang="en-US"/>
              <a:t>We need to understand their interaction which is a formal process</a:t>
            </a:r>
          </a:p>
          <a:p>
            <a:pPr lvl="1">
              <a:buFontTx/>
              <a:buChar char="•"/>
            </a:pPr>
            <a:r>
              <a:rPr lang="en-US"/>
              <a:t>Carriers submit proposals, known as tariffs, to state and federal regulatory agencies</a:t>
            </a:r>
          </a:p>
          <a:p>
            <a:pPr lvl="1">
              <a:buFontTx/>
              <a:buChar char="•"/>
            </a:pPr>
            <a:r>
              <a:rPr lang="en-US"/>
              <a:t>Regulatory agencies issue rulings and approvals in return</a:t>
            </a:r>
          </a:p>
          <a:p>
            <a:pPr>
              <a:buFontTx/>
              <a:buChar char="•"/>
            </a:pPr>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lnSpc>
                <a:spcPct val="90000"/>
              </a:lnSpc>
              <a:defRPr/>
            </a:pPr>
            <a:r>
              <a:rPr lang="en-US" b="1" dirty="0"/>
              <a:t>Deregulation and Divestiture: early 1980s - The Justice Department</a:t>
            </a:r>
            <a:endParaRPr lang="en-US" dirty="0"/>
          </a:p>
          <a:p>
            <a:pPr>
              <a:lnSpc>
                <a:spcPct val="90000"/>
              </a:lnSpc>
              <a:buFontTx/>
              <a:buChar char="•"/>
              <a:defRPr/>
            </a:pPr>
            <a:r>
              <a:rPr lang="en-US" dirty="0"/>
              <a:t>Before Deregulation and Divestiture, not synonymous, America’s telecommunications needs (data and voice), (hardware and services) were supplied, with few exceptions, by a single vendor: AT&amp;T (American Telephone and Telegraph).</a:t>
            </a:r>
          </a:p>
          <a:p>
            <a:pPr>
              <a:lnSpc>
                <a:spcPct val="90000"/>
              </a:lnSpc>
              <a:buFontTx/>
              <a:buChar char="•"/>
              <a:defRPr/>
            </a:pPr>
            <a:r>
              <a:rPr lang="en-US" dirty="0"/>
              <a:t>Homeowners were not allowed to purchase and install their own phones. AT&amp;T owned all equipment connected to the PSTN. Customers rented their phones from AT&amp;T.</a:t>
            </a:r>
          </a:p>
          <a:p>
            <a:pPr>
              <a:lnSpc>
                <a:spcPct val="90000"/>
              </a:lnSpc>
              <a:buFontTx/>
              <a:buChar char="•"/>
              <a:defRPr/>
            </a:pPr>
            <a:r>
              <a:rPr lang="en-US" dirty="0"/>
              <a:t>Local Bell operating companies provided local service but were still part of AT&amp;T. All telephone service was coordinated through one telecommunications organization. Most indoor wiring was also the responsibility of AT&amp;T. The top to bottom integration allowed for excellent coordination and interoperability, but, severely limited customer choice.</a:t>
            </a:r>
          </a:p>
          <a:p>
            <a:pPr>
              <a:lnSpc>
                <a:spcPct val="90000"/>
              </a:lnSpc>
              <a:buFontTx/>
              <a:buChar char="•"/>
              <a:defRPr/>
            </a:pPr>
            <a:r>
              <a:rPr lang="en-US" dirty="0"/>
              <a:t>The single company telecommunications industry was viewed as a monopoly and came to an end in the late 70s and early 80s. The initial divestiture and deregulation of the telecommunications industry was not the result of a purely regulatory process. This enormously important event was primarily a judicial process, fought out in the courtrooms and largely fostered by one man, Bill McGowan, former president of MCI.</a:t>
            </a:r>
          </a:p>
          <a:p>
            <a:pPr>
              <a:lnSpc>
                <a:spcPct val="90000"/>
              </a:lnSpc>
              <a:buFontTx/>
              <a:buChar char="•"/>
              <a:defRPr/>
            </a:pPr>
            <a:r>
              <a:rPr lang="en-US" dirty="0"/>
              <a:t>Although the FCC (Federal Communications Commission) initially ruled in 1971 that MCI could compete with AT&amp;T for long distance service, it was McGowan’s 1974 lawsuit that got the justice department involved and led to the actual breakup of AT&amp;T.</a:t>
            </a:r>
          </a:p>
          <a:p>
            <a:pPr>
              <a:lnSpc>
                <a:spcPct val="90000"/>
              </a:lnSpc>
              <a:buFontTx/>
              <a:buChar char="•"/>
              <a:defRPr/>
            </a:pPr>
            <a:r>
              <a:rPr lang="en-US" dirty="0"/>
              <a:t>AT&amp;T was declared a monopoly and broken into several smaller companies in a process know as divestiture as set forth by Federal Judge Harold Greene in the 1982 </a:t>
            </a:r>
            <a:r>
              <a:rPr lang="en-US" b="1" dirty="0"/>
              <a:t>MFJ</a:t>
            </a:r>
            <a:r>
              <a:rPr lang="en-US" dirty="0"/>
              <a:t> (Modified Final Judgment), which Judge Greene used to effectively control the U.S. telecommunications industry until 1996 when the Telecommunications act expressly ended his control.</a:t>
            </a:r>
          </a:p>
        </p:txBody>
      </p:sp>
      <p:sp>
        <p:nvSpPr>
          <p:cNvPr id="50180" name="Slide Number Placeholder 3"/>
          <p:cNvSpPr>
            <a:spLocks noGrp="1"/>
          </p:cNvSpPr>
          <p:nvPr>
            <p:ph type="sldNum" sz="quarter" idx="5"/>
          </p:nvPr>
        </p:nvSpPr>
        <p:spPr/>
        <p:txBody>
          <a:bodyPr/>
          <a:lstStyle/>
          <a:p>
            <a:pPr>
              <a:defRPr/>
            </a:pPr>
            <a:fld id="{E7F98142-6ACB-4E3B-B076-F48380131FFB}"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D117FC2D-D3C6-4BCA-9BFF-0D397B177E39}" type="slidenum">
              <a:rPr lang="en-US" smtClean="0"/>
              <a:pPr>
                <a:defRPr/>
              </a:pPr>
              <a:t>10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lnSpc>
                <a:spcPct val="90000"/>
              </a:lnSpc>
            </a:pPr>
            <a:r>
              <a:rPr lang="en-US" sz="1100"/>
              <a:t>Divestiture broke up the telephone network services of AT&amp;T into separate long-distance and local service companies. AT&amp;T retained the right to offer long-distance services, while the former local </a:t>
            </a:r>
            <a:r>
              <a:rPr lang="en-US" sz="1100" b="1"/>
              <a:t>BOC</a:t>
            </a:r>
            <a:r>
              <a:rPr lang="en-US" sz="1100"/>
              <a:t>s (Bell Operating Companies) were grouped into new </a:t>
            </a:r>
            <a:r>
              <a:rPr lang="en-US" sz="1100" b="1"/>
              <a:t>RBOC</a:t>
            </a:r>
            <a:r>
              <a:rPr lang="en-US" sz="1100"/>
              <a:t>s (Regional Bell Operating Companies) to offer local telecommunications service.</a:t>
            </a:r>
          </a:p>
          <a:p>
            <a:pPr>
              <a:lnSpc>
                <a:spcPct val="90000"/>
              </a:lnSpc>
              <a:buFontTx/>
              <a:buChar char="•"/>
            </a:pPr>
            <a:r>
              <a:rPr lang="en-US" sz="1100"/>
              <a:t>The graphic illustrates the RBOCs and their constituent former BOCs after divestiture and up through 1996.</a:t>
            </a:r>
          </a:p>
          <a:p>
            <a:pPr>
              <a:lnSpc>
                <a:spcPct val="90000"/>
              </a:lnSpc>
              <a:buFontTx/>
              <a:buChar char="•"/>
            </a:pPr>
            <a:r>
              <a:rPr lang="en-US" sz="1100"/>
              <a:t>Deregulation introduced an entirely different aspect of the telecommunications industry in the United States: the ability of “phone companies” in America to compete in an unrestricted manner in other industries such as computer and information systems fields. Prior to deregulation, phone companies were either banned from doing business in other industries or were subject to having their profits and/or rates monitored or “regulated” in a fashion similar to the way in which their rates for phone service were regulated.</a:t>
            </a:r>
          </a:p>
          <a:p>
            <a:pPr>
              <a:lnSpc>
                <a:spcPct val="90000"/>
              </a:lnSpc>
              <a:buFontTx/>
              <a:buChar char="•"/>
            </a:pPr>
            <a:r>
              <a:rPr lang="en-US" sz="1100"/>
              <a:t>Network services offered by phone companies are still regulated. Local service rate proposal are filed as tariffs on the state level  with a particular state’s Public Utilities Commission and on a federal level with the FCC for interstate service proposals and rate change requests.</a:t>
            </a:r>
          </a:p>
          <a:p>
            <a:pPr>
              <a:lnSpc>
                <a:spcPct val="90000"/>
              </a:lnSpc>
              <a:buFontTx/>
              <a:buChar char="•"/>
            </a:pPr>
            <a:r>
              <a:rPr lang="en-US" sz="1100"/>
              <a:t>These commisions must balance objectives that are sometime contradictory:</a:t>
            </a:r>
          </a:p>
          <a:p>
            <a:pPr lvl="1">
              <a:lnSpc>
                <a:spcPct val="90000"/>
              </a:lnSpc>
              <a:buFontTx/>
              <a:buChar char="•"/>
            </a:pPr>
            <a:r>
              <a:rPr lang="en-US" sz="1100"/>
              <a:t>Basic phone service must remain affordable enough that all residents of a state can afford it. This guarantee is sometimes known as </a:t>
            </a:r>
            <a:r>
              <a:rPr lang="en-US" sz="1100" b="1"/>
              <a:t>universal service</a:t>
            </a:r>
            <a:r>
              <a:rPr lang="en-US" sz="1100"/>
              <a:t> or </a:t>
            </a:r>
            <a:r>
              <a:rPr lang="en-US" sz="1100" b="1"/>
              <a:t>universal access</a:t>
            </a:r>
            <a:r>
              <a:rPr lang="en-US" sz="1100"/>
              <a:t>.</a:t>
            </a:r>
          </a:p>
          <a:p>
            <a:pPr lvl="1">
              <a:lnSpc>
                <a:spcPct val="90000"/>
              </a:lnSpc>
              <a:buFontTx/>
              <a:buChar char="•"/>
            </a:pPr>
            <a:r>
              <a:rPr lang="en-US" sz="1100"/>
              <a:t>Phone companies must remain progitable to be able to afford to constantly reinvest in upgrading their physical resources (hardware, cables, buildings) as well as in educating and training their human resources.</a:t>
            </a:r>
          </a:p>
          <a:p>
            <a:pPr>
              <a:lnSpc>
                <a:spcPct val="90000"/>
              </a:lnSpc>
            </a:pPr>
            <a:r>
              <a:rPr lang="en-US" sz="1100"/>
              <a:t>The divestiture and deregulation activities of the 1980s allowed competing long-distance carriers such as MCI and US Sprint to sell long-distance services on a level playing field with AT&amp;T thanks to a ruling known as </a:t>
            </a:r>
            <a:r>
              <a:rPr lang="en-US" sz="1100" b="1"/>
              <a:t>Equal Access</a:t>
            </a:r>
            <a:r>
              <a:rPr lang="en-US" sz="1100"/>
              <a:t>. This means that all long-distance carriers must be treated equally by the local RBOCs in terms of access to the local carrier switching equipment, and ultimately to their customers.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cs typeface="+mn-cs"/>
              </a:endParaRPr>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F6A86E9-6FFE-4125-91F4-2D79893E23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6D992E8-1995-48CA-89B9-56F30725FD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D12A155-DBD5-4FDD-8385-A9C4CBC0ED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333399"/>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10A6C9A-E6CB-4917-BF65-ADE10172B9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85EC0E8-D93B-4BEE-9316-06313E66B7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4451E91-3A76-45DE-8886-E66ECF301A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EA270382-DAEB-43FF-AF4F-553C974DEB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28BC2957-F5B3-4320-9E95-5051AE5AC8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2B7FC9BB-2951-4BF9-8837-74D38D66F3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CB2CF15-1B82-4130-97C4-B91849AF9D5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7D7E615-046A-4029-A6EA-A05B4175CA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a:cs typeface="+mn-cs"/>
            </a:endParaRPr>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cs typeface="+mn-cs"/>
            </a:endParaRPr>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a:cs typeface="+mn-cs"/>
            </a:endParaRPr>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cs typeface="+mn-cs"/>
            </a:endParaRPr>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cs typeface="+mn-cs"/>
            </a:endParaRPr>
          </a:p>
        </p:txBody>
      </p:sp>
      <p:sp>
        <p:nvSpPr>
          <p:cNvPr id="645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a:cs typeface="+mn-cs"/>
            </a:endParaRPr>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cs typeface="+mn-cs"/>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mn-cs"/>
              </a:defRPr>
            </a:lvl1pPr>
          </a:lstStyle>
          <a:p>
            <a:pPr>
              <a:defRPr/>
            </a:pPr>
            <a:endParaRPr 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mn-cs"/>
              </a:defRPr>
            </a:lvl1pPr>
          </a:lstStyle>
          <a:p>
            <a:pPr>
              <a:defRPr/>
            </a:pPr>
            <a:endParaRPr 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mn-cs"/>
              </a:defRPr>
            </a:lvl1pPr>
          </a:lstStyle>
          <a:p>
            <a:pPr>
              <a:defRPr/>
            </a:pPr>
            <a:fld id="{37AB6EC1-F3FE-4F5C-8402-835FA92230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571500" indent="-571500" algn="l" rtl="0" eaLnBrk="0" fontAlgn="base" hangingPunct="0">
        <a:spcBef>
          <a:spcPct val="20000"/>
        </a:spcBef>
        <a:spcAft>
          <a:spcPct val="0"/>
        </a:spcAft>
        <a:buClr>
          <a:schemeClr val="folHlink"/>
        </a:buClr>
        <a:buSzPct val="10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cis.bbent.com/Courses/CSIS202/Lessons/1"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atin typeface="Arial Unicode MS" pitchFamily="34" charset="-128"/>
                <a:ea typeface="Arial Unicode MS" pitchFamily="34" charset="-128"/>
                <a:cs typeface="Arial Unicode MS" pitchFamily="34" charset="-128"/>
              </a:rPr>
              <a:t>Chapter 1</a:t>
            </a:r>
          </a:p>
        </p:txBody>
      </p:sp>
      <p:sp>
        <p:nvSpPr>
          <p:cNvPr id="3075" name="Rectangle 3"/>
          <p:cNvSpPr>
            <a:spLocks noGrp="1" noChangeArrowheads="1"/>
          </p:cNvSpPr>
          <p:nvPr>
            <p:ph type="subTitle" idx="1"/>
          </p:nvPr>
        </p:nvSpPr>
        <p:spPr/>
        <p:txBody>
          <a:bodyPr/>
          <a:lstStyle/>
          <a:p>
            <a:pPr eaLnBrk="1" hangingPunct="1"/>
            <a:r>
              <a:rPr lang="en-US" dirty="0">
                <a:latin typeface="Arial Unicode MS" pitchFamily="34" charset="-128"/>
                <a:ea typeface="Arial Unicode MS" pitchFamily="34" charset="-128"/>
                <a:cs typeface="Arial Unicode MS" pitchFamily="34" charset="-128"/>
              </a:rPr>
              <a:t>The Data Communications Industry </a:t>
            </a:r>
          </a:p>
        </p:txBody>
      </p:sp>
      <p:sp>
        <p:nvSpPr>
          <p:cNvPr id="4" name="TextBox 3"/>
          <p:cNvSpPr txBox="1"/>
          <p:nvPr/>
        </p:nvSpPr>
        <p:spPr>
          <a:xfrm>
            <a:off x="0" y="5638800"/>
            <a:ext cx="9144000" cy="461665"/>
          </a:xfrm>
          <a:prstGeom prst="rect">
            <a:avLst/>
          </a:prstGeom>
          <a:noFill/>
        </p:spPr>
        <p:txBody>
          <a:bodyPr wrap="square" rtlCol="0">
            <a:spAutoFit/>
          </a:bodyPr>
          <a:lstStyle/>
          <a:p>
            <a:pPr algn="ctr"/>
            <a:r>
              <a:rPr lang="en-US" dirty="0">
                <a:hlinkClick r:id="rId4"/>
              </a:rPr>
              <a:t>https://cis.BBent.com/Courses/CSIS202/Lessons/1</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atin typeface="Arial" charset="0"/>
              </a:rPr>
              <a:t>RBOC’s at the time of the AT&amp;T breakup (pre-1996)</a:t>
            </a:r>
          </a:p>
        </p:txBody>
      </p:sp>
      <p:sp>
        <p:nvSpPr>
          <p:cNvPr id="11267" name="Rectangle 3"/>
          <p:cNvSpPr>
            <a:spLocks noGrp="1" noChangeArrowheads="1"/>
          </p:cNvSpPr>
          <p:nvPr>
            <p:ph type="body" idx="1"/>
          </p:nvPr>
        </p:nvSpPr>
        <p:spPr>
          <a:xfrm>
            <a:off x="609600" y="5526088"/>
            <a:ext cx="8345488" cy="950912"/>
          </a:xfrm>
        </p:spPr>
        <p:txBody>
          <a:bodyPr/>
          <a:lstStyle/>
          <a:p>
            <a:pPr eaLnBrk="1" hangingPunct="1"/>
            <a:r>
              <a:rPr lang="en-US" sz="2800" dirty="0">
                <a:latin typeface="Arial" charset="0"/>
              </a:rPr>
              <a:t>How does this differ from the ownership and control structure that exists today?</a:t>
            </a:r>
          </a:p>
        </p:txBody>
      </p:sp>
      <p:pic>
        <p:nvPicPr>
          <p:cNvPr id="11268" name="Picture 4" descr="c01f005"/>
          <p:cNvPicPr>
            <a:picLocks noChangeAspect="1" noChangeArrowheads="1"/>
          </p:cNvPicPr>
          <p:nvPr/>
        </p:nvPicPr>
        <p:blipFill>
          <a:blip r:embed="rId4" cstate="print"/>
          <a:srcRect/>
          <a:stretch>
            <a:fillRect/>
          </a:stretch>
        </p:blipFill>
        <p:spPr bwMode="auto">
          <a:xfrm>
            <a:off x="1370013" y="1917700"/>
            <a:ext cx="5945187" cy="3644900"/>
          </a:xfrm>
          <a:prstGeom prst="rect">
            <a:avLst/>
          </a:prstGeom>
          <a:noFill/>
          <a:ln w="9525">
            <a:noFill/>
            <a:miter lim="800000"/>
            <a:headEnd/>
            <a:tailEnd/>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a:latin typeface="Arial" charset="0"/>
              </a:rPr>
              <a:t>Telecommunications Act of 1996</a:t>
            </a:r>
          </a:p>
        </p:txBody>
      </p:sp>
      <p:sp>
        <p:nvSpPr>
          <p:cNvPr id="12291" name="Rectangle 3"/>
          <p:cNvSpPr>
            <a:spLocks noGrp="1" noChangeArrowheads="1"/>
          </p:cNvSpPr>
          <p:nvPr>
            <p:ph type="body" idx="1"/>
          </p:nvPr>
        </p:nvSpPr>
        <p:spPr>
          <a:xfrm>
            <a:off x="609600" y="2133600"/>
            <a:ext cx="7772400" cy="4114800"/>
          </a:xfrm>
        </p:spPr>
        <p:txBody>
          <a:bodyPr/>
          <a:lstStyle/>
          <a:p>
            <a:pPr eaLnBrk="1" hangingPunct="1">
              <a:lnSpc>
                <a:spcPct val="90000"/>
              </a:lnSpc>
            </a:pPr>
            <a:r>
              <a:rPr lang="en-US" sz="2800" dirty="0">
                <a:solidFill>
                  <a:srgbClr val="000000"/>
                </a:solidFill>
                <a:latin typeface="Arial" charset="0"/>
                <a:cs typeface="Times New Roman" pitchFamily="18" charset="0"/>
              </a:rPr>
              <a:t>Sought to encourage competition in all aspects and markets of telecommunications services including switched and dedicated local and inter-LATA traffic, cable TV, and wireless services such as paging, cellular, and satellite services. </a:t>
            </a:r>
          </a:p>
          <a:p>
            <a:pPr eaLnBrk="1" hangingPunct="1">
              <a:lnSpc>
                <a:spcPct val="90000"/>
              </a:lnSpc>
            </a:pPr>
            <a:r>
              <a:rPr lang="en-US" sz="2800" dirty="0">
                <a:solidFill>
                  <a:srgbClr val="000000"/>
                </a:solidFill>
                <a:latin typeface="Arial" charset="0"/>
                <a:cs typeface="Times New Roman" pitchFamily="18" charset="0"/>
              </a:rPr>
              <a:t>The legislation directs the FCC to produce the rules that will allow </a:t>
            </a:r>
            <a:r>
              <a:rPr lang="en-US" sz="2800" b="1" dirty="0">
                <a:solidFill>
                  <a:srgbClr val="000000"/>
                </a:solidFill>
                <a:latin typeface="Arial" charset="0"/>
                <a:cs typeface="Times New Roman" pitchFamily="18" charset="0"/>
              </a:rPr>
              <a:t>Local Exchange Carriers (LECs)</a:t>
            </a:r>
            <a:r>
              <a:rPr lang="en-US" sz="2800" dirty="0">
                <a:solidFill>
                  <a:srgbClr val="000000"/>
                </a:solidFill>
                <a:latin typeface="Arial" charset="0"/>
                <a:cs typeface="Times New Roman" pitchFamily="18" charset="0"/>
              </a:rPr>
              <a:t> and </a:t>
            </a:r>
            <a:r>
              <a:rPr lang="en-US" sz="2800" b="1" dirty="0">
                <a:solidFill>
                  <a:srgbClr val="000000"/>
                </a:solidFill>
                <a:latin typeface="Arial" charset="0"/>
                <a:cs typeface="Times New Roman" pitchFamily="18" charset="0"/>
              </a:rPr>
              <a:t>Inter-Exchange Carrier (IXCs)</a:t>
            </a:r>
            <a:r>
              <a:rPr lang="en-US" sz="2800" dirty="0">
                <a:solidFill>
                  <a:srgbClr val="000000"/>
                </a:solidFill>
                <a:latin typeface="Arial" charset="0"/>
                <a:cs typeface="Times New Roman" pitchFamily="18" charset="0"/>
              </a:rPr>
              <a:t> to compete in each other’s markets.</a:t>
            </a:r>
            <a:r>
              <a:rPr lang="en-US" sz="2800" dirty="0">
                <a:latin typeface="Arial"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9200" y="617538"/>
            <a:ext cx="7848600" cy="1143000"/>
          </a:xfrm>
        </p:spPr>
        <p:txBody>
          <a:bodyPr/>
          <a:lstStyle/>
          <a:p>
            <a:pPr eaLnBrk="1" hangingPunct="1"/>
            <a:r>
              <a:rPr lang="en-US">
                <a:latin typeface="Arial" charset="0"/>
              </a:rPr>
              <a:t>LATA’s </a:t>
            </a:r>
            <a:r>
              <a:rPr lang="en-US" sz="3200">
                <a:latin typeface="Arial" charset="0"/>
              </a:rPr>
              <a:t>and</a:t>
            </a:r>
            <a:r>
              <a:rPr lang="en-US">
                <a:latin typeface="Arial" charset="0"/>
              </a:rPr>
              <a:t> Basic Infrastructure</a:t>
            </a:r>
          </a:p>
        </p:txBody>
      </p:sp>
      <p:sp>
        <p:nvSpPr>
          <p:cNvPr id="13315" name="Rectangle 3"/>
          <p:cNvSpPr>
            <a:spLocks noGrp="1" noChangeArrowheads="1"/>
          </p:cNvSpPr>
          <p:nvPr>
            <p:ph type="body" idx="1"/>
          </p:nvPr>
        </p:nvSpPr>
        <p:spPr>
          <a:xfrm>
            <a:off x="381000" y="5373688"/>
            <a:ext cx="8382000" cy="1255712"/>
          </a:xfrm>
        </p:spPr>
        <p:txBody>
          <a:bodyPr/>
          <a:lstStyle/>
          <a:p>
            <a:pPr eaLnBrk="1" hangingPunct="1">
              <a:lnSpc>
                <a:spcPct val="90000"/>
              </a:lnSpc>
            </a:pPr>
            <a:r>
              <a:rPr lang="en-US" sz="2800" b="1" dirty="0">
                <a:solidFill>
                  <a:srgbClr val="000000"/>
                </a:solidFill>
                <a:latin typeface="Arial" charset="0"/>
                <a:cs typeface="Times New Roman" pitchFamily="18" charset="0"/>
              </a:rPr>
              <a:t>Local access transport areas (LATA) </a:t>
            </a:r>
            <a:r>
              <a:rPr lang="en-US" sz="2800" dirty="0">
                <a:solidFill>
                  <a:srgbClr val="000000"/>
                </a:solidFill>
                <a:latin typeface="Arial" charset="0"/>
                <a:cs typeface="Times New Roman" pitchFamily="18" charset="0"/>
              </a:rPr>
              <a:t>were established as a result of the breakup of AT&amp;T to segment long-distance traffic.</a:t>
            </a:r>
          </a:p>
        </p:txBody>
      </p:sp>
      <p:pic>
        <p:nvPicPr>
          <p:cNvPr id="13316" name="Picture 4" descr="c01f003"/>
          <p:cNvPicPr>
            <a:picLocks noChangeAspect="1" noChangeArrowheads="1"/>
          </p:cNvPicPr>
          <p:nvPr/>
        </p:nvPicPr>
        <p:blipFill>
          <a:blip r:embed="rId4" cstate="print"/>
          <a:srcRect/>
          <a:stretch>
            <a:fillRect/>
          </a:stretch>
        </p:blipFill>
        <p:spPr bwMode="auto">
          <a:xfrm>
            <a:off x="1301750" y="1905000"/>
            <a:ext cx="6623050" cy="3352800"/>
          </a:xfrm>
          <a:prstGeom prst="rect">
            <a:avLst/>
          </a:prstGeom>
          <a:noFill/>
          <a:ln w="9525">
            <a:noFill/>
            <a:miter lim="800000"/>
            <a:headEnd/>
            <a:tailEnd/>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Arial" charset="0"/>
              </a:rPr>
              <a:t>LATA v. Area Codes</a:t>
            </a:r>
          </a:p>
        </p:txBody>
      </p:sp>
      <p:sp>
        <p:nvSpPr>
          <p:cNvPr id="14339" name="Rectangle 3"/>
          <p:cNvSpPr>
            <a:spLocks noGrp="1" noChangeArrowheads="1"/>
          </p:cNvSpPr>
          <p:nvPr>
            <p:ph type="body" idx="1"/>
          </p:nvPr>
        </p:nvSpPr>
        <p:spPr>
          <a:xfrm>
            <a:off x="493712" y="5943600"/>
            <a:ext cx="8650288" cy="762000"/>
          </a:xfrm>
        </p:spPr>
        <p:txBody>
          <a:bodyPr/>
          <a:lstStyle/>
          <a:p>
            <a:pPr eaLnBrk="1" hangingPunct="1"/>
            <a:r>
              <a:rPr lang="en-US" dirty="0">
                <a:solidFill>
                  <a:srgbClr val="000000"/>
                </a:solidFill>
                <a:latin typeface="Arial" charset="0"/>
                <a:cs typeface="Times New Roman" pitchFamily="18" charset="0"/>
              </a:rPr>
              <a:t>LATA’s </a:t>
            </a:r>
            <a:r>
              <a:rPr lang="en-US" b="1" dirty="0">
                <a:solidFill>
                  <a:srgbClr val="000000"/>
                </a:solidFill>
                <a:latin typeface="Arial" charset="0"/>
                <a:cs typeface="Times New Roman" pitchFamily="18" charset="0"/>
              </a:rPr>
              <a:t>do not </a:t>
            </a:r>
            <a:r>
              <a:rPr lang="en-US" dirty="0">
                <a:solidFill>
                  <a:srgbClr val="000000"/>
                </a:solidFill>
                <a:latin typeface="Arial" charset="0"/>
                <a:cs typeface="Times New Roman" pitchFamily="18" charset="0"/>
              </a:rPr>
              <a:t>correspond to area codes.</a:t>
            </a:r>
            <a:r>
              <a:rPr lang="en-US" dirty="0">
                <a:latin typeface="Arial" charset="0"/>
              </a:rPr>
              <a:t> </a:t>
            </a:r>
          </a:p>
        </p:txBody>
      </p:sp>
      <p:pic>
        <p:nvPicPr>
          <p:cNvPr id="14340" name="Picture 4" descr="c01f004"/>
          <p:cNvPicPr>
            <a:picLocks noChangeAspect="1" noChangeArrowheads="1"/>
          </p:cNvPicPr>
          <p:nvPr/>
        </p:nvPicPr>
        <p:blipFill>
          <a:blip r:embed="rId4" cstate="print"/>
          <a:srcRect/>
          <a:stretch>
            <a:fillRect/>
          </a:stretch>
        </p:blipFill>
        <p:spPr bwMode="auto">
          <a:xfrm>
            <a:off x="1676400" y="1981200"/>
            <a:ext cx="5181600" cy="3692525"/>
          </a:xfrm>
          <a:prstGeom prst="rect">
            <a:avLst/>
          </a:prstGeom>
          <a:noFill/>
          <a:ln w="9525">
            <a:noFill/>
            <a:miter lim="800000"/>
            <a:headEnd/>
            <a:tailEn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t>California LATAs</a:t>
            </a:r>
          </a:p>
        </p:txBody>
      </p:sp>
      <p:pic>
        <p:nvPicPr>
          <p:cNvPr id="15363" name="Content Placeholder 3" descr="ca_latas with 5.gif"/>
          <p:cNvPicPr>
            <a:picLocks noGrp="1" noChangeAspect="1"/>
          </p:cNvPicPr>
          <p:nvPr>
            <p:ph idx="1"/>
          </p:nvPr>
        </p:nvPicPr>
        <p:blipFill>
          <a:blip r:embed="rId4" cstate="print"/>
          <a:srcRect/>
          <a:stretch>
            <a:fillRect/>
          </a:stretch>
        </p:blipFill>
        <p:spPr>
          <a:xfrm>
            <a:off x="1524000" y="2017713"/>
            <a:ext cx="6056313" cy="4611687"/>
          </a:xfrm>
        </p:spPr>
      </p:pic>
      <p:sp>
        <p:nvSpPr>
          <p:cNvPr id="4" name="Freeform 3"/>
          <p:cNvSpPr/>
          <p:nvPr/>
        </p:nvSpPr>
        <p:spPr bwMode="auto">
          <a:xfrm>
            <a:off x="6035040" y="5439583"/>
            <a:ext cx="683879" cy="818143"/>
          </a:xfrm>
          <a:custGeom>
            <a:avLst/>
            <a:gdLst>
              <a:gd name="connsiteX0" fmla="*/ 91440 w 683879"/>
              <a:gd name="connsiteY0" fmla="*/ 16337 h 818143"/>
              <a:gd name="connsiteX1" fmla="*/ 464820 w 683879"/>
              <a:gd name="connsiteY1" fmla="*/ 16337 h 818143"/>
              <a:gd name="connsiteX2" fmla="*/ 487680 w 683879"/>
              <a:gd name="connsiteY2" fmla="*/ 31577 h 818143"/>
              <a:gd name="connsiteX3" fmla="*/ 533400 w 683879"/>
              <a:gd name="connsiteY3" fmla="*/ 46817 h 818143"/>
              <a:gd name="connsiteX4" fmla="*/ 579120 w 683879"/>
              <a:gd name="connsiteY4" fmla="*/ 77297 h 818143"/>
              <a:gd name="connsiteX5" fmla="*/ 586740 w 683879"/>
              <a:gd name="connsiteY5" fmla="*/ 100157 h 818143"/>
              <a:gd name="connsiteX6" fmla="*/ 632460 w 683879"/>
              <a:gd name="connsiteY6" fmla="*/ 145877 h 818143"/>
              <a:gd name="connsiteX7" fmla="*/ 640080 w 683879"/>
              <a:gd name="connsiteY7" fmla="*/ 168737 h 818143"/>
              <a:gd name="connsiteX8" fmla="*/ 670560 w 683879"/>
              <a:gd name="connsiteY8" fmla="*/ 199217 h 818143"/>
              <a:gd name="connsiteX9" fmla="*/ 662940 w 683879"/>
              <a:gd name="connsiteY9" fmla="*/ 267797 h 818143"/>
              <a:gd name="connsiteX10" fmla="*/ 502920 w 683879"/>
              <a:gd name="connsiteY10" fmla="*/ 275417 h 818143"/>
              <a:gd name="connsiteX11" fmla="*/ 236220 w 683879"/>
              <a:gd name="connsiteY11" fmla="*/ 283037 h 818143"/>
              <a:gd name="connsiteX12" fmla="*/ 289560 w 683879"/>
              <a:gd name="connsiteY12" fmla="*/ 336377 h 818143"/>
              <a:gd name="connsiteX13" fmla="*/ 335280 w 683879"/>
              <a:gd name="connsiteY13" fmla="*/ 351617 h 818143"/>
              <a:gd name="connsiteX14" fmla="*/ 358140 w 683879"/>
              <a:gd name="connsiteY14" fmla="*/ 366857 h 818143"/>
              <a:gd name="connsiteX15" fmla="*/ 396240 w 683879"/>
              <a:gd name="connsiteY15" fmla="*/ 397337 h 818143"/>
              <a:gd name="connsiteX16" fmla="*/ 426720 w 683879"/>
              <a:gd name="connsiteY16" fmla="*/ 465917 h 818143"/>
              <a:gd name="connsiteX17" fmla="*/ 472440 w 683879"/>
              <a:gd name="connsiteY17" fmla="*/ 481157 h 818143"/>
              <a:gd name="connsiteX18" fmla="*/ 510540 w 683879"/>
              <a:gd name="connsiteY18" fmla="*/ 534497 h 818143"/>
              <a:gd name="connsiteX19" fmla="*/ 548640 w 683879"/>
              <a:gd name="connsiteY19" fmla="*/ 564977 h 818143"/>
              <a:gd name="connsiteX20" fmla="*/ 571500 w 683879"/>
              <a:gd name="connsiteY20" fmla="*/ 610697 h 818143"/>
              <a:gd name="connsiteX21" fmla="*/ 548640 w 683879"/>
              <a:gd name="connsiteY21" fmla="*/ 625937 h 818143"/>
              <a:gd name="connsiteX22" fmla="*/ 464820 w 683879"/>
              <a:gd name="connsiteY22" fmla="*/ 641177 h 818143"/>
              <a:gd name="connsiteX23" fmla="*/ 411480 w 683879"/>
              <a:gd name="connsiteY23" fmla="*/ 679277 h 818143"/>
              <a:gd name="connsiteX24" fmla="*/ 419100 w 683879"/>
              <a:gd name="connsiteY24" fmla="*/ 732617 h 818143"/>
              <a:gd name="connsiteX25" fmla="*/ 434340 w 683879"/>
              <a:gd name="connsiteY25" fmla="*/ 755477 h 818143"/>
              <a:gd name="connsiteX26" fmla="*/ 441960 w 683879"/>
              <a:gd name="connsiteY26" fmla="*/ 778337 h 818143"/>
              <a:gd name="connsiteX27" fmla="*/ 388620 w 683879"/>
              <a:gd name="connsiteY27" fmla="*/ 816437 h 818143"/>
              <a:gd name="connsiteX28" fmla="*/ 266700 w 683879"/>
              <a:gd name="connsiteY28" fmla="*/ 808817 h 818143"/>
              <a:gd name="connsiteX29" fmla="*/ 259080 w 683879"/>
              <a:gd name="connsiteY29" fmla="*/ 785957 h 818143"/>
              <a:gd name="connsiteX30" fmla="*/ 281940 w 683879"/>
              <a:gd name="connsiteY30" fmla="*/ 740237 h 818143"/>
              <a:gd name="connsiteX31" fmla="*/ 274320 w 683879"/>
              <a:gd name="connsiteY31" fmla="*/ 717377 h 818143"/>
              <a:gd name="connsiteX32" fmla="*/ 251460 w 683879"/>
              <a:gd name="connsiteY32" fmla="*/ 709757 h 818143"/>
              <a:gd name="connsiteX33" fmla="*/ 190500 w 683879"/>
              <a:gd name="connsiteY33" fmla="*/ 702137 h 818143"/>
              <a:gd name="connsiteX34" fmla="*/ 182880 w 683879"/>
              <a:gd name="connsiteY34" fmla="*/ 580217 h 818143"/>
              <a:gd name="connsiteX35" fmla="*/ 160020 w 683879"/>
              <a:gd name="connsiteY35" fmla="*/ 564977 h 818143"/>
              <a:gd name="connsiteX36" fmla="*/ 152400 w 683879"/>
              <a:gd name="connsiteY36" fmla="*/ 519257 h 818143"/>
              <a:gd name="connsiteX37" fmla="*/ 129540 w 683879"/>
              <a:gd name="connsiteY37" fmla="*/ 450677 h 818143"/>
              <a:gd name="connsiteX38" fmla="*/ 106680 w 683879"/>
              <a:gd name="connsiteY38" fmla="*/ 443057 h 818143"/>
              <a:gd name="connsiteX39" fmla="*/ 83820 w 683879"/>
              <a:gd name="connsiteY39" fmla="*/ 427817 h 818143"/>
              <a:gd name="connsiteX40" fmla="*/ 60960 w 683879"/>
              <a:gd name="connsiteY40" fmla="*/ 351617 h 818143"/>
              <a:gd name="connsiteX41" fmla="*/ 30480 w 683879"/>
              <a:gd name="connsiteY41" fmla="*/ 252557 h 818143"/>
              <a:gd name="connsiteX42" fmla="*/ 0 w 683879"/>
              <a:gd name="connsiteY42" fmla="*/ 244937 h 818143"/>
              <a:gd name="connsiteX43" fmla="*/ 15240 w 683879"/>
              <a:gd name="connsiteY43" fmla="*/ 191597 h 818143"/>
              <a:gd name="connsiteX44" fmla="*/ 38100 w 683879"/>
              <a:gd name="connsiteY44" fmla="*/ 183977 h 818143"/>
              <a:gd name="connsiteX45" fmla="*/ 76200 w 683879"/>
              <a:gd name="connsiteY45" fmla="*/ 176357 h 818143"/>
              <a:gd name="connsiteX46" fmla="*/ 83820 w 683879"/>
              <a:gd name="connsiteY46" fmla="*/ 107777 h 818143"/>
              <a:gd name="connsiteX47" fmla="*/ 99060 w 683879"/>
              <a:gd name="connsiteY47" fmla="*/ 84917 h 818143"/>
              <a:gd name="connsiteX48" fmla="*/ 91440 w 683879"/>
              <a:gd name="connsiteY48" fmla="*/ 16337 h 81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3879" h="818143">
                <a:moveTo>
                  <a:pt x="91440" y="16337"/>
                </a:moveTo>
                <a:cubicBezTo>
                  <a:pt x="152400" y="4907"/>
                  <a:pt x="246993" y="0"/>
                  <a:pt x="464820" y="16337"/>
                </a:cubicBezTo>
                <a:cubicBezTo>
                  <a:pt x="473952" y="17022"/>
                  <a:pt x="479311" y="27858"/>
                  <a:pt x="487680" y="31577"/>
                </a:cubicBezTo>
                <a:cubicBezTo>
                  <a:pt x="502360" y="38101"/>
                  <a:pt x="533400" y="46817"/>
                  <a:pt x="533400" y="46817"/>
                </a:cubicBezTo>
                <a:cubicBezTo>
                  <a:pt x="548640" y="56977"/>
                  <a:pt x="573328" y="59921"/>
                  <a:pt x="579120" y="77297"/>
                </a:cubicBezTo>
                <a:cubicBezTo>
                  <a:pt x="581660" y="84917"/>
                  <a:pt x="581809" y="93817"/>
                  <a:pt x="586740" y="100157"/>
                </a:cubicBezTo>
                <a:cubicBezTo>
                  <a:pt x="599972" y="117170"/>
                  <a:pt x="632460" y="145877"/>
                  <a:pt x="632460" y="145877"/>
                </a:cubicBezTo>
                <a:cubicBezTo>
                  <a:pt x="635000" y="153497"/>
                  <a:pt x="634400" y="163057"/>
                  <a:pt x="640080" y="168737"/>
                </a:cubicBezTo>
                <a:cubicBezTo>
                  <a:pt x="680720" y="209377"/>
                  <a:pt x="650240" y="138257"/>
                  <a:pt x="670560" y="199217"/>
                </a:cubicBezTo>
                <a:cubicBezTo>
                  <a:pt x="668020" y="222077"/>
                  <a:pt x="683879" y="258279"/>
                  <a:pt x="662940" y="267797"/>
                </a:cubicBezTo>
                <a:cubicBezTo>
                  <a:pt x="614326" y="289894"/>
                  <a:pt x="556286" y="273511"/>
                  <a:pt x="502920" y="275417"/>
                </a:cubicBezTo>
                <a:lnTo>
                  <a:pt x="236220" y="283037"/>
                </a:lnTo>
                <a:cubicBezTo>
                  <a:pt x="249632" y="323273"/>
                  <a:pt x="237157" y="301442"/>
                  <a:pt x="289560" y="336377"/>
                </a:cubicBezTo>
                <a:cubicBezTo>
                  <a:pt x="302926" y="345288"/>
                  <a:pt x="335280" y="351617"/>
                  <a:pt x="335280" y="351617"/>
                </a:cubicBezTo>
                <a:cubicBezTo>
                  <a:pt x="342900" y="356697"/>
                  <a:pt x="349949" y="362761"/>
                  <a:pt x="358140" y="366857"/>
                </a:cubicBezTo>
                <a:cubicBezTo>
                  <a:pt x="385290" y="380432"/>
                  <a:pt x="381560" y="364306"/>
                  <a:pt x="396240" y="397337"/>
                </a:cubicBezTo>
                <a:cubicBezTo>
                  <a:pt x="399935" y="405652"/>
                  <a:pt x="410802" y="455968"/>
                  <a:pt x="426720" y="465917"/>
                </a:cubicBezTo>
                <a:cubicBezTo>
                  <a:pt x="440343" y="474431"/>
                  <a:pt x="472440" y="481157"/>
                  <a:pt x="472440" y="481157"/>
                </a:cubicBezTo>
                <a:cubicBezTo>
                  <a:pt x="490220" y="534497"/>
                  <a:pt x="472440" y="521797"/>
                  <a:pt x="510540" y="534497"/>
                </a:cubicBezTo>
                <a:cubicBezTo>
                  <a:pt x="554216" y="600011"/>
                  <a:pt x="496060" y="522913"/>
                  <a:pt x="548640" y="564977"/>
                </a:cubicBezTo>
                <a:cubicBezTo>
                  <a:pt x="562069" y="575720"/>
                  <a:pt x="566480" y="595638"/>
                  <a:pt x="571500" y="610697"/>
                </a:cubicBezTo>
                <a:cubicBezTo>
                  <a:pt x="563880" y="615777"/>
                  <a:pt x="556831" y="621841"/>
                  <a:pt x="548640" y="625937"/>
                </a:cubicBezTo>
                <a:cubicBezTo>
                  <a:pt x="525147" y="637683"/>
                  <a:pt x="485834" y="638550"/>
                  <a:pt x="464820" y="641177"/>
                </a:cubicBezTo>
                <a:cubicBezTo>
                  <a:pt x="411480" y="658957"/>
                  <a:pt x="424180" y="641177"/>
                  <a:pt x="411480" y="679277"/>
                </a:cubicBezTo>
                <a:cubicBezTo>
                  <a:pt x="414020" y="697057"/>
                  <a:pt x="413939" y="715414"/>
                  <a:pt x="419100" y="732617"/>
                </a:cubicBezTo>
                <a:cubicBezTo>
                  <a:pt x="421732" y="741389"/>
                  <a:pt x="430244" y="747286"/>
                  <a:pt x="434340" y="755477"/>
                </a:cubicBezTo>
                <a:cubicBezTo>
                  <a:pt x="437932" y="762661"/>
                  <a:pt x="439420" y="770717"/>
                  <a:pt x="441960" y="778337"/>
                </a:cubicBezTo>
                <a:cubicBezTo>
                  <a:pt x="388620" y="796117"/>
                  <a:pt x="401320" y="778337"/>
                  <a:pt x="388620" y="816437"/>
                </a:cubicBezTo>
                <a:cubicBezTo>
                  <a:pt x="347980" y="813897"/>
                  <a:pt x="306337" y="818143"/>
                  <a:pt x="266700" y="808817"/>
                </a:cubicBezTo>
                <a:cubicBezTo>
                  <a:pt x="258881" y="806977"/>
                  <a:pt x="259080" y="793989"/>
                  <a:pt x="259080" y="785957"/>
                </a:cubicBezTo>
                <a:cubicBezTo>
                  <a:pt x="259080" y="770183"/>
                  <a:pt x="274235" y="751795"/>
                  <a:pt x="281940" y="740237"/>
                </a:cubicBezTo>
                <a:cubicBezTo>
                  <a:pt x="279400" y="732617"/>
                  <a:pt x="280000" y="723057"/>
                  <a:pt x="274320" y="717377"/>
                </a:cubicBezTo>
                <a:cubicBezTo>
                  <a:pt x="268640" y="711697"/>
                  <a:pt x="259363" y="711194"/>
                  <a:pt x="251460" y="709757"/>
                </a:cubicBezTo>
                <a:cubicBezTo>
                  <a:pt x="231312" y="706094"/>
                  <a:pt x="210820" y="704677"/>
                  <a:pt x="190500" y="702137"/>
                </a:cubicBezTo>
                <a:cubicBezTo>
                  <a:pt x="187960" y="661497"/>
                  <a:pt x="191713" y="619967"/>
                  <a:pt x="182880" y="580217"/>
                </a:cubicBezTo>
                <a:cubicBezTo>
                  <a:pt x="180893" y="571277"/>
                  <a:pt x="164116" y="573168"/>
                  <a:pt x="160020" y="564977"/>
                </a:cubicBezTo>
                <a:cubicBezTo>
                  <a:pt x="153110" y="551158"/>
                  <a:pt x="156147" y="534246"/>
                  <a:pt x="152400" y="519257"/>
                </a:cubicBezTo>
                <a:lnTo>
                  <a:pt x="129540" y="450677"/>
                </a:lnTo>
                <a:cubicBezTo>
                  <a:pt x="127000" y="443057"/>
                  <a:pt x="114300" y="445597"/>
                  <a:pt x="106680" y="443057"/>
                </a:cubicBezTo>
                <a:cubicBezTo>
                  <a:pt x="99060" y="437977"/>
                  <a:pt x="88674" y="435583"/>
                  <a:pt x="83820" y="427817"/>
                </a:cubicBezTo>
                <a:cubicBezTo>
                  <a:pt x="76090" y="415449"/>
                  <a:pt x="65421" y="369462"/>
                  <a:pt x="60960" y="351617"/>
                </a:cubicBezTo>
                <a:cubicBezTo>
                  <a:pt x="55699" y="293743"/>
                  <a:pt x="75643" y="271912"/>
                  <a:pt x="30480" y="252557"/>
                </a:cubicBezTo>
                <a:cubicBezTo>
                  <a:pt x="20854" y="248432"/>
                  <a:pt x="10160" y="247477"/>
                  <a:pt x="0" y="244937"/>
                </a:cubicBezTo>
                <a:cubicBezTo>
                  <a:pt x="66" y="244673"/>
                  <a:pt x="11596" y="195241"/>
                  <a:pt x="15240" y="191597"/>
                </a:cubicBezTo>
                <a:cubicBezTo>
                  <a:pt x="20920" y="185917"/>
                  <a:pt x="30308" y="185925"/>
                  <a:pt x="38100" y="183977"/>
                </a:cubicBezTo>
                <a:cubicBezTo>
                  <a:pt x="50665" y="180836"/>
                  <a:pt x="63500" y="178897"/>
                  <a:pt x="76200" y="176357"/>
                </a:cubicBezTo>
                <a:cubicBezTo>
                  <a:pt x="78740" y="153497"/>
                  <a:pt x="78242" y="130091"/>
                  <a:pt x="83820" y="107777"/>
                </a:cubicBezTo>
                <a:cubicBezTo>
                  <a:pt x="86041" y="98892"/>
                  <a:pt x="97073" y="93857"/>
                  <a:pt x="99060" y="84917"/>
                </a:cubicBezTo>
                <a:cubicBezTo>
                  <a:pt x="102366" y="70040"/>
                  <a:pt x="30480" y="27767"/>
                  <a:pt x="91440" y="16337"/>
                </a:cubicBezTo>
                <a:close/>
              </a:path>
            </a:pathLst>
          </a:cu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5" name="Freeform 4"/>
          <p:cNvSpPr/>
          <p:nvPr/>
        </p:nvSpPr>
        <p:spPr bwMode="auto">
          <a:xfrm>
            <a:off x="3701885" y="5359400"/>
            <a:ext cx="363753" cy="384929"/>
          </a:xfrm>
          <a:custGeom>
            <a:avLst/>
            <a:gdLst>
              <a:gd name="connsiteX0" fmla="*/ 70015 w 363753"/>
              <a:gd name="connsiteY0" fmla="*/ 3175 h 384929"/>
              <a:gd name="connsiteX1" fmla="*/ 172409 w 363753"/>
              <a:gd name="connsiteY1" fmla="*/ 794 h 384929"/>
              <a:gd name="connsiteX2" fmla="*/ 212890 w 363753"/>
              <a:gd name="connsiteY2" fmla="*/ 5556 h 384929"/>
              <a:gd name="connsiteX3" fmla="*/ 231940 w 363753"/>
              <a:gd name="connsiteY3" fmla="*/ 12700 h 384929"/>
              <a:gd name="connsiteX4" fmla="*/ 239084 w 363753"/>
              <a:gd name="connsiteY4" fmla="*/ 15081 h 384929"/>
              <a:gd name="connsiteX5" fmla="*/ 253371 w 363753"/>
              <a:gd name="connsiteY5" fmla="*/ 24606 h 384929"/>
              <a:gd name="connsiteX6" fmla="*/ 260515 w 363753"/>
              <a:gd name="connsiteY6" fmla="*/ 26988 h 384929"/>
              <a:gd name="connsiteX7" fmla="*/ 267659 w 363753"/>
              <a:gd name="connsiteY7" fmla="*/ 31750 h 384929"/>
              <a:gd name="connsiteX8" fmla="*/ 289090 w 363753"/>
              <a:gd name="connsiteY8" fmla="*/ 34131 h 384929"/>
              <a:gd name="connsiteX9" fmla="*/ 303378 w 363753"/>
              <a:gd name="connsiteY9" fmla="*/ 38894 h 384929"/>
              <a:gd name="connsiteX10" fmla="*/ 310521 w 363753"/>
              <a:gd name="connsiteY10" fmla="*/ 43656 h 384929"/>
              <a:gd name="connsiteX11" fmla="*/ 320046 w 363753"/>
              <a:gd name="connsiteY11" fmla="*/ 46038 h 384929"/>
              <a:gd name="connsiteX12" fmla="*/ 327190 w 363753"/>
              <a:gd name="connsiteY12" fmla="*/ 48419 h 384929"/>
              <a:gd name="connsiteX13" fmla="*/ 339096 w 363753"/>
              <a:gd name="connsiteY13" fmla="*/ 69850 h 384929"/>
              <a:gd name="connsiteX14" fmla="*/ 346240 w 363753"/>
              <a:gd name="connsiteY14" fmla="*/ 72231 h 384929"/>
              <a:gd name="connsiteX15" fmla="*/ 358146 w 363753"/>
              <a:gd name="connsiteY15" fmla="*/ 84138 h 384929"/>
              <a:gd name="connsiteX16" fmla="*/ 362909 w 363753"/>
              <a:gd name="connsiteY16" fmla="*/ 98425 h 384929"/>
              <a:gd name="connsiteX17" fmla="*/ 360528 w 363753"/>
              <a:gd name="connsiteY17" fmla="*/ 117475 h 384929"/>
              <a:gd name="connsiteX18" fmla="*/ 308140 w 363753"/>
              <a:gd name="connsiteY18" fmla="*/ 129381 h 384929"/>
              <a:gd name="connsiteX19" fmla="*/ 279565 w 363753"/>
              <a:gd name="connsiteY19" fmla="*/ 131763 h 384929"/>
              <a:gd name="connsiteX20" fmla="*/ 146215 w 363753"/>
              <a:gd name="connsiteY20" fmla="*/ 129381 h 384929"/>
              <a:gd name="connsiteX21" fmla="*/ 120021 w 363753"/>
              <a:gd name="connsiteY21" fmla="*/ 131763 h 384929"/>
              <a:gd name="connsiteX22" fmla="*/ 122403 w 363753"/>
              <a:gd name="connsiteY22" fmla="*/ 148431 h 384929"/>
              <a:gd name="connsiteX23" fmla="*/ 136690 w 363753"/>
              <a:gd name="connsiteY23" fmla="*/ 155575 h 384929"/>
              <a:gd name="connsiteX24" fmla="*/ 158121 w 363753"/>
              <a:gd name="connsiteY24" fmla="*/ 167481 h 384929"/>
              <a:gd name="connsiteX25" fmla="*/ 165265 w 363753"/>
              <a:gd name="connsiteY25" fmla="*/ 172244 h 384929"/>
              <a:gd name="connsiteX26" fmla="*/ 179553 w 363753"/>
              <a:gd name="connsiteY26" fmla="*/ 177006 h 384929"/>
              <a:gd name="connsiteX27" fmla="*/ 193840 w 363753"/>
              <a:gd name="connsiteY27" fmla="*/ 186531 h 384929"/>
              <a:gd name="connsiteX28" fmla="*/ 203365 w 363753"/>
              <a:gd name="connsiteY28" fmla="*/ 207963 h 384929"/>
              <a:gd name="connsiteX29" fmla="*/ 205746 w 363753"/>
              <a:gd name="connsiteY29" fmla="*/ 215106 h 384929"/>
              <a:gd name="connsiteX30" fmla="*/ 222415 w 363753"/>
              <a:gd name="connsiteY30" fmla="*/ 236538 h 384929"/>
              <a:gd name="connsiteX31" fmla="*/ 229559 w 363753"/>
              <a:gd name="connsiteY31" fmla="*/ 241300 h 384929"/>
              <a:gd name="connsiteX32" fmla="*/ 243846 w 363753"/>
              <a:gd name="connsiteY32" fmla="*/ 253206 h 384929"/>
              <a:gd name="connsiteX33" fmla="*/ 248609 w 363753"/>
              <a:gd name="connsiteY33" fmla="*/ 260350 h 384929"/>
              <a:gd name="connsiteX34" fmla="*/ 267659 w 363753"/>
              <a:gd name="connsiteY34" fmla="*/ 267494 h 384929"/>
              <a:gd name="connsiteX35" fmla="*/ 274803 w 363753"/>
              <a:gd name="connsiteY35" fmla="*/ 281781 h 384929"/>
              <a:gd name="connsiteX36" fmla="*/ 277184 w 363753"/>
              <a:gd name="connsiteY36" fmla="*/ 288925 h 384929"/>
              <a:gd name="connsiteX37" fmla="*/ 291471 w 363753"/>
              <a:gd name="connsiteY37" fmla="*/ 298450 h 384929"/>
              <a:gd name="connsiteX38" fmla="*/ 296234 w 363753"/>
              <a:gd name="connsiteY38" fmla="*/ 305594 h 384929"/>
              <a:gd name="connsiteX39" fmla="*/ 303378 w 363753"/>
              <a:gd name="connsiteY39" fmla="*/ 312738 h 384929"/>
              <a:gd name="connsiteX40" fmla="*/ 293853 w 363753"/>
              <a:gd name="connsiteY40" fmla="*/ 324644 h 384929"/>
              <a:gd name="connsiteX41" fmla="*/ 250990 w 363753"/>
              <a:gd name="connsiteY41" fmla="*/ 331788 h 384929"/>
              <a:gd name="connsiteX42" fmla="*/ 243846 w 363753"/>
              <a:gd name="connsiteY42" fmla="*/ 334169 h 384929"/>
              <a:gd name="connsiteX43" fmla="*/ 243846 w 363753"/>
              <a:gd name="connsiteY43" fmla="*/ 353219 h 384929"/>
              <a:gd name="connsiteX44" fmla="*/ 258134 w 363753"/>
              <a:gd name="connsiteY44" fmla="*/ 360363 h 384929"/>
              <a:gd name="connsiteX45" fmla="*/ 255753 w 363753"/>
              <a:gd name="connsiteY45" fmla="*/ 379413 h 384929"/>
              <a:gd name="connsiteX46" fmla="*/ 200984 w 363753"/>
              <a:gd name="connsiteY46" fmla="*/ 379413 h 384929"/>
              <a:gd name="connsiteX47" fmla="*/ 196221 w 363753"/>
              <a:gd name="connsiteY47" fmla="*/ 372269 h 384929"/>
              <a:gd name="connsiteX48" fmla="*/ 200984 w 363753"/>
              <a:gd name="connsiteY48" fmla="*/ 357981 h 384929"/>
              <a:gd name="connsiteX49" fmla="*/ 198603 w 363753"/>
              <a:gd name="connsiteY49" fmla="*/ 324644 h 384929"/>
              <a:gd name="connsiteX50" fmla="*/ 184315 w 363753"/>
              <a:gd name="connsiteY50" fmla="*/ 322263 h 384929"/>
              <a:gd name="connsiteX51" fmla="*/ 177171 w 363753"/>
              <a:gd name="connsiteY51" fmla="*/ 319881 h 384929"/>
              <a:gd name="connsiteX52" fmla="*/ 115259 w 363753"/>
              <a:gd name="connsiteY52" fmla="*/ 315119 h 384929"/>
              <a:gd name="connsiteX53" fmla="*/ 105734 w 363753"/>
              <a:gd name="connsiteY53" fmla="*/ 291306 h 384929"/>
              <a:gd name="connsiteX54" fmla="*/ 91446 w 363753"/>
              <a:gd name="connsiteY54" fmla="*/ 286544 h 384929"/>
              <a:gd name="connsiteX55" fmla="*/ 84303 w 363753"/>
              <a:gd name="connsiteY55" fmla="*/ 284163 h 384929"/>
              <a:gd name="connsiteX56" fmla="*/ 81921 w 363753"/>
              <a:gd name="connsiteY56" fmla="*/ 277019 h 384929"/>
              <a:gd name="connsiteX57" fmla="*/ 79540 w 363753"/>
              <a:gd name="connsiteY57" fmla="*/ 253206 h 384929"/>
              <a:gd name="connsiteX58" fmla="*/ 67634 w 363753"/>
              <a:gd name="connsiteY58" fmla="*/ 241300 h 384929"/>
              <a:gd name="connsiteX59" fmla="*/ 62871 w 363753"/>
              <a:gd name="connsiteY59" fmla="*/ 234156 h 384929"/>
              <a:gd name="connsiteX60" fmla="*/ 55728 w 363753"/>
              <a:gd name="connsiteY60" fmla="*/ 219869 h 384929"/>
              <a:gd name="connsiteX61" fmla="*/ 41440 w 363753"/>
              <a:gd name="connsiteY61" fmla="*/ 210344 h 384929"/>
              <a:gd name="connsiteX62" fmla="*/ 36678 w 363753"/>
              <a:gd name="connsiteY62" fmla="*/ 203200 h 384929"/>
              <a:gd name="connsiteX63" fmla="*/ 29534 w 363753"/>
              <a:gd name="connsiteY63" fmla="*/ 198438 h 384929"/>
              <a:gd name="connsiteX64" fmla="*/ 24771 w 363753"/>
              <a:gd name="connsiteY64" fmla="*/ 184150 h 384929"/>
              <a:gd name="connsiteX65" fmla="*/ 27153 w 363753"/>
              <a:gd name="connsiteY65" fmla="*/ 172244 h 384929"/>
              <a:gd name="connsiteX66" fmla="*/ 31915 w 363753"/>
              <a:gd name="connsiteY66" fmla="*/ 165100 h 384929"/>
              <a:gd name="connsiteX67" fmla="*/ 29534 w 363753"/>
              <a:gd name="connsiteY67" fmla="*/ 136525 h 384929"/>
              <a:gd name="connsiteX68" fmla="*/ 22390 w 363753"/>
              <a:gd name="connsiteY68" fmla="*/ 131763 h 384929"/>
              <a:gd name="connsiteX69" fmla="*/ 8103 w 363753"/>
              <a:gd name="connsiteY69" fmla="*/ 119856 h 384929"/>
              <a:gd name="connsiteX70" fmla="*/ 8103 w 363753"/>
              <a:gd name="connsiteY70" fmla="*/ 88900 h 384929"/>
              <a:gd name="connsiteX71" fmla="*/ 27153 w 363753"/>
              <a:gd name="connsiteY71" fmla="*/ 86519 h 384929"/>
              <a:gd name="connsiteX72" fmla="*/ 39059 w 363753"/>
              <a:gd name="connsiteY72" fmla="*/ 50800 h 384929"/>
              <a:gd name="connsiteX73" fmla="*/ 41440 w 363753"/>
              <a:gd name="connsiteY73" fmla="*/ 43656 h 384929"/>
              <a:gd name="connsiteX74" fmla="*/ 48584 w 363753"/>
              <a:gd name="connsiteY74" fmla="*/ 29369 h 384929"/>
              <a:gd name="connsiteX75" fmla="*/ 55728 w 363753"/>
              <a:gd name="connsiteY75" fmla="*/ 26988 h 384929"/>
              <a:gd name="connsiteX76" fmla="*/ 60490 w 363753"/>
              <a:gd name="connsiteY76" fmla="*/ 19844 h 384929"/>
              <a:gd name="connsiteX77" fmla="*/ 70015 w 363753"/>
              <a:gd name="connsiteY77" fmla="*/ 3175 h 3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63753" h="384929">
                <a:moveTo>
                  <a:pt x="70015" y="3175"/>
                </a:moveTo>
                <a:cubicBezTo>
                  <a:pt x="88668" y="0"/>
                  <a:pt x="138268" y="794"/>
                  <a:pt x="172409" y="794"/>
                </a:cubicBezTo>
                <a:cubicBezTo>
                  <a:pt x="184092" y="794"/>
                  <a:pt x="200472" y="2451"/>
                  <a:pt x="212890" y="5556"/>
                </a:cubicBezTo>
                <a:cubicBezTo>
                  <a:pt x="218286" y="6905"/>
                  <a:pt x="227584" y="11066"/>
                  <a:pt x="231940" y="12700"/>
                </a:cubicBezTo>
                <a:cubicBezTo>
                  <a:pt x="234290" y="13581"/>
                  <a:pt x="236703" y="14287"/>
                  <a:pt x="239084" y="15081"/>
                </a:cubicBezTo>
                <a:cubicBezTo>
                  <a:pt x="243846" y="18256"/>
                  <a:pt x="247941" y="22796"/>
                  <a:pt x="253371" y="24606"/>
                </a:cubicBezTo>
                <a:cubicBezTo>
                  <a:pt x="255752" y="25400"/>
                  <a:pt x="258270" y="25865"/>
                  <a:pt x="260515" y="26988"/>
                </a:cubicBezTo>
                <a:cubicBezTo>
                  <a:pt x="263075" y="28268"/>
                  <a:pt x="264883" y="31056"/>
                  <a:pt x="267659" y="31750"/>
                </a:cubicBezTo>
                <a:cubicBezTo>
                  <a:pt x="274632" y="33493"/>
                  <a:pt x="281946" y="33337"/>
                  <a:pt x="289090" y="34131"/>
                </a:cubicBezTo>
                <a:cubicBezTo>
                  <a:pt x="293853" y="35719"/>
                  <a:pt x="299201" y="36109"/>
                  <a:pt x="303378" y="38894"/>
                </a:cubicBezTo>
                <a:cubicBezTo>
                  <a:pt x="305759" y="40481"/>
                  <a:pt x="307891" y="42529"/>
                  <a:pt x="310521" y="43656"/>
                </a:cubicBezTo>
                <a:cubicBezTo>
                  <a:pt x="313529" y="44945"/>
                  <a:pt x="316899" y="45139"/>
                  <a:pt x="320046" y="46038"/>
                </a:cubicBezTo>
                <a:cubicBezTo>
                  <a:pt x="322460" y="46728"/>
                  <a:pt x="324809" y="47625"/>
                  <a:pt x="327190" y="48419"/>
                </a:cubicBezTo>
                <a:cubicBezTo>
                  <a:pt x="329286" y="54709"/>
                  <a:pt x="332954" y="67803"/>
                  <a:pt x="339096" y="69850"/>
                </a:cubicBezTo>
                <a:lnTo>
                  <a:pt x="346240" y="72231"/>
                </a:lnTo>
                <a:cubicBezTo>
                  <a:pt x="352758" y="76577"/>
                  <a:pt x="354803" y="76617"/>
                  <a:pt x="358146" y="84138"/>
                </a:cubicBezTo>
                <a:cubicBezTo>
                  <a:pt x="360185" y="88725"/>
                  <a:pt x="362909" y="98425"/>
                  <a:pt x="362909" y="98425"/>
                </a:cubicBezTo>
                <a:cubicBezTo>
                  <a:pt x="362115" y="104775"/>
                  <a:pt x="363753" y="111947"/>
                  <a:pt x="360528" y="117475"/>
                </a:cubicBezTo>
                <a:cubicBezTo>
                  <a:pt x="351408" y="133109"/>
                  <a:pt x="316926" y="128753"/>
                  <a:pt x="308140" y="129381"/>
                </a:cubicBezTo>
                <a:cubicBezTo>
                  <a:pt x="298606" y="130062"/>
                  <a:pt x="289090" y="130969"/>
                  <a:pt x="279565" y="131763"/>
                </a:cubicBezTo>
                <a:lnTo>
                  <a:pt x="146215" y="129381"/>
                </a:lnTo>
                <a:cubicBezTo>
                  <a:pt x="137448" y="129381"/>
                  <a:pt x="126867" y="126286"/>
                  <a:pt x="120021" y="131763"/>
                </a:cubicBezTo>
                <a:cubicBezTo>
                  <a:pt x="115638" y="135269"/>
                  <a:pt x="120124" y="143302"/>
                  <a:pt x="122403" y="148431"/>
                </a:cubicBezTo>
                <a:cubicBezTo>
                  <a:pt x="124009" y="152045"/>
                  <a:pt x="133519" y="154518"/>
                  <a:pt x="136690" y="155575"/>
                </a:cubicBezTo>
                <a:cubicBezTo>
                  <a:pt x="153066" y="166492"/>
                  <a:pt x="145548" y="163290"/>
                  <a:pt x="158121" y="167481"/>
                </a:cubicBezTo>
                <a:cubicBezTo>
                  <a:pt x="160502" y="169069"/>
                  <a:pt x="162650" y="171082"/>
                  <a:pt x="165265" y="172244"/>
                </a:cubicBezTo>
                <a:cubicBezTo>
                  <a:pt x="169853" y="174283"/>
                  <a:pt x="179553" y="177006"/>
                  <a:pt x="179553" y="177006"/>
                </a:cubicBezTo>
                <a:cubicBezTo>
                  <a:pt x="184315" y="180181"/>
                  <a:pt x="192030" y="181101"/>
                  <a:pt x="193840" y="186531"/>
                </a:cubicBezTo>
                <a:cubicBezTo>
                  <a:pt x="206129" y="223394"/>
                  <a:pt x="192044" y="185320"/>
                  <a:pt x="203365" y="207963"/>
                </a:cubicBezTo>
                <a:cubicBezTo>
                  <a:pt x="204487" y="210208"/>
                  <a:pt x="204527" y="212912"/>
                  <a:pt x="205746" y="215106"/>
                </a:cubicBezTo>
                <a:cubicBezTo>
                  <a:pt x="210324" y="223346"/>
                  <a:pt x="215233" y="230554"/>
                  <a:pt x="222415" y="236538"/>
                </a:cubicBezTo>
                <a:cubicBezTo>
                  <a:pt x="224614" y="238370"/>
                  <a:pt x="227360" y="239468"/>
                  <a:pt x="229559" y="241300"/>
                </a:cubicBezTo>
                <a:cubicBezTo>
                  <a:pt x="247899" y="256583"/>
                  <a:pt x="226107" y="241380"/>
                  <a:pt x="243846" y="253206"/>
                </a:cubicBezTo>
                <a:cubicBezTo>
                  <a:pt x="245434" y="255587"/>
                  <a:pt x="246585" y="258326"/>
                  <a:pt x="248609" y="260350"/>
                </a:cubicBezTo>
                <a:cubicBezTo>
                  <a:pt x="254741" y="266482"/>
                  <a:pt x="259139" y="265790"/>
                  <a:pt x="267659" y="267494"/>
                </a:cubicBezTo>
                <a:cubicBezTo>
                  <a:pt x="273644" y="285451"/>
                  <a:pt x="265570" y="263317"/>
                  <a:pt x="274803" y="281781"/>
                </a:cubicBezTo>
                <a:cubicBezTo>
                  <a:pt x="275926" y="284026"/>
                  <a:pt x="275409" y="287150"/>
                  <a:pt x="277184" y="288925"/>
                </a:cubicBezTo>
                <a:cubicBezTo>
                  <a:pt x="281231" y="292972"/>
                  <a:pt x="291471" y="298450"/>
                  <a:pt x="291471" y="298450"/>
                </a:cubicBezTo>
                <a:cubicBezTo>
                  <a:pt x="293059" y="300831"/>
                  <a:pt x="294402" y="303395"/>
                  <a:pt x="296234" y="305594"/>
                </a:cubicBezTo>
                <a:cubicBezTo>
                  <a:pt x="298390" y="308181"/>
                  <a:pt x="302313" y="309543"/>
                  <a:pt x="303378" y="312738"/>
                </a:cubicBezTo>
                <a:cubicBezTo>
                  <a:pt x="305293" y="318483"/>
                  <a:pt x="297153" y="323178"/>
                  <a:pt x="293853" y="324644"/>
                </a:cubicBezTo>
                <a:cubicBezTo>
                  <a:pt x="277687" y="331829"/>
                  <a:pt x="270879" y="330130"/>
                  <a:pt x="250990" y="331788"/>
                </a:cubicBezTo>
                <a:cubicBezTo>
                  <a:pt x="248609" y="332582"/>
                  <a:pt x="245621" y="332394"/>
                  <a:pt x="243846" y="334169"/>
                </a:cubicBezTo>
                <a:cubicBezTo>
                  <a:pt x="239629" y="338386"/>
                  <a:pt x="241870" y="349762"/>
                  <a:pt x="243846" y="353219"/>
                </a:cubicBezTo>
                <a:cubicBezTo>
                  <a:pt x="246017" y="357019"/>
                  <a:pt x="254469" y="359141"/>
                  <a:pt x="258134" y="360363"/>
                </a:cubicBezTo>
                <a:cubicBezTo>
                  <a:pt x="257340" y="366713"/>
                  <a:pt x="260706" y="375361"/>
                  <a:pt x="255753" y="379413"/>
                </a:cubicBezTo>
                <a:cubicBezTo>
                  <a:pt x="249011" y="384929"/>
                  <a:pt x="204387" y="379675"/>
                  <a:pt x="200984" y="379413"/>
                </a:cubicBezTo>
                <a:cubicBezTo>
                  <a:pt x="199396" y="377032"/>
                  <a:pt x="196221" y="375131"/>
                  <a:pt x="196221" y="372269"/>
                </a:cubicBezTo>
                <a:cubicBezTo>
                  <a:pt x="196221" y="367249"/>
                  <a:pt x="200984" y="357981"/>
                  <a:pt x="200984" y="357981"/>
                </a:cubicBezTo>
                <a:cubicBezTo>
                  <a:pt x="200190" y="346869"/>
                  <a:pt x="203314" y="334739"/>
                  <a:pt x="198603" y="324644"/>
                </a:cubicBezTo>
                <a:cubicBezTo>
                  <a:pt x="196561" y="320269"/>
                  <a:pt x="189028" y="323310"/>
                  <a:pt x="184315" y="322263"/>
                </a:cubicBezTo>
                <a:cubicBezTo>
                  <a:pt x="181865" y="321718"/>
                  <a:pt x="179621" y="320426"/>
                  <a:pt x="177171" y="319881"/>
                </a:cubicBezTo>
                <a:cubicBezTo>
                  <a:pt x="156877" y="315371"/>
                  <a:pt x="135867" y="316149"/>
                  <a:pt x="115259" y="315119"/>
                </a:cubicBezTo>
                <a:cubicBezTo>
                  <a:pt x="113343" y="299791"/>
                  <a:pt x="117836" y="296684"/>
                  <a:pt x="105734" y="291306"/>
                </a:cubicBezTo>
                <a:cubicBezTo>
                  <a:pt x="101146" y="289267"/>
                  <a:pt x="96209" y="288131"/>
                  <a:pt x="91446" y="286544"/>
                </a:cubicBezTo>
                <a:lnTo>
                  <a:pt x="84303" y="284163"/>
                </a:lnTo>
                <a:cubicBezTo>
                  <a:pt x="83509" y="281782"/>
                  <a:pt x="82303" y="279500"/>
                  <a:pt x="81921" y="277019"/>
                </a:cubicBezTo>
                <a:cubicBezTo>
                  <a:pt x="80708" y="269135"/>
                  <a:pt x="81334" y="260979"/>
                  <a:pt x="79540" y="253206"/>
                </a:cubicBezTo>
                <a:cubicBezTo>
                  <a:pt x="78097" y="246953"/>
                  <a:pt x="72251" y="244379"/>
                  <a:pt x="67634" y="241300"/>
                </a:cubicBezTo>
                <a:cubicBezTo>
                  <a:pt x="66046" y="238919"/>
                  <a:pt x="64151" y="236716"/>
                  <a:pt x="62871" y="234156"/>
                </a:cubicBezTo>
                <a:cubicBezTo>
                  <a:pt x="59663" y="227740"/>
                  <a:pt x="61793" y="225176"/>
                  <a:pt x="55728" y="219869"/>
                </a:cubicBezTo>
                <a:cubicBezTo>
                  <a:pt x="51420" y="216100"/>
                  <a:pt x="41440" y="210344"/>
                  <a:pt x="41440" y="210344"/>
                </a:cubicBezTo>
                <a:cubicBezTo>
                  <a:pt x="39853" y="207963"/>
                  <a:pt x="38702" y="205224"/>
                  <a:pt x="36678" y="203200"/>
                </a:cubicBezTo>
                <a:cubicBezTo>
                  <a:pt x="34654" y="201176"/>
                  <a:pt x="31051" y="200865"/>
                  <a:pt x="29534" y="198438"/>
                </a:cubicBezTo>
                <a:cubicBezTo>
                  <a:pt x="26873" y="194181"/>
                  <a:pt x="24771" y="184150"/>
                  <a:pt x="24771" y="184150"/>
                </a:cubicBezTo>
                <a:cubicBezTo>
                  <a:pt x="25565" y="180181"/>
                  <a:pt x="25732" y="176034"/>
                  <a:pt x="27153" y="172244"/>
                </a:cubicBezTo>
                <a:cubicBezTo>
                  <a:pt x="28158" y="169564"/>
                  <a:pt x="31725" y="167956"/>
                  <a:pt x="31915" y="165100"/>
                </a:cubicBezTo>
                <a:cubicBezTo>
                  <a:pt x="32551" y="155563"/>
                  <a:pt x="32160" y="145715"/>
                  <a:pt x="29534" y="136525"/>
                </a:cubicBezTo>
                <a:cubicBezTo>
                  <a:pt x="28748" y="133773"/>
                  <a:pt x="24589" y="133595"/>
                  <a:pt x="22390" y="131763"/>
                </a:cubicBezTo>
                <a:cubicBezTo>
                  <a:pt x="4042" y="116474"/>
                  <a:pt x="25849" y="131689"/>
                  <a:pt x="8103" y="119856"/>
                </a:cubicBezTo>
                <a:cubicBezTo>
                  <a:pt x="4919" y="110308"/>
                  <a:pt x="0" y="98804"/>
                  <a:pt x="8103" y="88900"/>
                </a:cubicBezTo>
                <a:cubicBezTo>
                  <a:pt x="12155" y="83947"/>
                  <a:pt x="20803" y="87313"/>
                  <a:pt x="27153" y="86519"/>
                </a:cubicBezTo>
                <a:lnTo>
                  <a:pt x="39059" y="50800"/>
                </a:lnTo>
                <a:lnTo>
                  <a:pt x="41440" y="43656"/>
                </a:lnTo>
                <a:cubicBezTo>
                  <a:pt x="43009" y="38950"/>
                  <a:pt x="44387" y="32726"/>
                  <a:pt x="48584" y="29369"/>
                </a:cubicBezTo>
                <a:cubicBezTo>
                  <a:pt x="50544" y="27801"/>
                  <a:pt x="53347" y="27782"/>
                  <a:pt x="55728" y="26988"/>
                </a:cubicBezTo>
                <a:cubicBezTo>
                  <a:pt x="57315" y="24607"/>
                  <a:pt x="58658" y="22043"/>
                  <a:pt x="60490" y="19844"/>
                </a:cubicBezTo>
                <a:cubicBezTo>
                  <a:pt x="62646" y="17257"/>
                  <a:pt x="51362" y="6350"/>
                  <a:pt x="70015" y="3175"/>
                </a:cubicBezTo>
                <a:close/>
              </a:path>
            </a:pathLst>
          </a:cu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6" name="TextBox 5"/>
          <p:cNvSpPr txBox="1"/>
          <p:nvPr/>
        </p:nvSpPr>
        <p:spPr>
          <a:xfrm>
            <a:off x="6324600" y="3805535"/>
            <a:ext cx="457200" cy="461665"/>
          </a:xfrm>
          <a:prstGeom prst="rect">
            <a:avLst/>
          </a:prstGeom>
          <a:noFill/>
        </p:spPr>
        <p:txBody>
          <a:bodyPr wrap="square" rtlCol="0">
            <a:spAutoFit/>
          </a:bodyPr>
          <a:lstStyle/>
          <a:p>
            <a:pPr algn="ctr"/>
            <a:r>
              <a:rPr lang="en-US" b="1" dirty="0">
                <a:solidFill>
                  <a:srgbClr val="FF0000"/>
                </a:solidFill>
              </a:rPr>
              <a:t>5</a:t>
            </a:r>
          </a:p>
        </p:txBody>
      </p:sp>
      <p:sp>
        <p:nvSpPr>
          <p:cNvPr id="7" name="TextBox 6"/>
          <p:cNvSpPr txBox="1"/>
          <p:nvPr/>
        </p:nvSpPr>
        <p:spPr>
          <a:xfrm>
            <a:off x="6172200" y="5486400"/>
            <a:ext cx="457200" cy="246221"/>
          </a:xfrm>
          <a:prstGeom prst="rect">
            <a:avLst/>
          </a:prstGeom>
          <a:noFill/>
        </p:spPr>
        <p:txBody>
          <a:bodyPr wrap="square" rtlCol="0">
            <a:spAutoFit/>
          </a:bodyPr>
          <a:lstStyle/>
          <a:p>
            <a:r>
              <a:rPr lang="en-US" sz="1000" b="1" dirty="0"/>
              <a:t>GTE</a:t>
            </a:r>
            <a:endParaRPr lang="en-US"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7">
                                            <p:txEl>
                                              <p:pRg st="0" end="0"/>
                                            </p:txEl>
                                          </p:spTgt>
                                        </p:tgtEl>
                                      </p:cBhvr>
                                    </p:animEffect>
                                    <p:set>
                                      <p:cBhvr>
                                        <p:cTn id="24"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t>U.S. Area Codes &amp; Time Zones</a:t>
            </a:r>
          </a:p>
        </p:txBody>
      </p:sp>
      <p:pic>
        <p:nvPicPr>
          <p:cNvPr id="16387" name="Content Placeholder 3" descr="Area Code and Time Zone Map - US copy.gif"/>
          <p:cNvPicPr>
            <a:picLocks noGrp="1" noChangeAspect="1"/>
          </p:cNvPicPr>
          <p:nvPr>
            <p:ph idx="1"/>
          </p:nvPr>
        </p:nvPicPr>
        <p:blipFill>
          <a:blip r:embed="rId4" cstate="print"/>
          <a:srcRect t="4687"/>
          <a:stretch>
            <a:fillRect/>
          </a:stretch>
        </p:blipFill>
        <p:spPr>
          <a:xfrm>
            <a:off x="1219200" y="1870308"/>
            <a:ext cx="7772400" cy="4835291"/>
          </a:xfr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200">
                <a:latin typeface="Arial" charset="0"/>
              </a:rPr>
              <a:t>Technology and Standards Development</a:t>
            </a:r>
          </a:p>
        </p:txBody>
      </p:sp>
      <p:sp>
        <p:nvSpPr>
          <p:cNvPr id="17411" name="Rectangle 3"/>
          <p:cNvSpPr>
            <a:spLocks noGrp="1" noChangeArrowheads="1"/>
          </p:cNvSpPr>
          <p:nvPr>
            <p:ph type="body" idx="1"/>
          </p:nvPr>
        </p:nvSpPr>
        <p:spPr>
          <a:xfrm>
            <a:off x="762000" y="5334000"/>
            <a:ext cx="7772400" cy="1219200"/>
          </a:xfrm>
        </p:spPr>
        <p:txBody>
          <a:bodyPr/>
          <a:lstStyle/>
          <a:p>
            <a:pPr eaLnBrk="1" hangingPunct="1"/>
            <a:r>
              <a:rPr lang="en-US" sz="2800">
                <a:latin typeface="Arial" charset="0"/>
              </a:rPr>
              <a:t>The development of a standard generally lags the development of the technology.</a:t>
            </a:r>
          </a:p>
        </p:txBody>
      </p:sp>
      <p:pic>
        <p:nvPicPr>
          <p:cNvPr id="17412" name="Picture 4" descr="H:\DATA\wiley\images\chapt 1\c01f008.jpg"/>
          <p:cNvPicPr>
            <a:picLocks noChangeAspect="1" noChangeArrowheads="1"/>
          </p:cNvPicPr>
          <p:nvPr/>
        </p:nvPicPr>
        <p:blipFill>
          <a:blip r:embed="rId4" cstate="print"/>
          <a:srcRect/>
          <a:stretch>
            <a:fillRect/>
          </a:stretch>
        </p:blipFill>
        <p:spPr bwMode="auto">
          <a:xfrm>
            <a:off x="762000" y="2057400"/>
            <a:ext cx="7624763" cy="3282950"/>
          </a:xfrm>
          <a:prstGeom prst="rect">
            <a:avLst/>
          </a:prstGeom>
          <a:noFill/>
          <a:ln w="9525">
            <a:noFill/>
            <a:miter lim="800000"/>
            <a:headEnd/>
            <a:tailEnd/>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pPr eaLnBrk="1" hangingPunct="1"/>
            <a:r>
              <a:rPr lang="en-US">
                <a:latin typeface="Arial" charset="0"/>
              </a:rPr>
              <a:t>The Importance of Standards</a:t>
            </a:r>
          </a:p>
        </p:txBody>
      </p:sp>
      <p:sp>
        <p:nvSpPr>
          <p:cNvPr id="18435" name="Rectangle 1027"/>
          <p:cNvSpPr>
            <a:spLocks noGrp="1" noChangeArrowheads="1"/>
          </p:cNvSpPr>
          <p:nvPr>
            <p:ph type="body" idx="1"/>
          </p:nvPr>
        </p:nvSpPr>
        <p:spPr/>
        <p:txBody>
          <a:bodyPr/>
          <a:lstStyle/>
          <a:p>
            <a:pPr eaLnBrk="1" hangingPunct="1">
              <a:lnSpc>
                <a:spcPct val="90000"/>
              </a:lnSpc>
            </a:pPr>
            <a:r>
              <a:rPr lang="en-US" sz="2800" dirty="0">
                <a:solidFill>
                  <a:srgbClr val="000000"/>
                </a:solidFill>
                <a:latin typeface="Arial" charset="0"/>
                <a:cs typeface="Times New Roman" pitchFamily="18" charset="0"/>
              </a:rPr>
              <a:t>Without standards, data communications would be nearly impossible.</a:t>
            </a:r>
          </a:p>
          <a:p>
            <a:pPr eaLnBrk="1" hangingPunct="1">
              <a:lnSpc>
                <a:spcPct val="90000"/>
              </a:lnSpc>
            </a:pPr>
            <a:r>
              <a:rPr lang="en-US" sz="2800" b="1" dirty="0">
                <a:solidFill>
                  <a:srgbClr val="000000"/>
                </a:solidFill>
                <a:latin typeface="Arial" charset="0"/>
                <a:cs typeface="Times New Roman" pitchFamily="18" charset="0"/>
              </a:rPr>
              <a:t>Standards </a:t>
            </a:r>
            <a:r>
              <a:rPr lang="en-US" sz="2800" dirty="0">
                <a:solidFill>
                  <a:srgbClr val="000000"/>
                </a:solidFill>
                <a:latin typeface="Arial" charset="0"/>
                <a:cs typeface="Times New Roman" pitchFamily="18" charset="0"/>
              </a:rPr>
              <a:t>allow multiple vendors to manufacture competing products that work together effectively. </a:t>
            </a:r>
          </a:p>
          <a:p>
            <a:pPr eaLnBrk="1" hangingPunct="1">
              <a:lnSpc>
                <a:spcPct val="90000"/>
              </a:lnSpc>
            </a:pPr>
            <a:r>
              <a:rPr lang="en-US" sz="2800" dirty="0">
                <a:solidFill>
                  <a:srgbClr val="000000"/>
                </a:solidFill>
                <a:latin typeface="Arial" charset="0"/>
                <a:cs typeface="Times New Roman" pitchFamily="18" charset="0"/>
              </a:rPr>
              <a:t>End-users can be confident that devices will operate as specified and will interoperate successfully. </a:t>
            </a:r>
          </a:p>
          <a:p>
            <a:pPr eaLnBrk="1" hangingPunct="1">
              <a:lnSpc>
                <a:spcPct val="90000"/>
              </a:lnSpc>
            </a:pPr>
            <a:r>
              <a:rPr lang="en-US" sz="2800" b="1" dirty="0">
                <a:solidFill>
                  <a:srgbClr val="000000"/>
                </a:solidFill>
                <a:latin typeface="Arial" charset="0"/>
                <a:cs typeface="Times New Roman" pitchFamily="18" charset="0"/>
              </a:rPr>
              <a:t>Standards</a:t>
            </a:r>
            <a:r>
              <a:rPr lang="en-US" sz="2800" dirty="0">
                <a:solidFill>
                  <a:srgbClr val="000000"/>
                </a:solidFill>
                <a:latin typeface="Arial" charset="0"/>
                <a:cs typeface="Times New Roman" pitchFamily="18" charset="0"/>
              </a:rPr>
              <a:t> can have a tremendous potential economic impact on vendors.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atin typeface="Arial" charset="0"/>
              </a:rPr>
              <a:t>The Standards Process</a:t>
            </a:r>
          </a:p>
        </p:txBody>
      </p:sp>
      <p:sp>
        <p:nvSpPr>
          <p:cNvPr id="19459" name="Rectangle 3"/>
          <p:cNvSpPr>
            <a:spLocks noGrp="1" noChangeArrowheads="1"/>
          </p:cNvSpPr>
          <p:nvPr>
            <p:ph type="body" idx="1"/>
          </p:nvPr>
        </p:nvSpPr>
        <p:spPr>
          <a:xfrm>
            <a:off x="685800" y="2133600"/>
            <a:ext cx="7772400" cy="4114800"/>
          </a:xfrm>
        </p:spPr>
        <p:txBody>
          <a:bodyPr/>
          <a:lstStyle/>
          <a:p>
            <a:pPr marL="514350" indent="-514350" eaLnBrk="1" hangingPunct="1">
              <a:buFont typeface="+mj-lt"/>
              <a:buAutoNum type="arabicPeriod"/>
            </a:pPr>
            <a:r>
              <a:rPr lang="en-US" sz="2800" dirty="0">
                <a:solidFill>
                  <a:srgbClr val="000000"/>
                </a:solidFill>
                <a:latin typeface="Arial" charset="0"/>
                <a:cs typeface="Times New Roman" pitchFamily="18" charset="0"/>
              </a:rPr>
              <a:t>Recognition of the need for a standard</a:t>
            </a:r>
            <a:endParaRPr lang="en-US" sz="2800" dirty="0">
              <a:latin typeface="Arial" charset="0"/>
              <a:cs typeface="Times New Roman" pitchFamily="18" charset="0"/>
            </a:endParaRPr>
          </a:p>
          <a:p>
            <a:pPr marL="514350" indent="-514350" eaLnBrk="1" hangingPunct="1">
              <a:buFont typeface="+mj-lt"/>
              <a:buAutoNum type="arabicPeriod"/>
            </a:pPr>
            <a:r>
              <a:rPr lang="en-US" sz="2800" dirty="0">
                <a:solidFill>
                  <a:srgbClr val="000000"/>
                </a:solidFill>
                <a:latin typeface="Arial" charset="0"/>
                <a:cs typeface="Times New Roman" pitchFamily="18" charset="0"/>
              </a:rPr>
              <a:t>Formation of some type of committee or task force </a:t>
            </a:r>
          </a:p>
          <a:p>
            <a:pPr marL="514350" indent="-514350" eaLnBrk="1" hangingPunct="1">
              <a:buFont typeface="+mj-lt"/>
              <a:buAutoNum type="arabicPeriod"/>
            </a:pPr>
            <a:r>
              <a:rPr lang="en-US" sz="2800" dirty="0">
                <a:solidFill>
                  <a:srgbClr val="000000"/>
                </a:solidFill>
                <a:latin typeface="Arial" charset="0"/>
                <a:cs typeface="Times New Roman" pitchFamily="18" charset="0"/>
              </a:rPr>
              <a:t>Information/recommendation gathering phase </a:t>
            </a:r>
          </a:p>
          <a:p>
            <a:pPr marL="514350" indent="-514350" eaLnBrk="1" hangingPunct="1">
              <a:buFont typeface="+mj-lt"/>
              <a:buAutoNum type="arabicPeriod"/>
            </a:pPr>
            <a:r>
              <a:rPr lang="en-US" sz="2800" dirty="0">
                <a:solidFill>
                  <a:srgbClr val="000000"/>
                </a:solidFill>
                <a:latin typeface="Arial" charset="0"/>
                <a:cs typeface="Times New Roman" pitchFamily="18" charset="0"/>
              </a:rPr>
              <a:t>Tentative/alternative standards issued </a:t>
            </a:r>
          </a:p>
          <a:p>
            <a:pPr marL="514350" indent="-514350" eaLnBrk="1" hangingPunct="1">
              <a:buFont typeface="+mj-lt"/>
              <a:buAutoNum type="arabicPeriod"/>
            </a:pPr>
            <a:r>
              <a:rPr lang="en-US" sz="2800" dirty="0">
                <a:solidFill>
                  <a:srgbClr val="000000"/>
                </a:solidFill>
                <a:latin typeface="Arial" charset="0"/>
                <a:cs typeface="Times New Roman" pitchFamily="18" charset="0"/>
              </a:rPr>
              <a:t>Feedback on tentative/alternative standards </a:t>
            </a:r>
          </a:p>
          <a:p>
            <a:pPr marL="514350" indent="-514350" eaLnBrk="1" hangingPunct="1">
              <a:buFont typeface="+mj-lt"/>
              <a:buAutoNum type="arabicPeriod"/>
            </a:pPr>
            <a:r>
              <a:rPr lang="en-US" sz="2800" dirty="0">
                <a:solidFill>
                  <a:srgbClr val="000000"/>
                </a:solidFill>
                <a:latin typeface="Arial" charset="0"/>
                <a:cs typeface="Times New Roman" pitchFamily="18" charset="0"/>
              </a:rPr>
              <a:t>Final standards issued</a:t>
            </a:r>
            <a:endParaRPr lang="en-US" sz="2800" dirty="0">
              <a:latin typeface="Arial" charset="0"/>
              <a:cs typeface="Times New Roman" pitchFamily="18" charset="0"/>
            </a:endParaRPr>
          </a:p>
          <a:p>
            <a:pPr marL="514350" indent="-514350" eaLnBrk="1" hangingPunct="1">
              <a:buFont typeface="+mj-lt"/>
              <a:buAutoNum type="arabicPeriod"/>
            </a:pPr>
            <a:r>
              <a:rPr lang="en-US" sz="2800" dirty="0">
                <a:solidFill>
                  <a:srgbClr val="000000"/>
                </a:solidFill>
                <a:latin typeface="Arial" charset="0"/>
                <a:cs typeface="Times New Roman" pitchFamily="18" charset="0"/>
              </a:rPr>
              <a:t>Compliance with final standards</a:t>
            </a:r>
            <a:r>
              <a:rPr lang="en-US" sz="2800" dirty="0">
                <a:latin typeface="Arial"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9459">
                                            <p:txEl>
                                              <p:pRg st="6" end="6"/>
                                            </p:txEl>
                                          </p:spTgt>
                                        </p:tgtEl>
                                        <p:attrNameLst>
                                          <p:attrName>style.visibility</p:attrName>
                                        </p:attrNameLst>
                                      </p:cBhvr>
                                      <p:to>
                                        <p:strVal val="visible"/>
                                      </p:to>
                                    </p:set>
                                    <p:anim calcmode="lin" valueType="num">
                                      <p:cBhvr additive="base">
                                        <p:cTn id="43" dur="500" fill="hold"/>
                                        <p:tgtEl>
                                          <p:spTgt spid="1945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4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atin typeface="Arial" charset="0"/>
              </a:rPr>
              <a:t>Driving Forces in the Datacomm Industry</a:t>
            </a:r>
          </a:p>
        </p:txBody>
      </p:sp>
      <p:pic>
        <p:nvPicPr>
          <p:cNvPr id="20483" name="Picture 4" descr="H:\DATA\wiley\images\chapt 1\c01f009.jpg"/>
          <p:cNvPicPr>
            <a:picLocks noChangeAspect="1" noChangeArrowheads="1"/>
          </p:cNvPicPr>
          <p:nvPr/>
        </p:nvPicPr>
        <p:blipFill>
          <a:blip r:embed="rId4" cstate="print"/>
          <a:srcRect/>
          <a:stretch>
            <a:fillRect/>
          </a:stretch>
        </p:blipFill>
        <p:spPr bwMode="auto">
          <a:xfrm>
            <a:off x="1981200" y="1905000"/>
            <a:ext cx="4633913" cy="4633913"/>
          </a:xfrm>
          <a:prstGeom prst="rect">
            <a:avLst/>
          </a:prstGeom>
          <a:noFill/>
          <a:ln w="9525">
            <a:noFill/>
            <a:miter lim="800000"/>
            <a:headEnd/>
            <a:tailEnd/>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457200" y="2017712"/>
            <a:ext cx="8497888" cy="4687887"/>
          </a:xfrm>
        </p:spPr>
        <p:txBody>
          <a:bodyPr/>
          <a:lstStyle/>
          <a:p>
            <a:pPr>
              <a:buNone/>
            </a:pPr>
            <a:r>
              <a:rPr lang="en-US" sz="2400" dirty="0"/>
              <a:t>Upon successful completion of this chapter, you should:</a:t>
            </a:r>
          </a:p>
          <a:p>
            <a:r>
              <a:rPr lang="en-US" sz="1800" dirty="0"/>
              <a:t>Understand today’s data communications industry as a system of interacting components.</a:t>
            </a:r>
          </a:p>
          <a:p>
            <a:r>
              <a:rPr lang="en-US" sz="1800" dirty="0"/>
              <a:t>Understand the current state of the data communications industry, as well as the major issues facing each of the industry’s constituent components.</a:t>
            </a:r>
          </a:p>
          <a:p>
            <a:r>
              <a:rPr lang="en-US" sz="1800" dirty="0"/>
              <a:t>Understand the challenges and solution to business-oriented data communications analysis.</a:t>
            </a:r>
          </a:p>
          <a:p>
            <a:r>
              <a:rPr lang="en-US" sz="1800" dirty="0"/>
              <a:t>Understand the importance of structured models such as the top-down model, the OSI model, and the I-P-O model to successful business-oriented data communications analysis.</a:t>
            </a:r>
          </a:p>
          <a:p>
            <a:r>
              <a:rPr lang="en-US" sz="1800" dirty="0"/>
              <a:t>Understand the relationship of network analysis and design to information systems analysis and design.</a:t>
            </a:r>
          </a:p>
          <a:p>
            <a:r>
              <a:rPr lang="en-US" sz="1800" dirty="0"/>
              <a:t>Understand career opportunities in data communications and the job skills required to succeed in this field.</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Arial" charset="0"/>
              </a:rPr>
              <a:t>The Top-Down Approach</a:t>
            </a:r>
          </a:p>
        </p:txBody>
      </p:sp>
      <p:sp>
        <p:nvSpPr>
          <p:cNvPr id="21507" name="Rectangle 3"/>
          <p:cNvSpPr>
            <a:spLocks noGrp="1" noChangeArrowheads="1"/>
          </p:cNvSpPr>
          <p:nvPr>
            <p:ph type="body" idx="1"/>
          </p:nvPr>
        </p:nvSpPr>
        <p:spPr>
          <a:xfrm>
            <a:off x="838200" y="5830888"/>
            <a:ext cx="7772400" cy="722312"/>
          </a:xfrm>
        </p:spPr>
        <p:txBody>
          <a:bodyPr/>
          <a:lstStyle/>
          <a:p>
            <a:pPr eaLnBrk="1" hangingPunct="1"/>
            <a:r>
              <a:rPr lang="en-US">
                <a:latin typeface="Arial" charset="0"/>
              </a:rPr>
              <a:t>Business needs drive solutions.</a:t>
            </a:r>
          </a:p>
        </p:txBody>
      </p:sp>
      <p:pic>
        <p:nvPicPr>
          <p:cNvPr id="21508" name="Picture 4" descr="H:\DATA\wiley\images\chapt 1\c01f010.jpg"/>
          <p:cNvPicPr>
            <a:picLocks noChangeAspect="1" noChangeArrowheads="1"/>
          </p:cNvPicPr>
          <p:nvPr/>
        </p:nvPicPr>
        <p:blipFill>
          <a:blip r:embed="rId4" cstate="print"/>
          <a:srcRect/>
          <a:stretch>
            <a:fillRect/>
          </a:stretch>
        </p:blipFill>
        <p:spPr bwMode="auto">
          <a:xfrm>
            <a:off x="3429000" y="1981200"/>
            <a:ext cx="2036763" cy="3811588"/>
          </a:xfrm>
          <a:prstGeom prst="rect">
            <a:avLst/>
          </a:prstGeom>
          <a:noFill/>
          <a:ln w="9525">
            <a:noFill/>
            <a:miter lim="800000"/>
            <a:headEnd/>
            <a:tailEnd/>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1066800" y="685800"/>
            <a:ext cx="2743200" cy="1143000"/>
          </a:xfrm>
        </p:spPr>
        <p:txBody>
          <a:bodyPr/>
          <a:lstStyle/>
          <a:p>
            <a:pPr algn="ctr"/>
            <a:r>
              <a:rPr lang="en-US"/>
              <a:t>Interfaces</a:t>
            </a:r>
          </a:p>
        </p:txBody>
      </p:sp>
      <p:sp>
        <p:nvSpPr>
          <p:cNvPr id="4" name="Content Placeholder 3"/>
          <p:cNvSpPr>
            <a:spLocks noGrp="1"/>
          </p:cNvSpPr>
          <p:nvPr>
            <p:ph idx="1"/>
          </p:nvPr>
        </p:nvSpPr>
        <p:spPr>
          <a:xfrm>
            <a:off x="152400" y="2286000"/>
            <a:ext cx="5105400" cy="3733800"/>
          </a:xfrm>
        </p:spPr>
        <p:txBody>
          <a:bodyPr/>
          <a:lstStyle/>
          <a:p>
            <a:r>
              <a:rPr lang="en-US" dirty="0"/>
              <a:t>Implementing mutually supported protocols allows interfacing hardware and/or software technology to communicate, thereby ensuring compatibility.</a:t>
            </a:r>
          </a:p>
        </p:txBody>
      </p:sp>
      <p:pic>
        <p:nvPicPr>
          <p:cNvPr id="5" name="Picture 4" descr="HardwareToHardwareInterface.png"/>
          <p:cNvPicPr>
            <a:picLocks noChangeAspect="1"/>
          </p:cNvPicPr>
          <p:nvPr/>
        </p:nvPicPr>
        <p:blipFill>
          <a:blip r:embed="rId4" cstate="print"/>
          <a:stretch>
            <a:fillRect/>
          </a:stretch>
        </p:blipFill>
        <p:spPr>
          <a:xfrm>
            <a:off x="5208767" y="228600"/>
            <a:ext cx="3859033" cy="1828800"/>
          </a:xfrm>
          <a:prstGeom prst="rect">
            <a:avLst/>
          </a:prstGeom>
        </p:spPr>
      </p:pic>
      <p:pic>
        <p:nvPicPr>
          <p:cNvPr id="6" name="Picture 5" descr="SoftwareToSoftwareInterface.png"/>
          <p:cNvPicPr>
            <a:picLocks noChangeAspect="1"/>
          </p:cNvPicPr>
          <p:nvPr/>
        </p:nvPicPr>
        <p:blipFill>
          <a:blip r:embed="rId5" cstate="print"/>
          <a:stretch>
            <a:fillRect/>
          </a:stretch>
        </p:blipFill>
        <p:spPr>
          <a:xfrm>
            <a:off x="5331142" y="2133600"/>
            <a:ext cx="3746184" cy="2466622"/>
          </a:xfrm>
          <a:prstGeom prst="rect">
            <a:avLst/>
          </a:prstGeom>
        </p:spPr>
      </p:pic>
      <p:pic>
        <p:nvPicPr>
          <p:cNvPr id="7" name="Picture 6" descr="SoftwareToHardwareInterface.png"/>
          <p:cNvPicPr>
            <a:picLocks noChangeAspect="1"/>
          </p:cNvPicPr>
          <p:nvPr/>
        </p:nvPicPr>
        <p:blipFill>
          <a:blip r:embed="rId6" cstate="print"/>
          <a:stretch>
            <a:fillRect/>
          </a:stretch>
        </p:blipFill>
        <p:spPr>
          <a:xfrm>
            <a:off x="5253319" y="4648200"/>
            <a:ext cx="3890681" cy="2133600"/>
          </a:xfrm>
          <a:prstGeom prst="rect">
            <a:avLst/>
          </a:prstGeom>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rPr>
              <a:t>The OSI Model</a:t>
            </a:r>
          </a:p>
        </p:txBody>
      </p:sp>
      <p:sp>
        <p:nvSpPr>
          <p:cNvPr id="23555" name="Rectangle 3"/>
          <p:cNvSpPr>
            <a:spLocks noGrp="1" noChangeArrowheads="1"/>
          </p:cNvSpPr>
          <p:nvPr>
            <p:ph type="body" idx="1"/>
          </p:nvPr>
        </p:nvSpPr>
        <p:spPr>
          <a:xfrm>
            <a:off x="609600" y="2057400"/>
            <a:ext cx="7772400" cy="4114800"/>
          </a:xfrm>
        </p:spPr>
        <p:txBody>
          <a:bodyPr/>
          <a:lstStyle/>
          <a:p>
            <a:pPr eaLnBrk="1" hangingPunct="1"/>
            <a:r>
              <a:rPr lang="en-US" sz="2800" b="1" dirty="0">
                <a:solidFill>
                  <a:srgbClr val="000000"/>
                </a:solidFill>
                <a:latin typeface="Arial" charset="0"/>
                <a:cs typeface="Times New Roman" pitchFamily="18" charset="0"/>
              </a:rPr>
              <a:t>Open systems interconnection (OSI)</a:t>
            </a:r>
            <a:r>
              <a:rPr lang="en-US" sz="2800" dirty="0">
                <a:solidFill>
                  <a:srgbClr val="000000"/>
                </a:solidFill>
                <a:latin typeface="Arial" charset="0"/>
                <a:cs typeface="Times New Roman" pitchFamily="18" charset="0"/>
              </a:rPr>
              <a:t> network reference model, a framework for organizing networking technology and protocol solutions developed by </a:t>
            </a:r>
            <a:r>
              <a:rPr lang="en-US" sz="2800" b="1" dirty="0">
                <a:solidFill>
                  <a:srgbClr val="000000"/>
                </a:solidFill>
                <a:latin typeface="Arial" charset="0"/>
                <a:cs typeface="Times New Roman" pitchFamily="18" charset="0"/>
              </a:rPr>
              <a:t>The International Standards Organization (ISO)</a:t>
            </a:r>
            <a:r>
              <a:rPr lang="en-US" sz="2800" dirty="0">
                <a:solidFill>
                  <a:srgbClr val="000000"/>
                </a:solidFill>
                <a:latin typeface="Arial" charset="0"/>
                <a:cs typeface="Times New Roman" pitchFamily="18" charset="0"/>
              </a:rPr>
              <a:t>. </a:t>
            </a:r>
          </a:p>
          <a:p>
            <a:pPr eaLnBrk="1" hangingPunct="1"/>
            <a:r>
              <a:rPr lang="en-US" sz="2800" dirty="0">
                <a:solidFill>
                  <a:srgbClr val="000000"/>
                </a:solidFill>
                <a:latin typeface="Arial" charset="0"/>
                <a:cs typeface="Times New Roman" pitchFamily="18" charset="0"/>
              </a:rPr>
              <a:t>The </a:t>
            </a:r>
            <a:r>
              <a:rPr lang="en-US" sz="2800" b="1" dirty="0">
                <a:solidFill>
                  <a:srgbClr val="000000"/>
                </a:solidFill>
                <a:latin typeface="Arial" charset="0"/>
                <a:cs typeface="Times New Roman" pitchFamily="18" charset="0"/>
              </a:rPr>
              <a:t>OSI Model </a:t>
            </a:r>
            <a:r>
              <a:rPr lang="en-US" sz="2800" dirty="0">
                <a:solidFill>
                  <a:srgbClr val="000000"/>
                </a:solidFill>
                <a:latin typeface="Arial" charset="0"/>
                <a:cs typeface="Times New Roman" pitchFamily="18" charset="0"/>
              </a:rPr>
              <a:t>consists of a hierarchy of 7 layers that loosely group the functional requirements for communication between two computing devices.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eaLnBrk="1" hangingPunct="1"/>
            <a:r>
              <a:rPr lang="en-US">
                <a:latin typeface="Arial" charset="0"/>
              </a:rPr>
              <a:t>The OSI Model</a:t>
            </a:r>
          </a:p>
        </p:txBody>
      </p:sp>
      <p:sp>
        <p:nvSpPr>
          <p:cNvPr id="24579" name="Rectangle 1027"/>
          <p:cNvSpPr>
            <a:spLocks noGrp="1" noChangeArrowheads="1"/>
          </p:cNvSpPr>
          <p:nvPr>
            <p:ph type="body" idx="1"/>
          </p:nvPr>
        </p:nvSpPr>
        <p:spPr>
          <a:xfrm>
            <a:off x="609600" y="2133600"/>
            <a:ext cx="7772400" cy="4114800"/>
          </a:xfrm>
        </p:spPr>
        <p:txBody>
          <a:bodyPr/>
          <a:lstStyle/>
          <a:p>
            <a:pPr eaLnBrk="1" hangingPunct="1">
              <a:lnSpc>
                <a:spcPct val="90000"/>
              </a:lnSpc>
            </a:pPr>
            <a:r>
              <a:rPr lang="en-US" sz="2800" dirty="0">
                <a:solidFill>
                  <a:srgbClr val="000000"/>
                </a:solidFill>
                <a:latin typeface="Arial" charset="0"/>
                <a:cs typeface="Times New Roman" pitchFamily="18" charset="0"/>
              </a:rPr>
              <a:t>The power of the OSI Model, officially known as </a:t>
            </a:r>
            <a:r>
              <a:rPr lang="en-US" sz="2800" b="1" dirty="0">
                <a:solidFill>
                  <a:srgbClr val="000000"/>
                </a:solidFill>
                <a:latin typeface="Arial" charset="0"/>
                <a:cs typeface="Times New Roman" pitchFamily="18" charset="0"/>
              </a:rPr>
              <a:t>ISO Standard 7489</a:t>
            </a:r>
            <a:r>
              <a:rPr lang="en-US" sz="2800" dirty="0">
                <a:solidFill>
                  <a:srgbClr val="000000"/>
                </a:solidFill>
                <a:latin typeface="Arial" charset="0"/>
                <a:cs typeface="Times New Roman" pitchFamily="18" charset="0"/>
              </a:rPr>
              <a:t>, lies in its openness and flexibility. </a:t>
            </a:r>
          </a:p>
          <a:p>
            <a:pPr eaLnBrk="1" hangingPunct="1">
              <a:lnSpc>
                <a:spcPct val="90000"/>
              </a:lnSpc>
            </a:pPr>
            <a:r>
              <a:rPr lang="en-US" sz="2800" dirty="0">
                <a:solidFill>
                  <a:srgbClr val="000000"/>
                </a:solidFill>
                <a:latin typeface="Arial" charset="0"/>
                <a:cs typeface="Times New Roman" pitchFamily="18" charset="0"/>
              </a:rPr>
              <a:t>It can be used to organize and define protocols involved in communicating between two computing devices located in the same room as effectively as two devices located on opposite sides of the world.</a:t>
            </a:r>
          </a:p>
          <a:p>
            <a:pPr eaLnBrk="1" hangingPunct="1">
              <a:lnSpc>
                <a:spcPct val="90000"/>
              </a:lnSpc>
            </a:pPr>
            <a:r>
              <a:rPr lang="en-US" sz="2800" dirty="0">
                <a:latin typeface="Arial" charset="0"/>
                <a:cs typeface="Times New Roman" pitchFamily="18" charset="0"/>
              </a:rPr>
              <a:t>It is </a:t>
            </a:r>
            <a:r>
              <a:rPr lang="en-US" sz="2800" b="1" dirty="0">
                <a:latin typeface="Arial" charset="0"/>
                <a:cs typeface="Times New Roman" pitchFamily="18" charset="0"/>
              </a:rPr>
              <a:t>THE</a:t>
            </a:r>
            <a:r>
              <a:rPr lang="en-US" sz="2800" dirty="0">
                <a:latin typeface="Arial" charset="0"/>
                <a:cs typeface="Times New Roman" pitchFamily="18" charset="0"/>
              </a:rPr>
              <a:t> reference model in the world of telecommunications</a:t>
            </a:r>
          </a:p>
          <a:p>
            <a:pPr eaLnBrk="1" hangingPunct="1">
              <a:lnSpc>
                <a:spcPct val="90000"/>
              </a:lnSpc>
            </a:pPr>
            <a:endParaRPr lang="en-US" sz="2800" dirty="0">
              <a:latin typeface="Arial" charset="0"/>
            </a:endParaRPr>
          </a:p>
          <a:p>
            <a:pPr eaLnBrk="1" hangingPunct="1">
              <a:lnSpc>
                <a:spcPct val="90000"/>
              </a:lnSpc>
            </a:pPr>
            <a:endParaRPr lang="en-US" sz="2800" dirty="0">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r>
              <a:rPr lang="en-US">
                <a:latin typeface="Arial" charset="0"/>
              </a:rPr>
              <a:t>Protocols</a:t>
            </a:r>
          </a:p>
        </p:txBody>
      </p:sp>
      <p:sp>
        <p:nvSpPr>
          <p:cNvPr id="25603" name="Rectangle 1027"/>
          <p:cNvSpPr>
            <a:spLocks noGrp="1" noChangeArrowheads="1"/>
          </p:cNvSpPr>
          <p:nvPr>
            <p:ph type="body" idx="1"/>
          </p:nvPr>
        </p:nvSpPr>
        <p:spPr>
          <a:xfrm>
            <a:off x="609600" y="2133600"/>
            <a:ext cx="7772400" cy="4114800"/>
          </a:xfrm>
        </p:spPr>
        <p:txBody>
          <a:bodyPr/>
          <a:lstStyle/>
          <a:p>
            <a:pPr eaLnBrk="1" hangingPunct="1"/>
            <a:r>
              <a:rPr lang="en-US" dirty="0">
                <a:solidFill>
                  <a:srgbClr val="000000"/>
                </a:solidFill>
                <a:latin typeface="Arial" charset="0"/>
                <a:cs typeface="Times New Roman" pitchFamily="18" charset="0"/>
              </a:rPr>
              <a:t>A </a:t>
            </a:r>
            <a:r>
              <a:rPr lang="en-US" b="1" dirty="0">
                <a:solidFill>
                  <a:srgbClr val="000000"/>
                </a:solidFill>
                <a:latin typeface="Arial" charset="0"/>
                <a:cs typeface="Times New Roman" pitchFamily="18" charset="0"/>
              </a:rPr>
              <a:t>protocol </a:t>
            </a:r>
            <a:r>
              <a:rPr lang="en-US" dirty="0">
                <a:solidFill>
                  <a:srgbClr val="000000"/>
                </a:solidFill>
                <a:latin typeface="Arial" charset="0"/>
                <a:cs typeface="Times New Roman" pitchFamily="18" charset="0"/>
              </a:rPr>
              <a:t>is a set of rules that govern communication between hardware and/or software components.</a:t>
            </a:r>
          </a:p>
          <a:p>
            <a:pPr eaLnBrk="1" hangingPunct="1"/>
            <a:r>
              <a:rPr lang="en-US" dirty="0">
                <a:solidFill>
                  <a:srgbClr val="000000"/>
                </a:solidFill>
                <a:latin typeface="Arial" charset="0"/>
                <a:cs typeface="Times New Roman" pitchFamily="18" charset="0"/>
              </a:rPr>
              <a:t>There are many well known as well as a few obscure protocols used in  telecommunications.</a:t>
            </a:r>
            <a:endParaRPr lang="en-US" dirty="0">
              <a:latin typeface="Arial" charset="0"/>
              <a:cs typeface="Times New Roman" pitchFamily="18" charset="0"/>
            </a:endParaRPr>
          </a:p>
          <a:p>
            <a:pPr eaLnBrk="1" hangingPunct="1"/>
            <a:endParaRPr lang="en-US" dirty="0">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990600" y="2357438"/>
            <a:ext cx="908050" cy="461962"/>
          </a:xfrm>
          <a:prstGeom prst="rect">
            <a:avLst/>
          </a:prstGeom>
          <a:noFill/>
          <a:ln w="9525">
            <a:noFill/>
            <a:miter lim="800000"/>
            <a:headEnd/>
            <a:tailEnd/>
          </a:ln>
        </p:spPr>
        <p:txBody>
          <a:bodyPr wrap="none">
            <a:spAutoFit/>
          </a:bodyPr>
          <a:lstStyle/>
          <a:p>
            <a:pPr algn="ctr"/>
            <a:r>
              <a:rPr lang="en-US" dirty="0">
                <a:solidFill>
                  <a:srgbClr val="FF0000"/>
                </a:solidFill>
              </a:rPr>
              <a:t>Away</a:t>
            </a:r>
          </a:p>
        </p:txBody>
      </p:sp>
      <p:sp>
        <p:nvSpPr>
          <p:cNvPr id="14" name="TextBox 13"/>
          <p:cNvSpPr txBox="1">
            <a:spLocks noChangeArrowheads="1"/>
          </p:cNvSpPr>
          <p:nvPr/>
        </p:nvSpPr>
        <p:spPr bwMode="auto">
          <a:xfrm>
            <a:off x="990600" y="4110038"/>
            <a:ext cx="1041400" cy="461962"/>
          </a:xfrm>
          <a:prstGeom prst="rect">
            <a:avLst/>
          </a:prstGeom>
          <a:noFill/>
          <a:ln w="9525">
            <a:noFill/>
            <a:miter lim="800000"/>
            <a:headEnd/>
            <a:tailEnd/>
          </a:ln>
        </p:spPr>
        <p:txBody>
          <a:bodyPr wrap="none">
            <a:spAutoFit/>
          </a:bodyPr>
          <a:lstStyle/>
          <a:p>
            <a:pPr algn="ctr"/>
            <a:r>
              <a:rPr lang="en-US" dirty="0">
                <a:solidFill>
                  <a:srgbClr val="FF0000"/>
                </a:solidFill>
              </a:rPr>
              <a:t>Throw</a:t>
            </a:r>
          </a:p>
        </p:txBody>
      </p:sp>
      <p:sp>
        <p:nvSpPr>
          <p:cNvPr id="15" name="TextBox 14"/>
          <p:cNvSpPr txBox="1">
            <a:spLocks noChangeArrowheads="1"/>
          </p:cNvSpPr>
          <p:nvPr/>
        </p:nvSpPr>
        <p:spPr bwMode="auto">
          <a:xfrm>
            <a:off x="990600" y="3576638"/>
            <a:ext cx="1320800" cy="461962"/>
          </a:xfrm>
          <a:prstGeom prst="rect">
            <a:avLst/>
          </a:prstGeom>
          <a:noFill/>
          <a:ln w="9525">
            <a:noFill/>
            <a:miter lim="800000"/>
            <a:headEnd/>
            <a:tailEnd/>
          </a:ln>
        </p:spPr>
        <p:txBody>
          <a:bodyPr wrap="none">
            <a:spAutoFit/>
          </a:bodyPr>
          <a:lstStyle/>
          <a:p>
            <a:pPr algn="ctr"/>
            <a:r>
              <a:rPr lang="en-US" dirty="0">
                <a:solidFill>
                  <a:srgbClr val="FF0000"/>
                </a:solidFill>
              </a:rPr>
              <a:t>Sausage</a:t>
            </a:r>
          </a:p>
        </p:txBody>
      </p:sp>
      <p:sp>
        <p:nvSpPr>
          <p:cNvPr id="26626" name="Rectangle 2"/>
          <p:cNvSpPr>
            <a:spLocks noGrp="1" noChangeArrowheads="1"/>
          </p:cNvSpPr>
          <p:nvPr>
            <p:ph type="title"/>
          </p:nvPr>
        </p:nvSpPr>
        <p:spPr/>
        <p:txBody>
          <a:bodyPr/>
          <a:lstStyle/>
          <a:p>
            <a:pPr eaLnBrk="1" hangingPunct="1"/>
            <a:r>
              <a:rPr lang="en-US">
                <a:latin typeface="Arial" charset="0"/>
              </a:rPr>
              <a:t>OSI Model Overview</a:t>
            </a:r>
          </a:p>
        </p:txBody>
      </p:sp>
      <p:sp>
        <p:nvSpPr>
          <p:cNvPr id="4" name="TextBox 3"/>
          <p:cNvSpPr txBox="1">
            <a:spLocks noChangeArrowheads="1"/>
          </p:cNvSpPr>
          <p:nvPr/>
        </p:nvSpPr>
        <p:spPr bwMode="auto">
          <a:xfrm>
            <a:off x="990600" y="2971800"/>
            <a:ext cx="1295400" cy="461963"/>
          </a:xfrm>
          <a:prstGeom prst="rect">
            <a:avLst/>
          </a:prstGeom>
          <a:noFill/>
          <a:ln w="9525">
            <a:noFill/>
            <a:miter lim="800000"/>
            <a:headEnd/>
            <a:tailEnd/>
          </a:ln>
        </p:spPr>
        <p:txBody>
          <a:bodyPr wrap="square">
            <a:spAutoFit/>
          </a:bodyPr>
          <a:lstStyle/>
          <a:p>
            <a:pPr algn="ctr"/>
            <a:r>
              <a:rPr lang="en-US" dirty="0">
                <a:solidFill>
                  <a:srgbClr val="FF0000"/>
                </a:solidFill>
              </a:rPr>
              <a:t>People</a:t>
            </a:r>
          </a:p>
        </p:txBody>
      </p:sp>
      <p:sp>
        <p:nvSpPr>
          <p:cNvPr id="5" name="Rectangle 4"/>
          <p:cNvSpPr>
            <a:spLocks noChangeArrowheads="1"/>
          </p:cNvSpPr>
          <p:nvPr/>
        </p:nvSpPr>
        <p:spPr bwMode="auto">
          <a:xfrm>
            <a:off x="1143000" y="2357438"/>
            <a:ext cx="511175" cy="461962"/>
          </a:xfrm>
          <a:prstGeom prst="rect">
            <a:avLst/>
          </a:prstGeom>
          <a:noFill/>
          <a:ln w="9525">
            <a:noFill/>
            <a:miter lim="800000"/>
            <a:headEnd/>
            <a:tailEnd/>
          </a:ln>
        </p:spPr>
        <p:txBody>
          <a:bodyPr wrap="none">
            <a:spAutoFit/>
          </a:bodyPr>
          <a:lstStyle/>
          <a:p>
            <a:pPr algn="ctr"/>
            <a:r>
              <a:rPr lang="en-US" dirty="0">
                <a:solidFill>
                  <a:srgbClr val="FF0000"/>
                </a:solidFill>
              </a:rPr>
              <a:t>All</a:t>
            </a:r>
          </a:p>
        </p:txBody>
      </p:sp>
      <p:sp>
        <p:nvSpPr>
          <p:cNvPr id="6" name="TextBox 5"/>
          <p:cNvSpPr txBox="1">
            <a:spLocks noChangeArrowheads="1"/>
          </p:cNvSpPr>
          <p:nvPr/>
        </p:nvSpPr>
        <p:spPr bwMode="auto">
          <a:xfrm>
            <a:off x="990600" y="3581400"/>
            <a:ext cx="1143000" cy="461963"/>
          </a:xfrm>
          <a:prstGeom prst="rect">
            <a:avLst/>
          </a:prstGeom>
          <a:noFill/>
          <a:ln w="9525">
            <a:noFill/>
            <a:miter lim="800000"/>
            <a:headEnd/>
            <a:tailEnd/>
          </a:ln>
        </p:spPr>
        <p:txBody>
          <a:bodyPr wrap="square">
            <a:spAutoFit/>
          </a:bodyPr>
          <a:lstStyle/>
          <a:p>
            <a:pPr algn="ctr"/>
            <a:r>
              <a:rPr lang="en-US" dirty="0">
                <a:solidFill>
                  <a:srgbClr val="FF0000"/>
                </a:solidFill>
              </a:rPr>
              <a:t>Seem</a:t>
            </a:r>
          </a:p>
        </p:txBody>
      </p:sp>
      <p:sp>
        <p:nvSpPr>
          <p:cNvPr id="7" name="TextBox 6"/>
          <p:cNvSpPr txBox="1">
            <a:spLocks noChangeArrowheads="1"/>
          </p:cNvSpPr>
          <p:nvPr/>
        </p:nvSpPr>
        <p:spPr bwMode="auto">
          <a:xfrm>
            <a:off x="990600" y="4110038"/>
            <a:ext cx="762000" cy="461962"/>
          </a:xfrm>
          <a:prstGeom prst="rect">
            <a:avLst/>
          </a:prstGeom>
          <a:noFill/>
          <a:ln w="9525">
            <a:noFill/>
            <a:miter lim="800000"/>
            <a:headEnd/>
            <a:tailEnd/>
          </a:ln>
        </p:spPr>
        <p:txBody>
          <a:bodyPr wrap="square">
            <a:spAutoFit/>
          </a:bodyPr>
          <a:lstStyle/>
          <a:p>
            <a:pPr algn="ctr"/>
            <a:r>
              <a:rPr lang="en-US" dirty="0">
                <a:solidFill>
                  <a:srgbClr val="FF0000"/>
                </a:solidFill>
              </a:rPr>
              <a:t>To</a:t>
            </a:r>
          </a:p>
        </p:txBody>
      </p:sp>
      <p:sp>
        <p:nvSpPr>
          <p:cNvPr id="8" name="TextBox 7"/>
          <p:cNvSpPr txBox="1">
            <a:spLocks noChangeArrowheads="1"/>
          </p:cNvSpPr>
          <p:nvPr/>
        </p:nvSpPr>
        <p:spPr bwMode="auto">
          <a:xfrm>
            <a:off x="990600" y="4648200"/>
            <a:ext cx="1066800" cy="461963"/>
          </a:xfrm>
          <a:prstGeom prst="rect">
            <a:avLst/>
          </a:prstGeom>
          <a:noFill/>
          <a:ln w="9525">
            <a:noFill/>
            <a:miter lim="800000"/>
            <a:headEnd/>
            <a:tailEnd/>
          </a:ln>
        </p:spPr>
        <p:txBody>
          <a:bodyPr wrap="square">
            <a:spAutoFit/>
          </a:bodyPr>
          <a:lstStyle/>
          <a:p>
            <a:pPr algn="ctr"/>
            <a:r>
              <a:rPr lang="en-US" dirty="0">
                <a:solidFill>
                  <a:srgbClr val="FF0000"/>
                </a:solidFill>
              </a:rPr>
              <a:t>Need</a:t>
            </a:r>
          </a:p>
        </p:txBody>
      </p:sp>
      <p:sp>
        <p:nvSpPr>
          <p:cNvPr id="9" name="TextBox 8"/>
          <p:cNvSpPr txBox="1">
            <a:spLocks noChangeArrowheads="1"/>
          </p:cNvSpPr>
          <p:nvPr/>
        </p:nvSpPr>
        <p:spPr bwMode="auto">
          <a:xfrm>
            <a:off x="990600" y="5486400"/>
            <a:ext cx="990600" cy="461963"/>
          </a:xfrm>
          <a:prstGeom prst="rect">
            <a:avLst/>
          </a:prstGeom>
          <a:noFill/>
          <a:ln w="9525">
            <a:noFill/>
            <a:miter lim="800000"/>
            <a:headEnd/>
            <a:tailEnd/>
          </a:ln>
        </p:spPr>
        <p:txBody>
          <a:bodyPr wrap="square">
            <a:spAutoFit/>
          </a:bodyPr>
          <a:lstStyle/>
          <a:p>
            <a:pPr algn="ctr"/>
            <a:r>
              <a:rPr lang="en-US" dirty="0">
                <a:solidFill>
                  <a:srgbClr val="FF0000"/>
                </a:solidFill>
              </a:rPr>
              <a:t>Data</a:t>
            </a:r>
          </a:p>
        </p:txBody>
      </p:sp>
      <p:sp>
        <p:nvSpPr>
          <p:cNvPr id="10" name="TextBox 9"/>
          <p:cNvSpPr txBox="1">
            <a:spLocks noChangeArrowheads="1"/>
          </p:cNvSpPr>
          <p:nvPr/>
        </p:nvSpPr>
        <p:spPr bwMode="auto">
          <a:xfrm>
            <a:off x="1066800" y="6096000"/>
            <a:ext cx="1622425" cy="461963"/>
          </a:xfrm>
          <a:prstGeom prst="rect">
            <a:avLst/>
          </a:prstGeom>
          <a:noFill/>
          <a:ln w="9525">
            <a:noFill/>
            <a:miter lim="800000"/>
            <a:headEnd/>
            <a:tailEnd/>
          </a:ln>
        </p:spPr>
        <p:txBody>
          <a:bodyPr wrap="none">
            <a:spAutoFit/>
          </a:bodyPr>
          <a:lstStyle/>
          <a:p>
            <a:pPr algn="ctr"/>
            <a:r>
              <a:rPr lang="en-US" dirty="0">
                <a:solidFill>
                  <a:srgbClr val="FF0000"/>
                </a:solidFill>
              </a:rPr>
              <a:t>Processing</a:t>
            </a:r>
          </a:p>
        </p:txBody>
      </p:sp>
      <p:sp>
        <p:nvSpPr>
          <p:cNvPr id="11" name="TextBox 10"/>
          <p:cNvSpPr txBox="1">
            <a:spLocks noChangeArrowheads="1"/>
          </p:cNvSpPr>
          <p:nvPr/>
        </p:nvSpPr>
        <p:spPr bwMode="auto">
          <a:xfrm>
            <a:off x="990600" y="6096000"/>
            <a:ext cx="1049338" cy="461963"/>
          </a:xfrm>
          <a:prstGeom prst="rect">
            <a:avLst/>
          </a:prstGeom>
          <a:noFill/>
          <a:ln w="9525">
            <a:noFill/>
            <a:miter lim="800000"/>
            <a:headEnd/>
            <a:tailEnd/>
          </a:ln>
        </p:spPr>
        <p:txBody>
          <a:bodyPr wrap="none">
            <a:spAutoFit/>
          </a:bodyPr>
          <a:lstStyle/>
          <a:p>
            <a:pPr algn="ctr"/>
            <a:r>
              <a:rPr lang="en-US">
                <a:solidFill>
                  <a:srgbClr val="FF0000"/>
                </a:solidFill>
              </a:rPr>
              <a:t>Please</a:t>
            </a:r>
          </a:p>
        </p:txBody>
      </p:sp>
      <p:sp>
        <p:nvSpPr>
          <p:cNvPr id="12" name="TextBox 11"/>
          <p:cNvSpPr txBox="1">
            <a:spLocks noChangeArrowheads="1"/>
          </p:cNvSpPr>
          <p:nvPr/>
        </p:nvSpPr>
        <p:spPr bwMode="auto">
          <a:xfrm>
            <a:off x="990600" y="5486400"/>
            <a:ext cx="560388" cy="461963"/>
          </a:xfrm>
          <a:prstGeom prst="rect">
            <a:avLst/>
          </a:prstGeom>
          <a:noFill/>
          <a:ln w="9525">
            <a:noFill/>
            <a:miter lim="800000"/>
            <a:headEnd/>
            <a:tailEnd/>
          </a:ln>
        </p:spPr>
        <p:txBody>
          <a:bodyPr wrap="none">
            <a:spAutoFit/>
          </a:bodyPr>
          <a:lstStyle/>
          <a:p>
            <a:pPr algn="ctr"/>
            <a:r>
              <a:rPr lang="en-US">
                <a:solidFill>
                  <a:srgbClr val="FF0000"/>
                </a:solidFill>
              </a:rPr>
              <a:t>Do</a:t>
            </a:r>
          </a:p>
        </p:txBody>
      </p:sp>
      <p:sp>
        <p:nvSpPr>
          <p:cNvPr id="13" name="TextBox 12"/>
          <p:cNvSpPr txBox="1">
            <a:spLocks noChangeArrowheads="1"/>
          </p:cNvSpPr>
          <p:nvPr/>
        </p:nvSpPr>
        <p:spPr bwMode="auto">
          <a:xfrm>
            <a:off x="990600" y="4648200"/>
            <a:ext cx="658813" cy="461963"/>
          </a:xfrm>
          <a:prstGeom prst="rect">
            <a:avLst/>
          </a:prstGeom>
          <a:noFill/>
          <a:ln w="9525">
            <a:noFill/>
            <a:miter lim="800000"/>
            <a:headEnd/>
            <a:tailEnd/>
          </a:ln>
        </p:spPr>
        <p:txBody>
          <a:bodyPr wrap="none">
            <a:spAutoFit/>
          </a:bodyPr>
          <a:lstStyle/>
          <a:p>
            <a:pPr algn="ctr"/>
            <a:r>
              <a:rPr lang="en-US" dirty="0">
                <a:solidFill>
                  <a:srgbClr val="FF0000"/>
                </a:solidFill>
              </a:rPr>
              <a:t>Not</a:t>
            </a:r>
          </a:p>
        </p:txBody>
      </p:sp>
      <p:sp>
        <p:nvSpPr>
          <p:cNvPr id="16" name="TextBox 15"/>
          <p:cNvSpPr txBox="1">
            <a:spLocks noChangeArrowheads="1"/>
          </p:cNvSpPr>
          <p:nvPr/>
        </p:nvSpPr>
        <p:spPr bwMode="auto">
          <a:xfrm>
            <a:off x="990600" y="2971800"/>
            <a:ext cx="858838" cy="461963"/>
          </a:xfrm>
          <a:prstGeom prst="rect">
            <a:avLst/>
          </a:prstGeom>
          <a:noFill/>
          <a:ln w="9525">
            <a:noFill/>
            <a:miter lim="800000"/>
            <a:headEnd/>
            <a:tailEnd/>
          </a:ln>
        </p:spPr>
        <p:txBody>
          <a:bodyPr wrap="none">
            <a:spAutoFit/>
          </a:bodyPr>
          <a:lstStyle/>
          <a:p>
            <a:pPr algn="ctr"/>
            <a:r>
              <a:rPr lang="en-US" dirty="0">
                <a:solidFill>
                  <a:srgbClr val="FF0000"/>
                </a:solidFill>
              </a:rPr>
              <a:t>Pizza</a:t>
            </a:r>
          </a:p>
        </p:txBody>
      </p:sp>
      <p:sp>
        <p:nvSpPr>
          <p:cNvPr id="19" name="Right Arrow 18"/>
          <p:cNvSpPr>
            <a:spLocks noChangeArrowheads="1"/>
          </p:cNvSpPr>
          <p:nvPr/>
        </p:nvSpPr>
        <p:spPr bwMode="auto">
          <a:xfrm rot="10800000">
            <a:off x="7391400" y="5181600"/>
            <a:ext cx="609600" cy="228600"/>
          </a:xfrm>
          <a:prstGeom prst="rightArrow">
            <a:avLst>
              <a:gd name="adj1" fmla="val 50000"/>
              <a:gd name="adj2" fmla="val 50000"/>
            </a:avLst>
          </a:prstGeom>
          <a:solidFill>
            <a:schemeClr val="accent1"/>
          </a:solidFill>
          <a:ln w="9525" algn="ctr">
            <a:solidFill>
              <a:schemeClr val="tx1"/>
            </a:solidFill>
            <a:miter lim="800000"/>
            <a:headEnd/>
            <a:tailEnd/>
          </a:ln>
        </p:spPr>
        <p:txBody>
          <a:bodyPr wrap="none"/>
          <a:lstStyle/>
          <a:p>
            <a:endParaRPr lang="en-US"/>
          </a:p>
        </p:txBody>
      </p:sp>
      <p:pic>
        <p:nvPicPr>
          <p:cNvPr id="26642" name="Picture 19" descr="c01f013.jpg"/>
          <p:cNvPicPr>
            <a:picLocks noChangeAspect="1"/>
          </p:cNvPicPr>
          <p:nvPr/>
        </p:nvPicPr>
        <p:blipFill>
          <a:blip r:embed="rId4" cstate="print"/>
          <a:srcRect/>
          <a:stretch>
            <a:fillRect/>
          </a:stretch>
        </p:blipFill>
        <p:spPr bwMode="auto">
          <a:xfrm>
            <a:off x="2667000" y="1905000"/>
            <a:ext cx="4648200" cy="4692650"/>
          </a:xfrm>
          <a:prstGeom prst="rect">
            <a:avLst/>
          </a:prstGeom>
          <a:noFill/>
          <a:ln w="9525">
            <a:noFill/>
            <a:miter lim="800000"/>
            <a:headEnd/>
            <a:tailEnd/>
          </a:ln>
        </p:spPr>
      </p:pic>
      <p:sp>
        <p:nvSpPr>
          <p:cNvPr id="20" name="TextBox 19"/>
          <p:cNvSpPr txBox="1"/>
          <p:nvPr/>
        </p:nvSpPr>
        <p:spPr>
          <a:xfrm>
            <a:off x="3657600" y="5788223"/>
            <a:ext cx="762000" cy="307777"/>
          </a:xfrm>
          <a:prstGeom prst="rect">
            <a:avLst/>
          </a:prstGeom>
          <a:noFill/>
        </p:spPr>
        <p:txBody>
          <a:bodyPr wrap="square" rtlCol="0">
            <a:spAutoFit/>
          </a:bodyPr>
          <a:lstStyle/>
          <a:p>
            <a:pPr algn="ctr"/>
            <a:r>
              <a:rPr lang="en-US" sz="1400" dirty="0"/>
              <a:t>MAC</a:t>
            </a:r>
          </a:p>
        </p:txBody>
      </p:sp>
      <p:sp>
        <p:nvSpPr>
          <p:cNvPr id="21" name="TextBox 20"/>
          <p:cNvSpPr txBox="1"/>
          <p:nvPr/>
        </p:nvSpPr>
        <p:spPr>
          <a:xfrm>
            <a:off x="3886200" y="5410200"/>
            <a:ext cx="762000" cy="261610"/>
          </a:xfrm>
          <a:prstGeom prst="rect">
            <a:avLst/>
          </a:prstGeom>
          <a:noFill/>
        </p:spPr>
        <p:txBody>
          <a:bodyPr wrap="square" rtlCol="0">
            <a:spAutoFit/>
          </a:bodyPr>
          <a:lstStyle/>
          <a:p>
            <a:pPr algn="ctr"/>
            <a:r>
              <a:rPr lang="en-US" sz="1050" dirty="0"/>
              <a:t>LLC</a:t>
            </a:r>
            <a:endParaRPr lang="en-US" sz="1400" dirty="0"/>
          </a:p>
        </p:txBody>
      </p:sp>
      <p:sp>
        <p:nvSpPr>
          <p:cNvPr id="30" name="Right Arrow 29"/>
          <p:cNvSpPr>
            <a:spLocks noChangeArrowheads="1"/>
          </p:cNvSpPr>
          <p:nvPr/>
        </p:nvSpPr>
        <p:spPr bwMode="auto">
          <a:xfrm rot="5400000">
            <a:off x="5867400" y="1676400"/>
            <a:ext cx="228600" cy="228600"/>
          </a:xfrm>
          <a:prstGeom prst="rightArrow">
            <a:avLst>
              <a:gd name="adj1" fmla="val 50000"/>
              <a:gd name="adj2" fmla="val 50000"/>
            </a:avLst>
          </a:prstGeom>
          <a:solidFill>
            <a:schemeClr val="accent1"/>
          </a:solidFill>
          <a:ln w="9525" algn="ctr">
            <a:solidFill>
              <a:schemeClr val="tx1"/>
            </a:solidFill>
            <a:miter lim="800000"/>
            <a:headEnd/>
            <a:tailEnd/>
          </a:ln>
        </p:spPr>
        <p:txBody>
          <a:bodyPr wrap="none"/>
          <a:lstStyle/>
          <a:p>
            <a:endParaRPr lang="en-US"/>
          </a:p>
        </p:txBody>
      </p:sp>
      <p:sp>
        <p:nvSpPr>
          <p:cNvPr id="31" name="Right Arrow 30"/>
          <p:cNvSpPr>
            <a:spLocks noChangeArrowheads="1"/>
          </p:cNvSpPr>
          <p:nvPr/>
        </p:nvSpPr>
        <p:spPr bwMode="auto">
          <a:xfrm rot="5400000">
            <a:off x="4267200" y="1676400"/>
            <a:ext cx="228600" cy="228600"/>
          </a:xfrm>
          <a:prstGeom prst="rightArrow">
            <a:avLst>
              <a:gd name="adj1" fmla="val 50000"/>
              <a:gd name="adj2" fmla="val 50000"/>
            </a:avLst>
          </a:prstGeom>
          <a:solidFill>
            <a:schemeClr val="accent1"/>
          </a:solidFill>
          <a:ln w="9525" algn="ctr">
            <a:solidFill>
              <a:schemeClr val="tx1"/>
            </a:solidFill>
            <a:miter lim="800000"/>
            <a:headEnd/>
            <a:tailEnd/>
          </a:ln>
        </p:spPr>
        <p:txBody>
          <a:bodyPr wrap="none"/>
          <a:lstStyle/>
          <a:p>
            <a:endParaRPr lang="en-US"/>
          </a:p>
        </p:txBody>
      </p:sp>
      <p:sp>
        <p:nvSpPr>
          <p:cNvPr id="38" name="Left Brace 37"/>
          <p:cNvSpPr/>
          <p:nvPr/>
        </p:nvSpPr>
        <p:spPr bwMode="auto">
          <a:xfrm>
            <a:off x="2286000" y="2209800"/>
            <a:ext cx="228600" cy="2819400"/>
          </a:xfrm>
          <a:prstGeom prst="leftBrac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39" name="Left Brace 38"/>
          <p:cNvSpPr/>
          <p:nvPr/>
        </p:nvSpPr>
        <p:spPr bwMode="auto">
          <a:xfrm>
            <a:off x="2286000" y="5410200"/>
            <a:ext cx="228600" cy="1143000"/>
          </a:xfrm>
          <a:prstGeom prst="leftBrac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40" name="TextBox 39"/>
          <p:cNvSpPr txBox="1"/>
          <p:nvPr/>
        </p:nvSpPr>
        <p:spPr>
          <a:xfrm>
            <a:off x="838200" y="5486400"/>
            <a:ext cx="1447800" cy="1015663"/>
          </a:xfrm>
          <a:prstGeom prst="rect">
            <a:avLst/>
          </a:prstGeom>
          <a:noFill/>
        </p:spPr>
        <p:txBody>
          <a:bodyPr wrap="square" rtlCol="0">
            <a:spAutoFit/>
          </a:bodyPr>
          <a:lstStyle/>
          <a:p>
            <a:r>
              <a:rPr lang="en-US" sz="2000" dirty="0">
                <a:solidFill>
                  <a:srgbClr val="FF0000"/>
                </a:solidFill>
              </a:rPr>
              <a:t>Network</a:t>
            </a:r>
          </a:p>
          <a:p>
            <a:r>
              <a:rPr lang="en-US" sz="2000" dirty="0">
                <a:solidFill>
                  <a:srgbClr val="FF0000"/>
                </a:solidFill>
              </a:rPr>
              <a:t>Interface</a:t>
            </a:r>
          </a:p>
          <a:p>
            <a:r>
              <a:rPr lang="en-US" sz="2000" dirty="0">
                <a:solidFill>
                  <a:srgbClr val="FF0000"/>
                </a:solidFill>
              </a:rPr>
              <a:t>Card</a:t>
            </a:r>
          </a:p>
        </p:txBody>
      </p:sp>
      <p:sp>
        <p:nvSpPr>
          <p:cNvPr id="41" name="TextBox 40"/>
          <p:cNvSpPr txBox="1"/>
          <p:nvPr/>
        </p:nvSpPr>
        <p:spPr>
          <a:xfrm>
            <a:off x="685800" y="3276600"/>
            <a:ext cx="1447800" cy="707886"/>
          </a:xfrm>
          <a:prstGeom prst="rect">
            <a:avLst/>
          </a:prstGeom>
          <a:noFill/>
        </p:spPr>
        <p:txBody>
          <a:bodyPr wrap="square" rtlCol="0">
            <a:spAutoFit/>
          </a:bodyPr>
          <a:lstStyle/>
          <a:p>
            <a:r>
              <a:rPr lang="en-US" sz="2000" dirty="0">
                <a:solidFill>
                  <a:srgbClr val="FF0000"/>
                </a:solidFill>
              </a:rPr>
              <a:t>Operating</a:t>
            </a:r>
          </a:p>
          <a:p>
            <a:r>
              <a:rPr lang="en-US" sz="2000" dirty="0">
                <a:solidFill>
                  <a:srgbClr val="FF0000"/>
                </a:solidFill>
              </a:rPr>
              <a:t>Systems</a:t>
            </a:r>
          </a:p>
        </p:txBody>
      </p:sp>
      <p:cxnSp>
        <p:nvCxnSpPr>
          <p:cNvPr id="43" name="Straight Connector 42"/>
          <p:cNvCxnSpPr/>
          <p:nvPr/>
        </p:nvCxnSpPr>
        <p:spPr bwMode="auto">
          <a:xfrm>
            <a:off x="2819400" y="2362200"/>
            <a:ext cx="685800" cy="0"/>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cxnSp>
        <p:nvCxnSpPr>
          <p:cNvPr id="44" name="Straight Connector 43"/>
          <p:cNvCxnSpPr/>
          <p:nvPr/>
        </p:nvCxnSpPr>
        <p:spPr bwMode="auto">
          <a:xfrm>
            <a:off x="2819400" y="3048000"/>
            <a:ext cx="685800" cy="0"/>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cxnSp>
        <p:nvCxnSpPr>
          <p:cNvPr id="45" name="Straight Connector 44"/>
          <p:cNvCxnSpPr/>
          <p:nvPr/>
        </p:nvCxnSpPr>
        <p:spPr bwMode="auto">
          <a:xfrm>
            <a:off x="2819400" y="3657600"/>
            <a:ext cx="685800" cy="0"/>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cxnSp>
        <p:nvCxnSpPr>
          <p:cNvPr id="46" name="Straight Connector 45"/>
          <p:cNvCxnSpPr/>
          <p:nvPr/>
        </p:nvCxnSpPr>
        <p:spPr bwMode="auto">
          <a:xfrm>
            <a:off x="2819400" y="4191000"/>
            <a:ext cx="685800" cy="0"/>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cxnSp>
        <p:nvCxnSpPr>
          <p:cNvPr id="47" name="Straight Connector 46"/>
          <p:cNvCxnSpPr/>
          <p:nvPr/>
        </p:nvCxnSpPr>
        <p:spPr bwMode="auto">
          <a:xfrm>
            <a:off x="2819400" y="4724400"/>
            <a:ext cx="685800" cy="0"/>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cxnSp>
        <p:nvCxnSpPr>
          <p:cNvPr id="48" name="Straight Connector 47"/>
          <p:cNvCxnSpPr/>
          <p:nvPr/>
        </p:nvCxnSpPr>
        <p:spPr bwMode="auto">
          <a:xfrm>
            <a:off x="2819400" y="5486400"/>
            <a:ext cx="685800" cy="0"/>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cxnSp>
        <p:nvCxnSpPr>
          <p:cNvPr id="49" name="Straight Connector 48"/>
          <p:cNvCxnSpPr/>
          <p:nvPr/>
        </p:nvCxnSpPr>
        <p:spPr bwMode="auto">
          <a:xfrm>
            <a:off x="2819400" y="6172200"/>
            <a:ext cx="685800" cy="0"/>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9"/>
                                        </p:tgtEl>
                                      </p:cBhvr>
                                    </p:animEffect>
                                    <p:set>
                                      <p:cBhvr>
                                        <p:cTn id="12" dur="1" fill="hold">
                                          <p:stCondLst>
                                            <p:cond delay="499"/>
                                          </p:stCondLst>
                                        </p:cTn>
                                        <p:tgtEl>
                                          <p:spTgt spid="4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8"/>
                                        </p:tgtEl>
                                      </p:cBhvr>
                                    </p:animEffect>
                                    <p:set>
                                      <p:cBhvr>
                                        <p:cTn id="20" dur="1" fill="hold">
                                          <p:stCondLst>
                                            <p:cond delay="499"/>
                                          </p:stCondLst>
                                        </p:cTn>
                                        <p:tgtEl>
                                          <p:spTgt spid="4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7"/>
                                        </p:tgtEl>
                                      </p:cBhvr>
                                    </p:animEffect>
                                    <p:set>
                                      <p:cBhvr>
                                        <p:cTn id="28" dur="1" fill="hold">
                                          <p:stCondLst>
                                            <p:cond delay="499"/>
                                          </p:stCondLst>
                                        </p:cTn>
                                        <p:tgtEl>
                                          <p:spTgt spid="47"/>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5"/>
                                        </p:tgtEl>
                                      </p:cBhvr>
                                    </p:animEffect>
                                    <p:set>
                                      <p:cBhvr>
                                        <p:cTn id="44" dur="1" fill="hold">
                                          <p:stCondLst>
                                            <p:cond delay="499"/>
                                          </p:stCondLst>
                                        </p:cTn>
                                        <p:tgtEl>
                                          <p:spTgt spid="45"/>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3"/>
                                        </p:tgtEl>
                                      </p:cBhvr>
                                    </p:animEffect>
                                    <p:set>
                                      <p:cBhvr>
                                        <p:cTn id="60" dur="1" fill="hold">
                                          <p:stCondLst>
                                            <p:cond delay="499"/>
                                          </p:stCondLst>
                                        </p:cTn>
                                        <p:tgtEl>
                                          <p:spTgt spid="4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2000"/>
                                        <p:tgtEl>
                                          <p:spTgt spid="19"/>
                                        </p:tgtEl>
                                      </p:cBhvr>
                                    </p:animEffect>
                                    <p:set>
                                      <p:cBhvr>
                                        <p:cTn id="71" dur="1" fill="hold">
                                          <p:stCondLst>
                                            <p:cond delay="1999"/>
                                          </p:stCondLst>
                                        </p:cTn>
                                        <p:tgtEl>
                                          <p:spTgt spid="1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2000"/>
                                        <p:tgtEl>
                                          <p:spTgt spid="4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20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mph" presetSubtype="2" fill="hold" grpId="0" nodeType="clickEffect">
                                  <p:stCondLst>
                                    <p:cond delay="0"/>
                                  </p:stCondLst>
                                  <p:childTnLst>
                                    <p:animClr clrSpc="rgb" dir="cw">
                                      <p:cBhvr override="childStyle">
                                        <p:cTn id="83" dur="2000" fill="hold"/>
                                        <p:tgtEl>
                                          <p:spTgt spid="20"/>
                                        </p:tgtEl>
                                        <p:attrNameLst>
                                          <p:attrName>style.color</p:attrName>
                                        </p:attrNameLst>
                                      </p:cBhvr>
                                      <p:to>
                                        <a:schemeClr val="hlink"/>
                                      </p:to>
                                    </p:animClr>
                                  </p:childTnLst>
                                </p:cTn>
                              </p:par>
                            </p:childTnLst>
                          </p:cTn>
                        </p:par>
                      </p:childTnLst>
                    </p:cTn>
                  </p:par>
                  <p:par>
                    <p:cTn id="84" fill="hold">
                      <p:stCondLst>
                        <p:cond delay="indefinite"/>
                      </p:stCondLst>
                      <p:childTnLst>
                        <p:par>
                          <p:cTn id="85" fill="hold">
                            <p:stCondLst>
                              <p:cond delay="0"/>
                            </p:stCondLst>
                            <p:childTnLst>
                              <p:par>
                                <p:cTn id="86" presetID="3" presetClass="emph" presetSubtype="2" fill="hold" grpId="0" nodeType="clickEffect">
                                  <p:stCondLst>
                                    <p:cond delay="0"/>
                                  </p:stCondLst>
                                  <p:childTnLst>
                                    <p:animClr clrSpc="rgb" dir="cw">
                                      <p:cBhvr override="childStyle">
                                        <p:cTn id="87" dur="2000" fill="hold"/>
                                        <p:tgtEl>
                                          <p:spTgt spid="21"/>
                                        </p:tgtEl>
                                        <p:attrNameLst>
                                          <p:attrName>style.color</p:attrName>
                                        </p:attrNameLst>
                                      </p:cBhvr>
                                      <p:to>
                                        <a:schemeClr val="hlink"/>
                                      </p:to>
                                    </p:animClr>
                                  </p:childTnLst>
                                </p:cTn>
                              </p:par>
                            </p:childTnLst>
                          </p:cTn>
                        </p:par>
                      </p:childTnLst>
                    </p:cTn>
                  </p:par>
                  <p:par>
                    <p:cTn id="88" fill="hold">
                      <p:stCondLst>
                        <p:cond delay="indefinite"/>
                      </p:stCondLst>
                      <p:childTnLst>
                        <p:par>
                          <p:cTn id="89" fill="hold">
                            <p:stCondLst>
                              <p:cond delay="0"/>
                            </p:stCondLst>
                            <p:childTnLst>
                              <p:par>
                                <p:cTn id="90" presetID="3" presetClass="emph" presetSubtype="2" fill="hold" grpId="1" nodeType="clickEffect">
                                  <p:stCondLst>
                                    <p:cond delay="0"/>
                                  </p:stCondLst>
                                  <p:childTnLst>
                                    <p:animClr clrSpc="rgb" dir="cw">
                                      <p:cBhvr override="childStyle">
                                        <p:cTn id="91" dur="2000" fill="hold"/>
                                        <p:tgtEl>
                                          <p:spTgt spid="21"/>
                                        </p:tgtEl>
                                        <p:attrNameLst>
                                          <p:attrName>style.color</p:attrName>
                                        </p:attrNameLst>
                                      </p:cBhvr>
                                      <p:to>
                                        <a:schemeClr val="tx1"/>
                                      </p:to>
                                    </p:animClr>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2000"/>
                                        <p:tgtEl>
                                          <p:spTgt spid="40"/>
                                        </p:tgtEl>
                                      </p:cBhvr>
                                    </p:animEffect>
                                    <p:set>
                                      <p:cBhvr>
                                        <p:cTn id="96" dur="1" fill="hold">
                                          <p:stCondLst>
                                            <p:cond delay="1999"/>
                                          </p:stCondLst>
                                        </p:cTn>
                                        <p:tgtEl>
                                          <p:spTgt spid="40"/>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2000"/>
                                        <p:tgtEl>
                                          <p:spTgt spid="39"/>
                                        </p:tgtEl>
                                      </p:cBhvr>
                                    </p:animEffect>
                                    <p:set>
                                      <p:cBhvr>
                                        <p:cTn id="99" dur="1" fill="hold">
                                          <p:stCondLst>
                                            <p:cond delay="1999"/>
                                          </p:stCondLst>
                                        </p:cTn>
                                        <p:tgtEl>
                                          <p:spTgt spid="39"/>
                                        </p:tgtEl>
                                        <p:attrNameLst>
                                          <p:attrName>style.visibility</p:attrName>
                                        </p:attrNameLst>
                                      </p:cBhvr>
                                      <p:to>
                                        <p:strVal val="hidden"/>
                                      </p:to>
                                    </p:set>
                                  </p:childTnLst>
                                </p:cTn>
                              </p:par>
                              <p:par>
                                <p:cTn id="100" presetID="3" presetClass="emph" presetSubtype="2" fill="hold" grpId="1" nodeType="withEffect">
                                  <p:stCondLst>
                                    <p:cond delay="0"/>
                                  </p:stCondLst>
                                  <p:childTnLst>
                                    <p:animClr clrSpc="rgb" dir="cw">
                                      <p:cBhvr override="childStyle">
                                        <p:cTn id="101" dur="2000" fill="hold"/>
                                        <p:tgtEl>
                                          <p:spTgt spid="20"/>
                                        </p:tgtEl>
                                        <p:attrNameLst>
                                          <p:attrName>style.color</p:attrName>
                                        </p:attrNameLst>
                                      </p:cBhvr>
                                      <p:to>
                                        <a:schemeClr val="tx1"/>
                                      </p:to>
                                    </p:animClr>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2000"/>
                                        <p:tgtEl>
                                          <p:spTgt spid="4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20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2000"/>
                                        <p:tgtEl>
                                          <p:spTgt spid="41"/>
                                        </p:tgtEl>
                                      </p:cBhvr>
                                    </p:animEffect>
                                    <p:set>
                                      <p:cBhvr>
                                        <p:cTn id="114" dur="1" fill="hold">
                                          <p:stCondLst>
                                            <p:cond delay="1999"/>
                                          </p:stCondLst>
                                        </p:cTn>
                                        <p:tgtEl>
                                          <p:spTgt spid="41"/>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38"/>
                                        </p:tgtEl>
                                      </p:cBhvr>
                                    </p:animEffect>
                                    <p:set>
                                      <p:cBhvr>
                                        <p:cTn id="117" dur="1" fill="hold">
                                          <p:stCondLst>
                                            <p:cond delay="1999"/>
                                          </p:stCondLst>
                                        </p:cTn>
                                        <p:tgtEl>
                                          <p:spTgt spid="38"/>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2"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20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3" nodeType="clickEffect">
                                  <p:stCondLst>
                                    <p:cond delay="0"/>
                                  </p:stCondLst>
                                  <p:childTnLst>
                                    <p:animEffect transition="out" filter="fade">
                                      <p:cBhvr>
                                        <p:cTn id="126" dur="2000"/>
                                        <p:tgtEl>
                                          <p:spTgt spid="31"/>
                                        </p:tgtEl>
                                      </p:cBhvr>
                                    </p:animEffect>
                                    <p:set>
                                      <p:cBhvr>
                                        <p:cTn id="127" dur="1" fill="hold">
                                          <p:stCondLst>
                                            <p:cond delay="1999"/>
                                          </p:stCondLst>
                                        </p:cTn>
                                        <p:tgtEl>
                                          <p:spTgt spid="31"/>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2"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20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3" nodeType="clickEffect">
                                  <p:stCondLst>
                                    <p:cond delay="0"/>
                                  </p:stCondLst>
                                  <p:childTnLst>
                                    <p:animEffect transition="out" filter="fade">
                                      <p:cBhvr>
                                        <p:cTn id="136" dur="2000"/>
                                        <p:tgtEl>
                                          <p:spTgt spid="30"/>
                                        </p:tgtEl>
                                      </p:cBhvr>
                                    </p:animEffect>
                                    <p:set>
                                      <p:cBhvr>
                                        <p:cTn id="137" dur="1" fill="hold">
                                          <p:stCondLst>
                                            <p:cond delay="1999"/>
                                          </p:stCondLst>
                                        </p:cTn>
                                        <p:tgtEl>
                                          <p:spTgt spid="30"/>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grpId="0" nodeType="clickEffect">
                                  <p:stCondLst>
                                    <p:cond delay="0"/>
                                  </p:stCondLst>
                                  <p:childTnLst>
                                    <p:set>
                                      <p:cBhvr>
                                        <p:cTn id="141" dur="1" fill="hold">
                                          <p:stCondLst>
                                            <p:cond delay="0"/>
                                          </p:stCondLst>
                                        </p:cTn>
                                        <p:tgtEl>
                                          <p:spTgt spid="5"/>
                                        </p:tgtEl>
                                        <p:attrNameLst>
                                          <p:attrName>style.visibility</p:attrName>
                                        </p:attrNameLst>
                                      </p:cBhvr>
                                      <p:to>
                                        <p:strVal val="visible"/>
                                      </p:to>
                                    </p:set>
                                    <p:animEffect transition="in" filter="wipe(down)">
                                      <p:cBhvr>
                                        <p:cTn id="142" dur="580">
                                          <p:stCondLst>
                                            <p:cond delay="0"/>
                                          </p:stCondLst>
                                        </p:cTn>
                                        <p:tgtEl>
                                          <p:spTgt spid="5"/>
                                        </p:tgtEl>
                                      </p:cBhvr>
                                    </p:animEffect>
                                    <p:anim calcmode="lin" valueType="num">
                                      <p:cBhvr>
                                        <p:cTn id="14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48" dur="26">
                                          <p:stCondLst>
                                            <p:cond delay="650"/>
                                          </p:stCondLst>
                                        </p:cTn>
                                        <p:tgtEl>
                                          <p:spTgt spid="5"/>
                                        </p:tgtEl>
                                      </p:cBhvr>
                                      <p:to x="100000" y="60000"/>
                                    </p:animScale>
                                    <p:animScale>
                                      <p:cBhvr>
                                        <p:cTn id="149" dur="166" decel="50000">
                                          <p:stCondLst>
                                            <p:cond delay="676"/>
                                          </p:stCondLst>
                                        </p:cTn>
                                        <p:tgtEl>
                                          <p:spTgt spid="5"/>
                                        </p:tgtEl>
                                      </p:cBhvr>
                                      <p:to x="100000" y="100000"/>
                                    </p:animScale>
                                    <p:animScale>
                                      <p:cBhvr>
                                        <p:cTn id="150" dur="26">
                                          <p:stCondLst>
                                            <p:cond delay="1312"/>
                                          </p:stCondLst>
                                        </p:cTn>
                                        <p:tgtEl>
                                          <p:spTgt spid="5"/>
                                        </p:tgtEl>
                                      </p:cBhvr>
                                      <p:to x="100000" y="80000"/>
                                    </p:animScale>
                                    <p:animScale>
                                      <p:cBhvr>
                                        <p:cTn id="151" dur="166" decel="50000">
                                          <p:stCondLst>
                                            <p:cond delay="1338"/>
                                          </p:stCondLst>
                                        </p:cTn>
                                        <p:tgtEl>
                                          <p:spTgt spid="5"/>
                                        </p:tgtEl>
                                      </p:cBhvr>
                                      <p:to x="100000" y="100000"/>
                                    </p:animScale>
                                    <p:animScale>
                                      <p:cBhvr>
                                        <p:cTn id="152" dur="26">
                                          <p:stCondLst>
                                            <p:cond delay="1642"/>
                                          </p:stCondLst>
                                        </p:cTn>
                                        <p:tgtEl>
                                          <p:spTgt spid="5"/>
                                        </p:tgtEl>
                                      </p:cBhvr>
                                      <p:to x="100000" y="90000"/>
                                    </p:animScale>
                                    <p:animScale>
                                      <p:cBhvr>
                                        <p:cTn id="153" dur="166" decel="50000">
                                          <p:stCondLst>
                                            <p:cond delay="1668"/>
                                          </p:stCondLst>
                                        </p:cTn>
                                        <p:tgtEl>
                                          <p:spTgt spid="5"/>
                                        </p:tgtEl>
                                      </p:cBhvr>
                                      <p:to x="100000" y="100000"/>
                                    </p:animScale>
                                    <p:animScale>
                                      <p:cBhvr>
                                        <p:cTn id="154" dur="26">
                                          <p:stCondLst>
                                            <p:cond delay="1808"/>
                                          </p:stCondLst>
                                        </p:cTn>
                                        <p:tgtEl>
                                          <p:spTgt spid="5"/>
                                        </p:tgtEl>
                                      </p:cBhvr>
                                      <p:to x="100000" y="95000"/>
                                    </p:animScale>
                                    <p:animScale>
                                      <p:cBhvr>
                                        <p:cTn id="155" dur="166" decel="50000">
                                          <p:stCondLst>
                                            <p:cond delay="1834"/>
                                          </p:stCondLst>
                                        </p:cTn>
                                        <p:tgtEl>
                                          <p:spTgt spid="5"/>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26" presetClass="entr" presetSubtype="0" fill="hold" grpId="0" nodeType="clickEffect">
                                  <p:stCondLst>
                                    <p:cond delay="0"/>
                                  </p:stCondLst>
                                  <p:childTnLst>
                                    <p:set>
                                      <p:cBhvr>
                                        <p:cTn id="159" dur="1" fill="hold">
                                          <p:stCondLst>
                                            <p:cond delay="0"/>
                                          </p:stCondLst>
                                        </p:cTn>
                                        <p:tgtEl>
                                          <p:spTgt spid="4"/>
                                        </p:tgtEl>
                                        <p:attrNameLst>
                                          <p:attrName>style.visibility</p:attrName>
                                        </p:attrNameLst>
                                      </p:cBhvr>
                                      <p:to>
                                        <p:strVal val="visible"/>
                                      </p:to>
                                    </p:set>
                                    <p:animEffect transition="in" filter="wipe(down)">
                                      <p:cBhvr>
                                        <p:cTn id="160" dur="580">
                                          <p:stCondLst>
                                            <p:cond delay="0"/>
                                          </p:stCondLst>
                                        </p:cTn>
                                        <p:tgtEl>
                                          <p:spTgt spid="4"/>
                                        </p:tgtEl>
                                      </p:cBhvr>
                                    </p:animEffect>
                                    <p:anim calcmode="lin" valueType="num">
                                      <p:cBhvr>
                                        <p:cTn id="16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6" dur="26">
                                          <p:stCondLst>
                                            <p:cond delay="650"/>
                                          </p:stCondLst>
                                        </p:cTn>
                                        <p:tgtEl>
                                          <p:spTgt spid="4"/>
                                        </p:tgtEl>
                                      </p:cBhvr>
                                      <p:to x="100000" y="60000"/>
                                    </p:animScale>
                                    <p:animScale>
                                      <p:cBhvr>
                                        <p:cTn id="167" dur="166" decel="50000">
                                          <p:stCondLst>
                                            <p:cond delay="676"/>
                                          </p:stCondLst>
                                        </p:cTn>
                                        <p:tgtEl>
                                          <p:spTgt spid="4"/>
                                        </p:tgtEl>
                                      </p:cBhvr>
                                      <p:to x="100000" y="100000"/>
                                    </p:animScale>
                                    <p:animScale>
                                      <p:cBhvr>
                                        <p:cTn id="168" dur="26">
                                          <p:stCondLst>
                                            <p:cond delay="1312"/>
                                          </p:stCondLst>
                                        </p:cTn>
                                        <p:tgtEl>
                                          <p:spTgt spid="4"/>
                                        </p:tgtEl>
                                      </p:cBhvr>
                                      <p:to x="100000" y="80000"/>
                                    </p:animScale>
                                    <p:animScale>
                                      <p:cBhvr>
                                        <p:cTn id="169" dur="166" decel="50000">
                                          <p:stCondLst>
                                            <p:cond delay="1338"/>
                                          </p:stCondLst>
                                        </p:cTn>
                                        <p:tgtEl>
                                          <p:spTgt spid="4"/>
                                        </p:tgtEl>
                                      </p:cBhvr>
                                      <p:to x="100000" y="100000"/>
                                    </p:animScale>
                                    <p:animScale>
                                      <p:cBhvr>
                                        <p:cTn id="170" dur="26">
                                          <p:stCondLst>
                                            <p:cond delay="1642"/>
                                          </p:stCondLst>
                                        </p:cTn>
                                        <p:tgtEl>
                                          <p:spTgt spid="4"/>
                                        </p:tgtEl>
                                      </p:cBhvr>
                                      <p:to x="100000" y="90000"/>
                                    </p:animScale>
                                    <p:animScale>
                                      <p:cBhvr>
                                        <p:cTn id="171" dur="166" decel="50000">
                                          <p:stCondLst>
                                            <p:cond delay="1668"/>
                                          </p:stCondLst>
                                        </p:cTn>
                                        <p:tgtEl>
                                          <p:spTgt spid="4"/>
                                        </p:tgtEl>
                                      </p:cBhvr>
                                      <p:to x="100000" y="100000"/>
                                    </p:animScale>
                                    <p:animScale>
                                      <p:cBhvr>
                                        <p:cTn id="172" dur="26">
                                          <p:stCondLst>
                                            <p:cond delay="1808"/>
                                          </p:stCondLst>
                                        </p:cTn>
                                        <p:tgtEl>
                                          <p:spTgt spid="4"/>
                                        </p:tgtEl>
                                      </p:cBhvr>
                                      <p:to x="100000" y="95000"/>
                                    </p:animScale>
                                    <p:animScale>
                                      <p:cBhvr>
                                        <p:cTn id="173" dur="166" decel="50000">
                                          <p:stCondLst>
                                            <p:cond delay="1834"/>
                                          </p:stCondLst>
                                        </p:cTn>
                                        <p:tgtEl>
                                          <p:spTgt spid="4"/>
                                        </p:tgtEl>
                                      </p:cBhvr>
                                      <p:to x="100000" y="100000"/>
                                    </p:animScale>
                                  </p:childTnLst>
                                </p:cTn>
                              </p:par>
                            </p:childTnLst>
                          </p:cTn>
                        </p:par>
                      </p:childTnLst>
                    </p:cTn>
                  </p:par>
                  <p:par>
                    <p:cTn id="174" fill="hold">
                      <p:stCondLst>
                        <p:cond delay="indefinite"/>
                      </p:stCondLst>
                      <p:childTnLst>
                        <p:par>
                          <p:cTn id="175" fill="hold">
                            <p:stCondLst>
                              <p:cond delay="0"/>
                            </p:stCondLst>
                            <p:childTnLst>
                              <p:par>
                                <p:cTn id="176" presetID="26" presetClass="entr" presetSubtype="0" fill="hold" grpId="0" nodeType="clickEffect">
                                  <p:stCondLst>
                                    <p:cond delay="0"/>
                                  </p:stCondLst>
                                  <p:childTnLst>
                                    <p:set>
                                      <p:cBhvr>
                                        <p:cTn id="177" dur="1" fill="hold">
                                          <p:stCondLst>
                                            <p:cond delay="0"/>
                                          </p:stCondLst>
                                        </p:cTn>
                                        <p:tgtEl>
                                          <p:spTgt spid="6"/>
                                        </p:tgtEl>
                                        <p:attrNameLst>
                                          <p:attrName>style.visibility</p:attrName>
                                        </p:attrNameLst>
                                      </p:cBhvr>
                                      <p:to>
                                        <p:strVal val="visible"/>
                                      </p:to>
                                    </p:set>
                                    <p:animEffect transition="in" filter="wipe(down)">
                                      <p:cBhvr>
                                        <p:cTn id="178" dur="580">
                                          <p:stCondLst>
                                            <p:cond delay="0"/>
                                          </p:stCondLst>
                                        </p:cTn>
                                        <p:tgtEl>
                                          <p:spTgt spid="6"/>
                                        </p:tgtEl>
                                      </p:cBhvr>
                                    </p:animEffect>
                                    <p:anim calcmode="lin" valueType="num">
                                      <p:cBhvr>
                                        <p:cTn id="17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4" dur="26">
                                          <p:stCondLst>
                                            <p:cond delay="650"/>
                                          </p:stCondLst>
                                        </p:cTn>
                                        <p:tgtEl>
                                          <p:spTgt spid="6"/>
                                        </p:tgtEl>
                                      </p:cBhvr>
                                      <p:to x="100000" y="60000"/>
                                    </p:animScale>
                                    <p:animScale>
                                      <p:cBhvr>
                                        <p:cTn id="185" dur="166" decel="50000">
                                          <p:stCondLst>
                                            <p:cond delay="676"/>
                                          </p:stCondLst>
                                        </p:cTn>
                                        <p:tgtEl>
                                          <p:spTgt spid="6"/>
                                        </p:tgtEl>
                                      </p:cBhvr>
                                      <p:to x="100000" y="100000"/>
                                    </p:animScale>
                                    <p:animScale>
                                      <p:cBhvr>
                                        <p:cTn id="186" dur="26">
                                          <p:stCondLst>
                                            <p:cond delay="1312"/>
                                          </p:stCondLst>
                                        </p:cTn>
                                        <p:tgtEl>
                                          <p:spTgt spid="6"/>
                                        </p:tgtEl>
                                      </p:cBhvr>
                                      <p:to x="100000" y="80000"/>
                                    </p:animScale>
                                    <p:animScale>
                                      <p:cBhvr>
                                        <p:cTn id="187" dur="166" decel="50000">
                                          <p:stCondLst>
                                            <p:cond delay="1338"/>
                                          </p:stCondLst>
                                        </p:cTn>
                                        <p:tgtEl>
                                          <p:spTgt spid="6"/>
                                        </p:tgtEl>
                                      </p:cBhvr>
                                      <p:to x="100000" y="100000"/>
                                    </p:animScale>
                                    <p:animScale>
                                      <p:cBhvr>
                                        <p:cTn id="188" dur="26">
                                          <p:stCondLst>
                                            <p:cond delay="1642"/>
                                          </p:stCondLst>
                                        </p:cTn>
                                        <p:tgtEl>
                                          <p:spTgt spid="6"/>
                                        </p:tgtEl>
                                      </p:cBhvr>
                                      <p:to x="100000" y="90000"/>
                                    </p:animScale>
                                    <p:animScale>
                                      <p:cBhvr>
                                        <p:cTn id="189" dur="166" decel="50000">
                                          <p:stCondLst>
                                            <p:cond delay="1668"/>
                                          </p:stCondLst>
                                        </p:cTn>
                                        <p:tgtEl>
                                          <p:spTgt spid="6"/>
                                        </p:tgtEl>
                                      </p:cBhvr>
                                      <p:to x="100000" y="100000"/>
                                    </p:animScale>
                                    <p:animScale>
                                      <p:cBhvr>
                                        <p:cTn id="190" dur="26">
                                          <p:stCondLst>
                                            <p:cond delay="1808"/>
                                          </p:stCondLst>
                                        </p:cTn>
                                        <p:tgtEl>
                                          <p:spTgt spid="6"/>
                                        </p:tgtEl>
                                      </p:cBhvr>
                                      <p:to x="100000" y="95000"/>
                                    </p:animScale>
                                    <p:animScale>
                                      <p:cBhvr>
                                        <p:cTn id="191" dur="166" decel="50000">
                                          <p:stCondLst>
                                            <p:cond delay="1834"/>
                                          </p:stCondLst>
                                        </p:cTn>
                                        <p:tgtEl>
                                          <p:spTgt spid="6"/>
                                        </p:tgtEl>
                                      </p:cBhvr>
                                      <p:to x="100000" y="100000"/>
                                    </p:animScale>
                                  </p:childTnLst>
                                </p:cTn>
                              </p:par>
                            </p:childTnLst>
                          </p:cTn>
                        </p:par>
                      </p:childTnLst>
                    </p:cTn>
                  </p:par>
                  <p:par>
                    <p:cTn id="192" fill="hold">
                      <p:stCondLst>
                        <p:cond delay="indefinite"/>
                      </p:stCondLst>
                      <p:childTnLst>
                        <p:par>
                          <p:cTn id="193" fill="hold">
                            <p:stCondLst>
                              <p:cond delay="0"/>
                            </p:stCondLst>
                            <p:childTnLst>
                              <p:par>
                                <p:cTn id="194" presetID="26" presetClass="entr" presetSubtype="0" fill="hold" grpId="0" nodeType="clickEffect">
                                  <p:stCondLst>
                                    <p:cond delay="0"/>
                                  </p:stCondLst>
                                  <p:childTnLst>
                                    <p:set>
                                      <p:cBhvr>
                                        <p:cTn id="195" dur="1" fill="hold">
                                          <p:stCondLst>
                                            <p:cond delay="0"/>
                                          </p:stCondLst>
                                        </p:cTn>
                                        <p:tgtEl>
                                          <p:spTgt spid="7"/>
                                        </p:tgtEl>
                                        <p:attrNameLst>
                                          <p:attrName>style.visibility</p:attrName>
                                        </p:attrNameLst>
                                      </p:cBhvr>
                                      <p:to>
                                        <p:strVal val="visible"/>
                                      </p:to>
                                    </p:set>
                                    <p:animEffect transition="in" filter="wipe(down)">
                                      <p:cBhvr>
                                        <p:cTn id="196" dur="580">
                                          <p:stCondLst>
                                            <p:cond delay="0"/>
                                          </p:stCondLst>
                                        </p:cTn>
                                        <p:tgtEl>
                                          <p:spTgt spid="7"/>
                                        </p:tgtEl>
                                      </p:cBhvr>
                                    </p:animEffect>
                                    <p:anim calcmode="lin" valueType="num">
                                      <p:cBhvr>
                                        <p:cTn id="19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2" dur="26">
                                          <p:stCondLst>
                                            <p:cond delay="650"/>
                                          </p:stCondLst>
                                        </p:cTn>
                                        <p:tgtEl>
                                          <p:spTgt spid="7"/>
                                        </p:tgtEl>
                                      </p:cBhvr>
                                      <p:to x="100000" y="60000"/>
                                    </p:animScale>
                                    <p:animScale>
                                      <p:cBhvr>
                                        <p:cTn id="203" dur="166" decel="50000">
                                          <p:stCondLst>
                                            <p:cond delay="676"/>
                                          </p:stCondLst>
                                        </p:cTn>
                                        <p:tgtEl>
                                          <p:spTgt spid="7"/>
                                        </p:tgtEl>
                                      </p:cBhvr>
                                      <p:to x="100000" y="100000"/>
                                    </p:animScale>
                                    <p:animScale>
                                      <p:cBhvr>
                                        <p:cTn id="204" dur="26">
                                          <p:stCondLst>
                                            <p:cond delay="1312"/>
                                          </p:stCondLst>
                                        </p:cTn>
                                        <p:tgtEl>
                                          <p:spTgt spid="7"/>
                                        </p:tgtEl>
                                      </p:cBhvr>
                                      <p:to x="100000" y="80000"/>
                                    </p:animScale>
                                    <p:animScale>
                                      <p:cBhvr>
                                        <p:cTn id="205" dur="166" decel="50000">
                                          <p:stCondLst>
                                            <p:cond delay="1338"/>
                                          </p:stCondLst>
                                        </p:cTn>
                                        <p:tgtEl>
                                          <p:spTgt spid="7"/>
                                        </p:tgtEl>
                                      </p:cBhvr>
                                      <p:to x="100000" y="100000"/>
                                    </p:animScale>
                                    <p:animScale>
                                      <p:cBhvr>
                                        <p:cTn id="206" dur="26">
                                          <p:stCondLst>
                                            <p:cond delay="1642"/>
                                          </p:stCondLst>
                                        </p:cTn>
                                        <p:tgtEl>
                                          <p:spTgt spid="7"/>
                                        </p:tgtEl>
                                      </p:cBhvr>
                                      <p:to x="100000" y="90000"/>
                                    </p:animScale>
                                    <p:animScale>
                                      <p:cBhvr>
                                        <p:cTn id="207" dur="166" decel="50000">
                                          <p:stCondLst>
                                            <p:cond delay="1668"/>
                                          </p:stCondLst>
                                        </p:cTn>
                                        <p:tgtEl>
                                          <p:spTgt spid="7"/>
                                        </p:tgtEl>
                                      </p:cBhvr>
                                      <p:to x="100000" y="100000"/>
                                    </p:animScale>
                                    <p:animScale>
                                      <p:cBhvr>
                                        <p:cTn id="208" dur="26">
                                          <p:stCondLst>
                                            <p:cond delay="1808"/>
                                          </p:stCondLst>
                                        </p:cTn>
                                        <p:tgtEl>
                                          <p:spTgt spid="7"/>
                                        </p:tgtEl>
                                      </p:cBhvr>
                                      <p:to x="100000" y="95000"/>
                                    </p:animScale>
                                    <p:animScale>
                                      <p:cBhvr>
                                        <p:cTn id="209" dur="166" decel="50000">
                                          <p:stCondLst>
                                            <p:cond delay="1834"/>
                                          </p:stCondLst>
                                        </p:cTn>
                                        <p:tgtEl>
                                          <p:spTgt spid="7"/>
                                        </p:tgtEl>
                                      </p:cBhvr>
                                      <p:to x="100000" y="100000"/>
                                    </p:animScale>
                                  </p:childTnLst>
                                </p:cTn>
                              </p:par>
                            </p:childTnLst>
                          </p:cTn>
                        </p:par>
                      </p:childTnLst>
                    </p:cTn>
                  </p:par>
                  <p:par>
                    <p:cTn id="210" fill="hold">
                      <p:stCondLst>
                        <p:cond delay="indefinite"/>
                      </p:stCondLst>
                      <p:childTnLst>
                        <p:par>
                          <p:cTn id="211" fill="hold">
                            <p:stCondLst>
                              <p:cond delay="0"/>
                            </p:stCondLst>
                            <p:childTnLst>
                              <p:par>
                                <p:cTn id="212" presetID="26" presetClass="entr" presetSubtype="0" fill="hold" grpId="0" nodeType="clickEffect">
                                  <p:stCondLst>
                                    <p:cond delay="0"/>
                                  </p:stCondLst>
                                  <p:childTnLst>
                                    <p:set>
                                      <p:cBhvr>
                                        <p:cTn id="213" dur="1" fill="hold">
                                          <p:stCondLst>
                                            <p:cond delay="0"/>
                                          </p:stCondLst>
                                        </p:cTn>
                                        <p:tgtEl>
                                          <p:spTgt spid="8"/>
                                        </p:tgtEl>
                                        <p:attrNameLst>
                                          <p:attrName>style.visibility</p:attrName>
                                        </p:attrNameLst>
                                      </p:cBhvr>
                                      <p:to>
                                        <p:strVal val="visible"/>
                                      </p:to>
                                    </p:set>
                                    <p:animEffect transition="in" filter="wipe(down)">
                                      <p:cBhvr>
                                        <p:cTn id="214" dur="580">
                                          <p:stCondLst>
                                            <p:cond delay="0"/>
                                          </p:stCondLst>
                                        </p:cTn>
                                        <p:tgtEl>
                                          <p:spTgt spid="8"/>
                                        </p:tgtEl>
                                      </p:cBhvr>
                                    </p:animEffect>
                                    <p:anim calcmode="lin" valueType="num">
                                      <p:cBhvr>
                                        <p:cTn id="2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20" dur="26">
                                          <p:stCondLst>
                                            <p:cond delay="650"/>
                                          </p:stCondLst>
                                        </p:cTn>
                                        <p:tgtEl>
                                          <p:spTgt spid="8"/>
                                        </p:tgtEl>
                                      </p:cBhvr>
                                      <p:to x="100000" y="60000"/>
                                    </p:animScale>
                                    <p:animScale>
                                      <p:cBhvr>
                                        <p:cTn id="221" dur="166" decel="50000">
                                          <p:stCondLst>
                                            <p:cond delay="676"/>
                                          </p:stCondLst>
                                        </p:cTn>
                                        <p:tgtEl>
                                          <p:spTgt spid="8"/>
                                        </p:tgtEl>
                                      </p:cBhvr>
                                      <p:to x="100000" y="100000"/>
                                    </p:animScale>
                                    <p:animScale>
                                      <p:cBhvr>
                                        <p:cTn id="222" dur="26">
                                          <p:stCondLst>
                                            <p:cond delay="1312"/>
                                          </p:stCondLst>
                                        </p:cTn>
                                        <p:tgtEl>
                                          <p:spTgt spid="8"/>
                                        </p:tgtEl>
                                      </p:cBhvr>
                                      <p:to x="100000" y="80000"/>
                                    </p:animScale>
                                    <p:animScale>
                                      <p:cBhvr>
                                        <p:cTn id="223" dur="166" decel="50000">
                                          <p:stCondLst>
                                            <p:cond delay="1338"/>
                                          </p:stCondLst>
                                        </p:cTn>
                                        <p:tgtEl>
                                          <p:spTgt spid="8"/>
                                        </p:tgtEl>
                                      </p:cBhvr>
                                      <p:to x="100000" y="100000"/>
                                    </p:animScale>
                                    <p:animScale>
                                      <p:cBhvr>
                                        <p:cTn id="224" dur="26">
                                          <p:stCondLst>
                                            <p:cond delay="1642"/>
                                          </p:stCondLst>
                                        </p:cTn>
                                        <p:tgtEl>
                                          <p:spTgt spid="8"/>
                                        </p:tgtEl>
                                      </p:cBhvr>
                                      <p:to x="100000" y="90000"/>
                                    </p:animScale>
                                    <p:animScale>
                                      <p:cBhvr>
                                        <p:cTn id="225" dur="166" decel="50000">
                                          <p:stCondLst>
                                            <p:cond delay="1668"/>
                                          </p:stCondLst>
                                        </p:cTn>
                                        <p:tgtEl>
                                          <p:spTgt spid="8"/>
                                        </p:tgtEl>
                                      </p:cBhvr>
                                      <p:to x="100000" y="100000"/>
                                    </p:animScale>
                                    <p:animScale>
                                      <p:cBhvr>
                                        <p:cTn id="226" dur="26">
                                          <p:stCondLst>
                                            <p:cond delay="1808"/>
                                          </p:stCondLst>
                                        </p:cTn>
                                        <p:tgtEl>
                                          <p:spTgt spid="8"/>
                                        </p:tgtEl>
                                      </p:cBhvr>
                                      <p:to x="100000" y="95000"/>
                                    </p:animScale>
                                    <p:animScale>
                                      <p:cBhvr>
                                        <p:cTn id="227" dur="166" decel="50000">
                                          <p:stCondLst>
                                            <p:cond delay="1834"/>
                                          </p:stCondLst>
                                        </p:cTn>
                                        <p:tgtEl>
                                          <p:spTgt spid="8"/>
                                        </p:tgtEl>
                                      </p:cBhvr>
                                      <p:to x="100000" y="100000"/>
                                    </p:animScale>
                                  </p:childTnLst>
                                </p:cTn>
                              </p:par>
                            </p:childTnLst>
                          </p:cTn>
                        </p:par>
                      </p:childTnLst>
                    </p:cTn>
                  </p:par>
                  <p:par>
                    <p:cTn id="228" fill="hold">
                      <p:stCondLst>
                        <p:cond delay="indefinite"/>
                      </p:stCondLst>
                      <p:childTnLst>
                        <p:par>
                          <p:cTn id="229" fill="hold">
                            <p:stCondLst>
                              <p:cond delay="0"/>
                            </p:stCondLst>
                            <p:childTnLst>
                              <p:par>
                                <p:cTn id="230" presetID="26" presetClass="entr" presetSubtype="0" fill="hold" grpId="0" nodeType="clickEffect">
                                  <p:stCondLst>
                                    <p:cond delay="0"/>
                                  </p:stCondLst>
                                  <p:childTnLst>
                                    <p:set>
                                      <p:cBhvr>
                                        <p:cTn id="231" dur="1" fill="hold">
                                          <p:stCondLst>
                                            <p:cond delay="0"/>
                                          </p:stCondLst>
                                        </p:cTn>
                                        <p:tgtEl>
                                          <p:spTgt spid="9"/>
                                        </p:tgtEl>
                                        <p:attrNameLst>
                                          <p:attrName>style.visibility</p:attrName>
                                        </p:attrNameLst>
                                      </p:cBhvr>
                                      <p:to>
                                        <p:strVal val="visible"/>
                                      </p:to>
                                    </p:set>
                                    <p:animEffect transition="in" filter="wipe(down)">
                                      <p:cBhvr>
                                        <p:cTn id="232" dur="580">
                                          <p:stCondLst>
                                            <p:cond delay="0"/>
                                          </p:stCondLst>
                                        </p:cTn>
                                        <p:tgtEl>
                                          <p:spTgt spid="9"/>
                                        </p:tgtEl>
                                      </p:cBhvr>
                                    </p:animEffect>
                                    <p:anim calcmode="lin" valueType="num">
                                      <p:cBhvr>
                                        <p:cTn id="2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8" dur="26">
                                          <p:stCondLst>
                                            <p:cond delay="650"/>
                                          </p:stCondLst>
                                        </p:cTn>
                                        <p:tgtEl>
                                          <p:spTgt spid="9"/>
                                        </p:tgtEl>
                                      </p:cBhvr>
                                      <p:to x="100000" y="60000"/>
                                    </p:animScale>
                                    <p:animScale>
                                      <p:cBhvr>
                                        <p:cTn id="239" dur="166" decel="50000">
                                          <p:stCondLst>
                                            <p:cond delay="676"/>
                                          </p:stCondLst>
                                        </p:cTn>
                                        <p:tgtEl>
                                          <p:spTgt spid="9"/>
                                        </p:tgtEl>
                                      </p:cBhvr>
                                      <p:to x="100000" y="100000"/>
                                    </p:animScale>
                                    <p:animScale>
                                      <p:cBhvr>
                                        <p:cTn id="240" dur="26">
                                          <p:stCondLst>
                                            <p:cond delay="1312"/>
                                          </p:stCondLst>
                                        </p:cTn>
                                        <p:tgtEl>
                                          <p:spTgt spid="9"/>
                                        </p:tgtEl>
                                      </p:cBhvr>
                                      <p:to x="100000" y="80000"/>
                                    </p:animScale>
                                    <p:animScale>
                                      <p:cBhvr>
                                        <p:cTn id="241" dur="166" decel="50000">
                                          <p:stCondLst>
                                            <p:cond delay="1338"/>
                                          </p:stCondLst>
                                        </p:cTn>
                                        <p:tgtEl>
                                          <p:spTgt spid="9"/>
                                        </p:tgtEl>
                                      </p:cBhvr>
                                      <p:to x="100000" y="100000"/>
                                    </p:animScale>
                                    <p:animScale>
                                      <p:cBhvr>
                                        <p:cTn id="242" dur="26">
                                          <p:stCondLst>
                                            <p:cond delay="1642"/>
                                          </p:stCondLst>
                                        </p:cTn>
                                        <p:tgtEl>
                                          <p:spTgt spid="9"/>
                                        </p:tgtEl>
                                      </p:cBhvr>
                                      <p:to x="100000" y="90000"/>
                                    </p:animScale>
                                    <p:animScale>
                                      <p:cBhvr>
                                        <p:cTn id="243" dur="166" decel="50000">
                                          <p:stCondLst>
                                            <p:cond delay="1668"/>
                                          </p:stCondLst>
                                        </p:cTn>
                                        <p:tgtEl>
                                          <p:spTgt spid="9"/>
                                        </p:tgtEl>
                                      </p:cBhvr>
                                      <p:to x="100000" y="100000"/>
                                    </p:animScale>
                                    <p:animScale>
                                      <p:cBhvr>
                                        <p:cTn id="244" dur="26">
                                          <p:stCondLst>
                                            <p:cond delay="1808"/>
                                          </p:stCondLst>
                                        </p:cTn>
                                        <p:tgtEl>
                                          <p:spTgt spid="9"/>
                                        </p:tgtEl>
                                      </p:cBhvr>
                                      <p:to x="100000" y="95000"/>
                                    </p:animScale>
                                    <p:animScale>
                                      <p:cBhvr>
                                        <p:cTn id="245" dur="166" decel="50000">
                                          <p:stCondLst>
                                            <p:cond delay="1834"/>
                                          </p:stCondLst>
                                        </p:cTn>
                                        <p:tgtEl>
                                          <p:spTgt spid="9"/>
                                        </p:tgtEl>
                                      </p:cBhvr>
                                      <p:to x="100000" y="100000"/>
                                    </p:animScale>
                                  </p:childTnLst>
                                </p:cTn>
                              </p:par>
                            </p:childTnLst>
                          </p:cTn>
                        </p:par>
                      </p:childTnLst>
                    </p:cTn>
                  </p:par>
                  <p:par>
                    <p:cTn id="246" fill="hold">
                      <p:stCondLst>
                        <p:cond delay="indefinite"/>
                      </p:stCondLst>
                      <p:childTnLst>
                        <p:par>
                          <p:cTn id="247" fill="hold">
                            <p:stCondLst>
                              <p:cond delay="0"/>
                            </p:stCondLst>
                            <p:childTnLst>
                              <p:par>
                                <p:cTn id="248" presetID="26" presetClass="entr" presetSubtype="0" fill="hold" grpId="0" nodeType="clickEffect">
                                  <p:stCondLst>
                                    <p:cond delay="0"/>
                                  </p:stCondLst>
                                  <p:childTnLst>
                                    <p:set>
                                      <p:cBhvr>
                                        <p:cTn id="249" dur="1" fill="hold">
                                          <p:stCondLst>
                                            <p:cond delay="0"/>
                                          </p:stCondLst>
                                        </p:cTn>
                                        <p:tgtEl>
                                          <p:spTgt spid="10"/>
                                        </p:tgtEl>
                                        <p:attrNameLst>
                                          <p:attrName>style.visibility</p:attrName>
                                        </p:attrNameLst>
                                      </p:cBhvr>
                                      <p:to>
                                        <p:strVal val="visible"/>
                                      </p:to>
                                    </p:set>
                                    <p:animEffect transition="in" filter="wipe(down)">
                                      <p:cBhvr>
                                        <p:cTn id="250" dur="580">
                                          <p:stCondLst>
                                            <p:cond delay="0"/>
                                          </p:stCondLst>
                                        </p:cTn>
                                        <p:tgtEl>
                                          <p:spTgt spid="10"/>
                                        </p:tgtEl>
                                      </p:cBhvr>
                                    </p:animEffect>
                                    <p:anim calcmode="lin" valueType="num">
                                      <p:cBhvr>
                                        <p:cTn id="25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6" dur="26">
                                          <p:stCondLst>
                                            <p:cond delay="650"/>
                                          </p:stCondLst>
                                        </p:cTn>
                                        <p:tgtEl>
                                          <p:spTgt spid="10"/>
                                        </p:tgtEl>
                                      </p:cBhvr>
                                      <p:to x="100000" y="60000"/>
                                    </p:animScale>
                                    <p:animScale>
                                      <p:cBhvr>
                                        <p:cTn id="257" dur="166" decel="50000">
                                          <p:stCondLst>
                                            <p:cond delay="676"/>
                                          </p:stCondLst>
                                        </p:cTn>
                                        <p:tgtEl>
                                          <p:spTgt spid="10"/>
                                        </p:tgtEl>
                                      </p:cBhvr>
                                      <p:to x="100000" y="100000"/>
                                    </p:animScale>
                                    <p:animScale>
                                      <p:cBhvr>
                                        <p:cTn id="258" dur="26">
                                          <p:stCondLst>
                                            <p:cond delay="1312"/>
                                          </p:stCondLst>
                                        </p:cTn>
                                        <p:tgtEl>
                                          <p:spTgt spid="10"/>
                                        </p:tgtEl>
                                      </p:cBhvr>
                                      <p:to x="100000" y="80000"/>
                                    </p:animScale>
                                    <p:animScale>
                                      <p:cBhvr>
                                        <p:cTn id="259" dur="166" decel="50000">
                                          <p:stCondLst>
                                            <p:cond delay="1338"/>
                                          </p:stCondLst>
                                        </p:cTn>
                                        <p:tgtEl>
                                          <p:spTgt spid="10"/>
                                        </p:tgtEl>
                                      </p:cBhvr>
                                      <p:to x="100000" y="100000"/>
                                    </p:animScale>
                                    <p:animScale>
                                      <p:cBhvr>
                                        <p:cTn id="260" dur="26">
                                          <p:stCondLst>
                                            <p:cond delay="1642"/>
                                          </p:stCondLst>
                                        </p:cTn>
                                        <p:tgtEl>
                                          <p:spTgt spid="10"/>
                                        </p:tgtEl>
                                      </p:cBhvr>
                                      <p:to x="100000" y="90000"/>
                                    </p:animScale>
                                    <p:animScale>
                                      <p:cBhvr>
                                        <p:cTn id="261" dur="166" decel="50000">
                                          <p:stCondLst>
                                            <p:cond delay="1668"/>
                                          </p:stCondLst>
                                        </p:cTn>
                                        <p:tgtEl>
                                          <p:spTgt spid="10"/>
                                        </p:tgtEl>
                                      </p:cBhvr>
                                      <p:to x="100000" y="100000"/>
                                    </p:animScale>
                                    <p:animScale>
                                      <p:cBhvr>
                                        <p:cTn id="262" dur="26">
                                          <p:stCondLst>
                                            <p:cond delay="1808"/>
                                          </p:stCondLst>
                                        </p:cTn>
                                        <p:tgtEl>
                                          <p:spTgt spid="10"/>
                                        </p:tgtEl>
                                      </p:cBhvr>
                                      <p:to x="100000" y="95000"/>
                                    </p:animScale>
                                    <p:animScale>
                                      <p:cBhvr>
                                        <p:cTn id="263" dur="166" decel="50000">
                                          <p:stCondLst>
                                            <p:cond delay="1834"/>
                                          </p:stCondLst>
                                        </p:cTn>
                                        <p:tgtEl>
                                          <p:spTgt spid="10"/>
                                        </p:tgtEl>
                                      </p:cBhvr>
                                      <p:to x="100000" y="100000"/>
                                    </p:animScale>
                                  </p:childTnLst>
                                </p:cTn>
                              </p:par>
                            </p:childTnLst>
                          </p:cTn>
                        </p:par>
                      </p:childTnLst>
                    </p:cTn>
                  </p:par>
                  <p:par>
                    <p:cTn id="264" fill="hold">
                      <p:stCondLst>
                        <p:cond delay="indefinite"/>
                      </p:stCondLst>
                      <p:childTnLst>
                        <p:par>
                          <p:cTn id="265" fill="hold">
                            <p:stCondLst>
                              <p:cond delay="0"/>
                            </p:stCondLst>
                            <p:childTnLst>
                              <p:par>
                                <p:cTn id="266" presetID="2" presetClass="exit" presetSubtype="4" fill="hold" grpId="1" nodeType="clickEffect">
                                  <p:stCondLst>
                                    <p:cond delay="0"/>
                                  </p:stCondLst>
                                  <p:childTnLst>
                                    <p:anim calcmode="lin" valueType="num">
                                      <p:cBhvr additive="base">
                                        <p:cTn id="267" dur="500"/>
                                        <p:tgtEl>
                                          <p:spTgt spid="5"/>
                                        </p:tgtEl>
                                        <p:attrNameLst>
                                          <p:attrName>ppt_x</p:attrName>
                                        </p:attrNameLst>
                                      </p:cBhvr>
                                      <p:tavLst>
                                        <p:tav tm="0">
                                          <p:val>
                                            <p:strVal val="ppt_x"/>
                                          </p:val>
                                        </p:tav>
                                        <p:tav tm="100000">
                                          <p:val>
                                            <p:strVal val="ppt_x"/>
                                          </p:val>
                                        </p:tav>
                                      </p:tavLst>
                                    </p:anim>
                                    <p:anim calcmode="lin" valueType="num">
                                      <p:cBhvr additive="base">
                                        <p:cTn id="268" dur="500"/>
                                        <p:tgtEl>
                                          <p:spTgt spid="5"/>
                                        </p:tgtEl>
                                        <p:attrNameLst>
                                          <p:attrName>ppt_y</p:attrName>
                                        </p:attrNameLst>
                                      </p:cBhvr>
                                      <p:tavLst>
                                        <p:tav tm="0">
                                          <p:val>
                                            <p:strVal val="ppt_y"/>
                                          </p:val>
                                        </p:tav>
                                        <p:tav tm="100000">
                                          <p:val>
                                            <p:strVal val="1+ppt_h/2"/>
                                          </p:val>
                                        </p:tav>
                                      </p:tavLst>
                                    </p:anim>
                                    <p:set>
                                      <p:cBhvr>
                                        <p:cTn id="269" dur="1" fill="hold">
                                          <p:stCondLst>
                                            <p:cond delay="499"/>
                                          </p:stCondLst>
                                        </p:cTn>
                                        <p:tgtEl>
                                          <p:spTgt spid="5"/>
                                        </p:tgtEl>
                                        <p:attrNameLst>
                                          <p:attrName>style.visibility</p:attrName>
                                        </p:attrNameLst>
                                      </p:cBhvr>
                                      <p:to>
                                        <p:strVal val="hidden"/>
                                      </p:to>
                                    </p:set>
                                  </p:childTnLst>
                                </p:cTn>
                              </p:par>
                              <p:par>
                                <p:cTn id="270" presetID="2" presetClass="exit" presetSubtype="4" fill="hold" grpId="1" nodeType="withEffect">
                                  <p:stCondLst>
                                    <p:cond delay="0"/>
                                  </p:stCondLst>
                                  <p:childTnLst>
                                    <p:anim calcmode="lin" valueType="num">
                                      <p:cBhvr additive="base">
                                        <p:cTn id="271" dur="500"/>
                                        <p:tgtEl>
                                          <p:spTgt spid="4"/>
                                        </p:tgtEl>
                                        <p:attrNameLst>
                                          <p:attrName>ppt_x</p:attrName>
                                        </p:attrNameLst>
                                      </p:cBhvr>
                                      <p:tavLst>
                                        <p:tav tm="0">
                                          <p:val>
                                            <p:strVal val="ppt_x"/>
                                          </p:val>
                                        </p:tav>
                                        <p:tav tm="100000">
                                          <p:val>
                                            <p:strVal val="ppt_x"/>
                                          </p:val>
                                        </p:tav>
                                      </p:tavLst>
                                    </p:anim>
                                    <p:anim calcmode="lin" valueType="num">
                                      <p:cBhvr additive="base">
                                        <p:cTn id="272" dur="500"/>
                                        <p:tgtEl>
                                          <p:spTgt spid="4"/>
                                        </p:tgtEl>
                                        <p:attrNameLst>
                                          <p:attrName>ppt_y</p:attrName>
                                        </p:attrNameLst>
                                      </p:cBhvr>
                                      <p:tavLst>
                                        <p:tav tm="0">
                                          <p:val>
                                            <p:strVal val="ppt_y"/>
                                          </p:val>
                                        </p:tav>
                                        <p:tav tm="100000">
                                          <p:val>
                                            <p:strVal val="1+ppt_h/2"/>
                                          </p:val>
                                        </p:tav>
                                      </p:tavLst>
                                    </p:anim>
                                    <p:set>
                                      <p:cBhvr>
                                        <p:cTn id="273" dur="1" fill="hold">
                                          <p:stCondLst>
                                            <p:cond delay="499"/>
                                          </p:stCondLst>
                                        </p:cTn>
                                        <p:tgtEl>
                                          <p:spTgt spid="4"/>
                                        </p:tgtEl>
                                        <p:attrNameLst>
                                          <p:attrName>style.visibility</p:attrName>
                                        </p:attrNameLst>
                                      </p:cBhvr>
                                      <p:to>
                                        <p:strVal val="hidden"/>
                                      </p:to>
                                    </p:set>
                                  </p:childTnLst>
                                </p:cTn>
                              </p:par>
                              <p:par>
                                <p:cTn id="274" presetID="2" presetClass="exit" presetSubtype="4" fill="hold" grpId="1" nodeType="withEffect">
                                  <p:stCondLst>
                                    <p:cond delay="0"/>
                                  </p:stCondLst>
                                  <p:childTnLst>
                                    <p:anim calcmode="lin" valueType="num">
                                      <p:cBhvr additive="base">
                                        <p:cTn id="275" dur="500"/>
                                        <p:tgtEl>
                                          <p:spTgt spid="6"/>
                                        </p:tgtEl>
                                        <p:attrNameLst>
                                          <p:attrName>ppt_x</p:attrName>
                                        </p:attrNameLst>
                                      </p:cBhvr>
                                      <p:tavLst>
                                        <p:tav tm="0">
                                          <p:val>
                                            <p:strVal val="ppt_x"/>
                                          </p:val>
                                        </p:tav>
                                        <p:tav tm="100000">
                                          <p:val>
                                            <p:strVal val="ppt_x"/>
                                          </p:val>
                                        </p:tav>
                                      </p:tavLst>
                                    </p:anim>
                                    <p:anim calcmode="lin" valueType="num">
                                      <p:cBhvr additive="base">
                                        <p:cTn id="276" dur="500"/>
                                        <p:tgtEl>
                                          <p:spTgt spid="6"/>
                                        </p:tgtEl>
                                        <p:attrNameLst>
                                          <p:attrName>ppt_y</p:attrName>
                                        </p:attrNameLst>
                                      </p:cBhvr>
                                      <p:tavLst>
                                        <p:tav tm="0">
                                          <p:val>
                                            <p:strVal val="ppt_y"/>
                                          </p:val>
                                        </p:tav>
                                        <p:tav tm="100000">
                                          <p:val>
                                            <p:strVal val="1+ppt_h/2"/>
                                          </p:val>
                                        </p:tav>
                                      </p:tavLst>
                                    </p:anim>
                                    <p:set>
                                      <p:cBhvr>
                                        <p:cTn id="277" dur="1" fill="hold">
                                          <p:stCondLst>
                                            <p:cond delay="499"/>
                                          </p:stCondLst>
                                        </p:cTn>
                                        <p:tgtEl>
                                          <p:spTgt spid="6"/>
                                        </p:tgtEl>
                                        <p:attrNameLst>
                                          <p:attrName>style.visibility</p:attrName>
                                        </p:attrNameLst>
                                      </p:cBhvr>
                                      <p:to>
                                        <p:strVal val="hidden"/>
                                      </p:to>
                                    </p:set>
                                  </p:childTnLst>
                                </p:cTn>
                              </p:par>
                              <p:par>
                                <p:cTn id="278" presetID="2" presetClass="exit" presetSubtype="4" fill="hold" grpId="1" nodeType="withEffect">
                                  <p:stCondLst>
                                    <p:cond delay="0"/>
                                  </p:stCondLst>
                                  <p:childTnLst>
                                    <p:anim calcmode="lin" valueType="num">
                                      <p:cBhvr additive="base">
                                        <p:cTn id="279" dur="500"/>
                                        <p:tgtEl>
                                          <p:spTgt spid="7"/>
                                        </p:tgtEl>
                                        <p:attrNameLst>
                                          <p:attrName>ppt_x</p:attrName>
                                        </p:attrNameLst>
                                      </p:cBhvr>
                                      <p:tavLst>
                                        <p:tav tm="0">
                                          <p:val>
                                            <p:strVal val="ppt_x"/>
                                          </p:val>
                                        </p:tav>
                                        <p:tav tm="100000">
                                          <p:val>
                                            <p:strVal val="ppt_x"/>
                                          </p:val>
                                        </p:tav>
                                      </p:tavLst>
                                    </p:anim>
                                    <p:anim calcmode="lin" valueType="num">
                                      <p:cBhvr additive="base">
                                        <p:cTn id="280" dur="500"/>
                                        <p:tgtEl>
                                          <p:spTgt spid="7"/>
                                        </p:tgtEl>
                                        <p:attrNameLst>
                                          <p:attrName>ppt_y</p:attrName>
                                        </p:attrNameLst>
                                      </p:cBhvr>
                                      <p:tavLst>
                                        <p:tav tm="0">
                                          <p:val>
                                            <p:strVal val="ppt_y"/>
                                          </p:val>
                                        </p:tav>
                                        <p:tav tm="100000">
                                          <p:val>
                                            <p:strVal val="1+ppt_h/2"/>
                                          </p:val>
                                        </p:tav>
                                      </p:tavLst>
                                    </p:anim>
                                    <p:set>
                                      <p:cBhvr>
                                        <p:cTn id="281" dur="1" fill="hold">
                                          <p:stCondLst>
                                            <p:cond delay="499"/>
                                          </p:stCondLst>
                                        </p:cTn>
                                        <p:tgtEl>
                                          <p:spTgt spid="7"/>
                                        </p:tgtEl>
                                        <p:attrNameLst>
                                          <p:attrName>style.visibility</p:attrName>
                                        </p:attrNameLst>
                                      </p:cBhvr>
                                      <p:to>
                                        <p:strVal val="hidden"/>
                                      </p:to>
                                    </p:set>
                                  </p:childTnLst>
                                </p:cTn>
                              </p:par>
                              <p:par>
                                <p:cTn id="282" presetID="2" presetClass="exit" presetSubtype="4" fill="hold" grpId="1" nodeType="withEffect">
                                  <p:stCondLst>
                                    <p:cond delay="0"/>
                                  </p:stCondLst>
                                  <p:childTnLst>
                                    <p:anim calcmode="lin" valueType="num">
                                      <p:cBhvr additive="base">
                                        <p:cTn id="283" dur="500"/>
                                        <p:tgtEl>
                                          <p:spTgt spid="8"/>
                                        </p:tgtEl>
                                        <p:attrNameLst>
                                          <p:attrName>ppt_x</p:attrName>
                                        </p:attrNameLst>
                                      </p:cBhvr>
                                      <p:tavLst>
                                        <p:tav tm="0">
                                          <p:val>
                                            <p:strVal val="ppt_x"/>
                                          </p:val>
                                        </p:tav>
                                        <p:tav tm="100000">
                                          <p:val>
                                            <p:strVal val="ppt_x"/>
                                          </p:val>
                                        </p:tav>
                                      </p:tavLst>
                                    </p:anim>
                                    <p:anim calcmode="lin" valueType="num">
                                      <p:cBhvr additive="base">
                                        <p:cTn id="284" dur="500"/>
                                        <p:tgtEl>
                                          <p:spTgt spid="8"/>
                                        </p:tgtEl>
                                        <p:attrNameLst>
                                          <p:attrName>ppt_y</p:attrName>
                                        </p:attrNameLst>
                                      </p:cBhvr>
                                      <p:tavLst>
                                        <p:tav tm="0">
                                          <p:val>
                                            <p:strVal val="ppt_y"/>
                                          </p:val>
                                        </p:tav>
                                        <p:tav tm="100000">
                                          <p:val>
                                            <p:strVal val="1+ppt_h/2"/>
                                          </p:val>
                                        </p:tav>
                                      </p:tavLst>
                                    </p:anim>
                                    <p:set>
                                      <p:cBhvr>
                                        <p:cTn id="285" dur="1" fill="hold">
                                          <p:stCondLst>
                                            <p:cond delay="499"/>
                                          </p:stCondLst>
                                        </p:cTn>
                                        <p:tgtEl>
                                          <p:spTgt spid="8"/>
                                        </p:tgtEl>
                                        <p:attrNameLst>
                                          <p:attrName>style.visibility</p:attrName>
                                        </p:attrNameLst>
                                      </p:cBhvr>
                                      <p:to>
                                        <p:strVal val="hidden"/>
                                      </p:to>
                                    </p:set>
                                  </p:childTnLst>
                                </p:cTn>
                              </p:par>
                              <p:par>
                                <p:cTn id="286" presetID="2" presetClass="exit" presetSubtype="4" fill="hold" grpId="1" nodeType="withEffect">
                                  <p:stCondLst>
                                    <p:cond delay="0"/>
                                  </p:stCondLst>
                                  <p:childTnLst>
                                    <p:anim calcmode="lin" valueType="num">
                                      <p:cBhvr additive="base">
                                        <p:cTn id="287" dur="500"/>
                                        <p:tgtEl>
                                          <p:spTgt spid="9"/>
                                        </p:tgtEl>
                                        <p:attrNameLst>
                                          <p:attrName>ppt_x</p:attrName>
                                        </p:attrNameLst>
                                      </p:cBhvr>
                                      <p:tavLst>
                                        <p:tav tm="0">
                                          <p:val>
                                            <p:strVal val="ppt_x"/>
                                          </p:val>
                                        </p:tav>
                                        <p:tav tm="100000">
                                          <p:val>
                                            <p:strVal val="ppt_x"/>
                                          </p:val>
                                        </p:tav>
                                      </p:tavLst>
                                    </p:anim>
                                    <p:anim calcmode="lin" valueType="num">
                                      <p:cBhvr additive="base">
                                        <p:cTn id="288" dur="500"/>
                                        <p:tgtEl>
                                          <p:spTgt spid="9"/>
                                        </p:tgtEl>
                                        <p:attrNameLst>
                                          <p:attrName>ppt_y</p:attrName>
                                        </p:attrNameLst>
                                      </p:cBhvr>
                                      <p:tavLst>
                                        <p:tav tm="0">
                                          <p:val>
                                            <p:strVal val="ppt_y"/>
                                          </p:val>
                                        </p:tav>
                                        <p:tav tm="100000">
                                          <p:val>
                                            <p:strVal val="1+ppt_h/2"/>
                                          </p:val>
                                        </p:tav>
                                      </p:tavLst>
                                    </p:anim>
                                    <p:set>
                                      <p:cBhvr>
                                        <p:cTn id="289" dur="1" fill="hold">
                                          <p:stCondLst>
                                            <p:cond delay="499"/>
                                          </p:stCondLst>
                                        </p:cTn>
                                        <p:tgtEl>
                                          <p:spTgt spid="9"/>
                                        </p:tgtEl>
                                        <p:attrNameLst>
                                          <p:attrName>style.visibility</p:attrName>
                                        </p:attrNameLst>
                                      </p:cBhvr>
                                      <p:to>
                                        <p:strVal val="hidden"/>
                                      </p:to>
                                    </p:set>
                                  </p:childTnLst>
                                </p:cTn>
                              </p:par>
                              <p:par>
                                <p:cTn id="290" presetID="2" presetClass="exit" presetSubtype="4" fill="hold" grpId="1" nodeType="withEffect">
                                  <p:stCondLst>
                                    <p:cond delay="0"/>
                                  </p:stCondLst>
                                  <p:childTnLst>
                                    <p:anim calcmode="lin" valueType="num">
                                      <p:cBhvr additive="base">
                                        <p:cTn id="291" dur="500"/>
                                        <p:tgtEl>
                                          <p:spTgt spid="10"/>
                                        </p:tgtEl>
                                        <p:attrNameLst>
                                          <p:attrName>ppt_x</p:attrName>
                                        </p:attrNameLst>
                                      </p:cBhvr>
                                      <p:tavLst>
                                        <p:tav tm="0">
                                          <p:val>
                                            <p:strVal val="ppt_x"/>
                                          </p:val>
                                        </p:tav>
                                        <p:tav tm="100000">
                                          <p:val>
                                            <p:strVal val="ppt_x"/>
                                          </p:val>
                                        </p:tav>
                                      </p:tavLst>
                                    </p:anim>
                                    <p:anim calcmode="lin" valueType="num">
                                      <p:cBhvr additive="base">
                                        <p:cTn id="292" dur="500"/>
                                        <p:tgtEl>
                                          <p:spTgt spid="10"/>
                                        </p:tgtEl>
                                        <p:attrNameLst>
                                          <p:attrName>ppt_y</p:attrName>
                                        </p:attrNameLst>
                                      </p:cBhvr>
                                      <p:tavLst>
                                        <p:tav tm="0">
                                          <p:val>
                                            <p:strVal val="ppt_y"/>
                                          </p:val>
                                        </p:tav>
                                        <p:tav tm="100000">
                                          <p:val>
                                            <p:strVal val="1+ppt_h/2"/>
                                          </p:val>
                                        </p:tav>
                                      </p:tavLst>
                                    </p:anim>
                                    <p:set>
                                      <p:cBhvr>
                                        <p:cTn id="293" dur="1" fill="hold">
                                          <p:stCondLst>
                                            <p:cond delay="499"/>
                                          </p:stCondLst>
                                        </p:cTn>
                                        <p:tgtEl>
                                          <p:spTgt spid="10"/>
                                        </p:tgtEl>
                                        <p:attrNameLst>
                                          <p:attrName>style.visibility</p:attrName>
                                        </p:attrNameLst>
                                      </p:cBhvr>
                                      <p:to>
                                        <p:strVal val="hidden"/>
                                      </p:to>
                                    </p:set>
                                  </p:childTnLst>
                                </p:cTn>
                              </p:par>
                            </p:childTnLst>
                          </p:cTn>
                        </p:par>
                      </p:childTnLst>
                    </p:cTn>
                  </p:par>
                  <p:par>
                    <p:cTn id="294" fill="hold">
                      <p:stCondLst>
                        <p:cond delay="indefinite"/>
                      </p:stCondLst>
                      <p:childTnLst>
                        <p:par>
                          <p:cTn id="295" fill="hold">
                            <p:stCondLst>
                              <p:cond delay="0"/>
                            </p:stCondLst>
                            <p:childTnLst>
                              <p:par>
                                <p:cTn id="296" presetID="25" presetClass="entr" presetSubtype="0" fill="hold" grpId="0" nodeType="clickEffect">
                                  <p:stCondLst>
                                    <p:cond delay="0"/>
                                  </p:stCondLst>
                                  <p:childTnLst>
                                    <p:set>
                                      <p:cBhvr>
                                        <p:cTn id="297" dur="1" fill="hold">
                                          <p:stCondLst>
                                            <p:cond delay="0"/>
                                          </p:stCondLst>
                                        </p:cTn>
                                        <p:tgtEl>
                                          <p:spTgt spid="11"/>
                                        </p:tgtEl>
                                        <p:attrNameLst>
                                          <p:attrName>style.visibility</p:attrName>
                                        </p:attrNameLst>
                                      </p:cBhvr>
                                      <p:to>
                                        <p:strVal val="visible"/>
                                      </p:to>
                                    </p:set>
                                    <p:anim calcmode="lin" valueType="num">
                                      <p:cBhvr>
                                        <p:cTn id="29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9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0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1" dur="1000" fill="hold"/>
                                        <p:tgtEl>
                                          <p:spTgt spid="11"/>
                                        </p:tgtEl>
                                        <p:attrNameLst>
                                          <p:attrName>ppt_h</p:attrName>
                                        </p:attrNameLst>
                                      </p:cBhvr>
                                      <p:tavLst>
                                        <p:tav tm="0">
                                          <p:val>
                                            <p:strVal val="#ppt_h"/>
                                          </p:val>
                                        </p:tav>
                                        <p:tav tm="100000">
                                          <p:val>
                                            <p:strVal val="#ppt_h"/>
                                          </p:val>
                                        </p:tav>
                                      </p:tavLst>
                                    </p:anim>
                                    <p:anim calcmode="lin" valueType="num">
                                      <p:cBhvr>
                                        <p:cTn id="30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0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0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5" dur="1000" decel="50000">
                                          <p:stCondLst>
                                            <p:cond delay="0"/>
                                          </p:stCondLst>
                                        </p:cTn>
                                        <p:tgtEl>
                                          <p:spTgt spid="11"/>
                                        </p:tgtEl>
                                      </p:cBhvr>
                                    </p:animEffect>
                                  </p:childTnLst>
                                </p:cTn>
                              </p:par>
                            </p:childTnLst>
                          </p:cTn>
                        </p:par>
                      </p:childTnLst>
                    </p:cTn>
                  </p:par>
                  <p:par>
                    <p:cTn id="306" fill="hold">
                      <p:stCondLst>
                        <p:cond delay="indefinite"/>
                      </p:stCondLst>
                      <p:childTnLst>
                        <p:par>
                          <p:cTn id="307" fill="hold">
                            <p:stCondLst>
                              <p:cond delay="0"/>
                            </p:stCondLst>
                            <p:childTnLst>
                              <p:par>
                                <p:cTn id="308" presetID="25" presetClass="entr" presetSubtype="0" fill="hold" grpId="0" nodeType="clickEffect">
                                  <p:stCondLst>
                                    <p:cond delay="0"/>
                                  </p:stCondLst>
                                  <p:childTnLst>
                                    <p:set>
                                      <p:cBhvr>
                                        <p:cTn id="309" dur="1" fill="hold">
                                          <p:stCondLst>
                                            <p:cond delay="0"/>
                                          </p:stCondLst>
                                        </p:cTn>
                                        <p:tgtEl>
                                          <p:spTgt spid="12"/>
                                        </p:tgtEl>
                                        <p:attrNameLst>
                                          <p:attrName>style.visibility</p:attrName>
                                        </p:attrNameLst>
                                      </p:cBhvr>
                                      <p:to>
                                        <p:strVal val="visible"/>
                                      </p:to>
                                    </p:set>
                                    <p:anim calcmode="lin" valueType="num">
                                      <p:cBhvr>
                                        <p:cTn id="31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1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13" dur="1000" fill="hold"/>
                                        <p:tgtEl>
                                          <p:spTgt spid="12"/>
                                        </p:tgtEl>
                                        <p:attrNameLst>
                                          <p:attrName>ppt_h</p:attrName>
                                        </p:attrNameLst>
                                      </p:cBhvr>
                                      <p:tavLst>
                                        <p:tav tm="0">
                                          <p:val>
                                            <p:strVal val="#ppt_h"/>
                                          </p:val>
                                        </p:tav>
                                        <p:tav tm="100000">
                                          <p:val>
                                            <p:strVal val="#ppt_h"/>
                                          </p:val>
                                        </p:tav>
                                      </p:tavLst>
                                    </p:anim>
                                    <p:anim calcmode="lin" valueType="num">
                                      <p:cBhvr>
                                        <p:cTn id="31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1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1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17" dur="1000" decel="50000">
                                          <p:stCondLst>
                                            <p:cond delay="0"/>
                                          </p:stCondLst>
                                        </p:cTn>
                                        <p:tgtEl>
                                          <p:spTgt spid="12"/>
                                        </p:tgtEl>
                                      </p:cBhvr>
                                    </p:animEffect>
                                  </p:childTnLst>
                                </p:cTn>
                              </p:par>
                            </p:childTnLst>
                          </p:cTn>
                        </p:par>
                      </p:childTnLst>
                    </p:cTn>
                  </p:par>
                  <p:par>
                    <p:cTn id="318" fill="hold">
                      <p:stCondLst>
                        <p:cond delay="indefinite"/>
                      </p:stCondLst>
                      <p:childTnLst>
                        <p:par>
                          <p:cTn id="319" fill="hold">
                            <p:stCondLst>
                              <p:cond delay="0"/>
                            </p:stCondLst>
                            <p:childTnLst>
                              <p:par>
                                <p:cTn id="320" presetID="25" presetClass="entr" presetSubtype="0" fill="hold" grpId="0" nodeType="clickEffect">
                                  <p:stCondLst>
                                    <p:cond delay="0"/>
                                  </p:stCondLst>
                                  <p:childTnLst>
                                    <p:set>
                                      <p:cBhvr>
                                        <p:cTn id="321" dur="1" fill="hold">
                                          <p:stCondLst>
                                            <p:cond delay="0"/>
                                          </p:stCondLst>
                                        </p:cTn>
                                        <p:tgtEl>
                                          <p:spTgt spid="13"/>
                                        </p:tgtEl>
                                        <p:attrNameLst>
                                          <p:attrName>style.visibility</p:attrName>
                                        </p:attrNameLst>
                                      </p:cBhvr>
                                      <p:to>
                                        <p:strVal val="visible"/>
                                      </p:to>
                                    </p:set>
                                    <p:anim calcmode="lin" valueType="num">
                                      <p:cBhvr>
                                        <p:cTn id="32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2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25" dur="1000" fill="hold"/>
                                        <p:tgtEl>
                                          <p:spTgt spid="13"/>
                                        </p:tgtEl>
                                        <p:attrNameLst>
                                          <p:attrName>ppt_h</p:attrName>
                                        </p:attrNameLst>
                                      </p:cBhvr>
                                      <p:tavLst>
                                        <p:tav tm="0">
                                          <p:val>
                                            <p:strVal val="#ppt_h"/>
                                          </p:val>
                                        </p:tav>
                                        <p:tav tm="100000">
                                          <p:val>
                                            <p:strVal val="#ppt_h"/>
                                          </p:val>
                                        </p:tav>
                                      </p:tavLst>
                                    </p:anim>
                                    <p:anim calcmode="lin" valueType="num">
                                      <p:cBhvr>
                                        <p:cTn id="32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2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2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29" dur="1000" decel="50000">
                                          <p:stCondLst>
                                            <p:cond delay="0"/>
                                          </p:stCondLst>
                                        </p:cTn>
                                        <p:tgtEl>
                                          <p:spTgt spid="13"/>
                                        </p:tgtEl>
                                      </p:cBhvr>
                                    </p:animEffect>
                                  </p:childTnLst>
                                </p:cTn>
                              </p:par>
                            </p:childTnLst>
                          </p:cTn>
                        </p:par>
                      </p:childTnLst>
                    </p:cTn>
                  </p:par>
                  <p:par>
                    <p:cTn id="330" fill="hold">
                      <p:stCondLst>
                        <p:cond delay="indefinite"/>
                      </p:stCondLst>
                      <p:childTnLst>
                        <p:par>
                          <p:cTn id="331" fill="hold">
                            <p:stCondLst>
                              <p:cond delay="0"/>
                            </p:stCondLst>
                            <p:childTnLst>
                              <p:par>
                                <p:cTn id="332" presetID="25" presetClass="entr" presetSubtype="0" fill="hold" grpId="0" nodeType="clickEffect">
                                  <p:stCondLst>
                                    <p:cond delay="0"/>
                                  </p:stCondLst>
                                  <p:childTnLst>
                                    <p:set>
                                      <p:cBhvr>
                                        <p:cTn id="333" dur="1" fill="hold">
                                          <p:stCondLst>
                                            <p:cond delay="0"/>
                                          </p:stCondLst>
                                        </p:cTn>
                                        <p:tgtEl>
                                          <p:spTgt spid="14"/>
                                        </p:tgtEl>
                                        <p:attrNameLst>
                                          <p:attrName>style.visibility</p:attrName>
                                        </p:attrNameLst>
                                      </p:cBhvr>
                                      <p:to>
                                        <p:strVal val="visible"/>
                                      </p:to>
                                    </p:set>
                                    <p:anim calcmode="lin" valueType="num">
                                      <p:cBhvr>
                                        <p:cTn id="33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3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37" dur="1000" fill="hold"/>
                                        <p:tgtEl>
                                          <p:spTgt spid="14"/>
                                        </p:tgtEl>
                                        <p:attrNameLst>
                                          <p:attrName>ppt_h</p:attrName>
                                        </p:attrNameLst>
                                      </p:cBhvr>
                                      <p:tavLst>
                                        <p:tav tm="0">
                                          <p:val>
                                            <p:strVal val="#ppt_h"/>
                                          </p:val>
                                        </p:tav>
                                        <p:tav tm="100000">
                                          <p:val>
                                            <p:strVal val="#ppt_h"/>
                                          </p:val>
                                        </p:tav>
                                      </p:tavLst>
                                    </p:anim>
                                    <p:anim calcmode="lin" valueType="num">
                                      <p:cBhvr>
                                        <p:cTn id="33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3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4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41" dur="1000" decel="50000">
                                          <p:stCondLst>
                                            <p:cond delay="0"/>
                                          </p:stCondLst>
                                        </p:cTn>
                                        <p:tgtEl>
                                          <p:spTgt spid="14"/>
                                        </p:tgtEl>
                                      </p:cBhvr>
                                    </p:animEffect>
                                  </p:childTnLst>
                                </p:cTn>
                              </p:par>
                            </p:childTnLst>
                          </p:cTn>
                        </p:par>
                      </p:childTnLst>
                    </p:cTn>
                  </p:par>
                  <p:par>
                    <p:cTn id="342" fill="hold">
                      <p:stCondLst>
                        <p:cond delay="indefinite"/>
                      </p:stCondLst>
                      <p:childTnLst>
                        <p:par>
                          <p:cTn id="343" fill="hold">
                            <p:stCondLst>
                              <p:cond delay="0"/>
                            </p:stCondLst>
                            <p:childTnLst>
                              <p:par>
                                <p:cTn id="344" presetID="25" presetClass="entr" presetSubtype="0" fill="hold" grpId="0" nodeType="clickEffect">
                                  <p:stCondLst>
                                    <p:cond delay="0"/>
                                  </p:stCondLst>
                                  <p:childTnLst>
                                    <p:set>
                                      <p:cBhvr>
                                        <p:cTn id="345" dur="1" fill="hold">
                                          <p:stCondLst>
                                            <p:cond delay="0"/>
                                          </p:stCondLst>
                                        </p:cTn>
                                        <p:tgtEl>
                                          <p:spTgt spid="15"/>
                                        </p:tgtEl>
                                        <p:attrNameLst>
                                          <p:attrName>style.visibility</p:attrName>
                                        </p:attrNameLst>
                                      </p:cBhvr>
                                      <p:to>
                                        <p:strVal val="visible"/>
                                      </p:to>
                                    </p:set>
                                    <p:anim calcmode="lin" valueType="num">
                                      <p:cBhvr>
                                        <p:cTn id="34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4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4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9" dur="1000" fill="hold"/>
                                        <p:tgtEl>
                                          <p:spTgt spid="15"/>
                                        </p:tgtEl>
                                        <p:attrNameLst>
                                          <p:attrName>ppt_h</p:attrName>
                                        </p:attrNameLst>
                                      </p:cBhvr>
                                      <p:tavLst>
                                        <p:tav tm="0">
                                          <p:val>
                                            <p:strVal val="#ppt_h"/>
                                          </p:val>
                                        </p:tav>
                                        <p:tav tm="100000">
                                          <p:val>
                                            <p:strVal val="#ppt_h"/>
                                          </p:val>
                                        </p:tav>
                                      </p:tavLst>
                                    </p:anim>
                                    <p:anim calcmode="lin" valueType="num">
                                      <p:cBhvr>
                                        <p:cTn id="35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5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5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53" dur="1000" decel="50000">
                                          <p:stCondLst>
                                            <p:cond delay="0"/>
                                          </p:stCondLst>
                                        </p:cTn>
                                        <p:tgtEl>
                                          <p:spTgt spid="15"/>
                                        </p:tgtEl>
                                      </p:cBhvr>
                                    </p:animEffect>
                                  </p:childTnLst>
                                </p:cTn>
                              </p:par>
                            </p:childTnLst>
                          </p:cTn>
                        </p:par>
                      </p:childTnLst>
                    </p:cTn>
                  </p:par>
                  <p:par>
                    <p:cTn id="354" fill="hold">
                      <p:stCondLst>
                        <p:cond delay="indefinite"/>
                      </p:stCondLst>
                      <p:childTnLst>
                        <p:par>
                          <p:cTn id="355" fill="hold">
                            <p:stCondLst>
                              <p:cond delay="0"/>
                            </p:stCondLst>
                            <p:childTnLst>
                              <p:par>
                                <p:cTn id="356" presetID="25" presetClass="entr" presetSubtype="0" fill="hold" grpId="0" nodeType="clickEffect">
                                  <p:stCondLst>
                                    <p:cond delay="0"/>
                                  </p:stCondLst>
                                  <p:childTnLst>
                                    <p:set>
                                      <p:cBhvr>
                                        <p:cTn id="357" dur="1" fill="hold">
                                          <p:stCondLst>
                                            <p:cond delay="0"/>
                                          </p:stCondLst>
                                        </p:cTn>
                                        <p:tgtEl>
                                          <p:spTgt spid="16"/>
                                        </p:tgtEl>
                                        <p:attrNameLst>
                                          <p:attrName>style.visibility</p:attrName>
                                        </p:attrNameLst>
                                      </p:cBhvr>
                                      <p:to>
                                        <p:strVal val="visible"/>
                                      </p:to>
                                    </p:set>
                                    <p:anim calcmode="lin" valueType="num">
                                      <p:cBhvr>
                                        <p:cTn id="35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5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6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61" dur="1000" fill="hold"/>
                                        <p:tgtEl>
                                          <p:spTgt spid="16"/>
                                        </p:tgtEl>
                                        <p:attrNameLst>
                                          <p:attrName>ppt_h</p:attrName>
                                        </p:attrNameLst>
                                      </p:cBhvr>
                                      <p:tavLst>
                                        <p:tav tm="0">
                                          <p:val>
                                            <p:strVal val="#ppt_h"/>
                                          </p:val>
                                        </p:tav>
                                        <p:tav tm="100000">
                                          <p:val>
                                            <p:strVal val="#ppt_h"/>
                                          </p:val>
                                        </p:tav>
                                      </p:tavLst>
                                    </p:anim>
                                    <p:anim calcmode="lin" valueType="num">
                                      <p:cBhvr>
                                        <p:cTn id="36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6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6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65" dur="1000" decel="50000">
                                          <p:stCondLst>
                                            <p:cond delay="0"/>
                                          </p:stCondLst>
                                        </p:cTn>
                                        <p:tgtEl>
                                          <p:spTgt spid="16"/>
                                        </p:tgtEl>
                                      </p:cBhvr>
                                    </p:animEffect>
                                  </p:childTnLst>
                                </p:cTn>
                              </p:par>
                            </p:childTnLst>
                          </p:cTn>
                        </p:par>
                      </p:childTnLst>
                    </p:cTn>
                  </p:par>
                  <p:par>
                    <p:cTn id="366" fill="hold">
                      <p:stCondLst>
                        <p:cond delay="indefinite"/>
                      </p:stCondLst>
                      <p:childTnLst>
                        <p:par>
                          <p:cTn id="367" fill="hold">
                            <p:stCondLst>
                              <p:cond delay="0"/>
                            </p:stCondLst>
                            <p:childTnLst>
                              <p:par>
                                <p:cTn id="368" presetID="25" presetClass="entr" presetSubtype="0" fill="hold" grpId="0" nodeType="clickEffect">
                                  <p:stCondLst>
                                    <p:cond delay="0"/>
                                  </p:stCondLst>
                                  <p:childTnLst>
                                    <p:set>
                                      <p:cBhvr>
                                        <p:cTn id="369" dur="1" fill="hold">
                                          <p:stCondLst>
                                            <p:cond delay="0"/>
                                          </p:stCondLst>
                                        </p:cTn>
                                        <p:tgtEl>
                                          <p:spTgt spid="17"/>
                                        </p:tgtEl>
                                        <p:attrNameLst>
                                          <p:attrName>style.visibility</p:attrName>
                                        </p:attrNameLst>
                                      </p:cBhvr>
                                      <p:to>
                                        <p:strVal val="visible"/>
                                      </p:to>
                                    </p:set>
                                    <p:anim calcmode="lin" valueType="num">
                                      <p:cBhvr>
                                        <p:cTn id="370"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71"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72"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73" dur="1000" fill="hold"/>
                                        <p:tgtEl>
                                          <p:spTgt spid="17"/>
                                        </p:tgtEl>
                                        <p:attrNameLst>
                                          <p:attrName>ppt_h</p:attrName>
                                        </p:attrNameLst>
                                      </p:cBhvr>
                                      <p:tavLst>
                                        <p:tav tm="0">
                                          <p:val>
                                            <p:strVal val="#ppt_h"/>
                                          </p:val>
                                        </p:tav>
                                        <p:tav tm="100000">
                                          <p:val>
                                            <p:strVal val="#ppt_h"/>
                                          </p:val>
                                        </p:tav>
                                      </p:tavLst>
                                    </p:anim>
                                    <p:anim calcmode="lin" valueType="num">
                                      <p:cBhvr>
                                        <p:cTn id="374"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75"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76"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77"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P spid="15" grpId="0"/>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2" grpId="0"/>
      <p:bldP spid="13" grpId="0"/>
      <p:bldP spid="16" grpId="0"/>
      <p:bldP spid="19" grpId="0" animBg="1"/>
      <p:bldP spid="19" grpId="1" animBg="1"/>
      <p:bldP spid="20" grpId="0"/>
      <p:bldP spid="20" grpId="1"/>
      <p:bldP spid="21" grpId="0"/>
      <p:bldP spid="21" grpId="1"/>
      <p:bldP spid="30" grpId="2" animBg="1"/>
      <p:bldP spid="30" grpId="3" animBg="1"/>
      <p:bldP spid="31" grpId="2" animBg="1"/>
      <p:bldP spid="31" grpId="3" animBg="1"/>
      <p:bldP spid="38" grpId="0" animBg="1"/>
      <p:bldP spid="38" grpId="1" animBg="1"/>
      <p:bldP spid="39" grpId="0" animBg="1"/>
      <p:bldP spid="39" grpId="1" animBg="1"/>
      <p:bldP spid="40" grpId="0"/>
      <p:bldP spid="40" grpId="1"/>
      <p:bldP spid="41" grpId="0"/>
      <p:bldP spid="4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latin typeface="Arial" charset="0"/>
              </a:rPr>
              <a:t>Mapping the OSI Model</a:t>
            </a:r>
          </a:p>
        </p:txBody>
      </p:sp>
      <p:pic>
        <p:nvPicPr>
          <p:cNvPr id="27651" name="Content Placeholder 5" descr="c01f014.jpg"/>
          <p:cNvPicPr>
            <a:picLocks noGrp="1" noChangeAspect="1"/>
          </p:cNvPicPr>
          <p:nvPr>
            <p:ph idx="1"/>
          </p:nvPr>
        </p:nvPicPr>
        <p:blipFill>
          <a:blip r:embed="rId4" cstate="print"/>
          <a:srcRect/>
          <a:stretch>
            <a:fillRect/>
          </a:stretch>
        </p:blipFill>
        <p:spPr>
          <a:xfrm>
            <a:off x="1828800" y="1905000"/>
            <a:ext cx="5840413" cy="4875213"/>
          </a:xfrm>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eaLnBrk="1" hangingPunct="1"/>
            <a:r>
              <a:rPr lang="en-US" dirty="0">
                <a:latin typeface="Arial" charset="0"/>
              </a:rPr>
              <a:t>The OSI Model</a:t>
            </a:r>
          </a:p>
        </p:txBody>
      </p:sp>
      <p:sp>
        <p:nvSpPr>
          <p:cNvPr id="28675" name="Rectangle 1027"/>
          <p:cNvSpPr>
            <a:spLocks noGrp="1" noChangeArrowheads="1"/>
          </p:cNvSpPr>
          <p:nvPr>
            <p:ph type="body" idx="1"/>
          </p:nvPr>
        </p:nvSpPr>
        <p:spPr>
          <a:xfrm>
            <a:off x="609600" y="2057400"/>
            <a:ext cx="7772400" cy="4114800"/>
          </a:xfrm>
        </p:spPr>
        <p:txBody>
          <a:bodyPr/>
          <a:lstStyle/>
          <a:p>
            <a:pPr eaLnBrk="1" hangingPunct="1"/>
            <a:r>
              <a:rPr lang="en-US" sz="2700" dirty="0">
                <a:solidFill>
                  <a:srgbClr val="000000"/>
                </a:solidFill>
                <a:latin typeface="Arial" charset="0"/>
                <a:cs typeface="Times New Roman" pitchFamily="18" charset="0"/>
              </a:rPr>
              <a:t>Network analysts literally talk in terms of the OSI model. </a:t>
            </a:r>
          </a:p>
          <a:p>
            <a:pPr eaLnBrk="1" hangingPunct="1"/>
            <a:r>
              <a:rPr lang="en-US" sz="2700" dirty="0">
                <a:solidFill>
                  <a:srgbClr val="000000"/>
                </a:solidFill>
                <a:latin typeface="Arial" charset="0"/>
                <a:cs typeface="Times New Roman" pitchFamily="18" charset="0"/>
              </a:rPr>
              <a:t>When troubleshooting network problems, the network analyst starts with the physical layer and ensures that protocols and interfaces are operational at each layer. </a:t>
            </a:r>
          </a:p>
          <a:p>
            <a:pPr eaLnBrk="1" hangingPunct="1"/>
            <a:r>
              <a:rPr lang="en-US" sz="2700" dirty="0">
                <a:solidFill>
                  <a:srgbClr val="000000"/>
                </a:solidFill>
                <a:latin typeface="Arial" charset="0"/>
                <a:cs typeface="Times New Roman" pitchFamily="18" charset="0"/>
              </a:rPr>
              <a:t>Another benefit of the OSI model is that it allows discussion about the interconnection of two networks or computers in common terms without dealing in proprietary vendor jargon</a:t>
            </a:r>
            <a:r>
              <a:rPr lang="en-US" sz="2700" dirty="0">
                <a:latin typeface="Arial"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Arial" charset="0"/>
              </a:rPr>
              <a:t>Physical Layer</a:t>
            </a:r>
          </a:p>
        </p:txBody>
      </p:sp>
      <p:sp>
        <p:nvSpPr>
          <p:cNvPr id="29699" name="Rectangle 3"/>
          <p:cNvSpPr>
            <a:spLocks noGrp="1" noChangeArrowheads="1"/>
          </p:cNvSpPr>
          <p:nvPr>
            <p:ph type="body" idx="1"/>
          </p:nvPr>
        </p:nvSpPr>
        <p:spPr>
          <a:xfrm>
            <a:off x="609600" y="2133600"/>
            <a:ext cx="7772400" cy="4114800"/>
          </a:xfrm>
        </p:spPr>
        <p:txBody>
          <a:bodyPr/>
          <a:lstStyle/>
          <a:p>
            <a:pPr eaLnBrk="1" hangingPunct="1"/>
            <a:r>
              <a:rPr lang="en-US" dirty="0">
                <a:solidFill>
                  <a:srgbClr val="000000"/>
                </a:solidFill>
                <a:latin typeface="Arial" charset="0"/>
                <a:cs typeface="Times New Roman" pitchFamily="18" charset="0"/>
              </a:rPr>
              <a:t>Responsible for the establishment, maintenance and termination of physical connections between communicating devices. </a:t>
            </a:r>
          </a:p>
          <a:p>
            <a:pPr eaLnBrk="1" hangingPunct="1"/>
            <a:r>
              <a:rPr lang="en-US" dirty="0">
                <a:solidFill>
                  <a:srgbClr val="000000"/>
                </a:solidFill>
                <a:latin typeface="Arial" charset="0"/>
                <a:cs typeface="Times New Roman" pitchFamily="18" charset="0"/>
              </a:rPr>
              <a:t>Transmits and receives a stream of bits. </a:t>
            </a:r>
          </a:p>
          <a:p>
            <a:pPr eaLnBrk="1" hangingPunct="1"/>
            <a:r>
              <a:rPr lang="en-US" dirty="0">
                <a:solidFill>
                  <a:srgbClr val="000000"/>
                </a:solidFill>
                <a:latin typeface="Arial" charset="0"/>
                <a:cs typeface="Times New Roman" pitchFamily="18" charset="0"/>
              </a:rPr>
              <a:t>No data recognition at the physical layer.</a:t>
            </a:r>
            <a:endParaRPr lang="en-US" dirty="0">
              <a:latin typeface="Arial" charset="0"/>
              <a:cs typeface="Times New Roman" pitchFamily="18" charset="0"/>
            </a:endParaRPr>
          </a:p>
          <a:p>
            <a:pPr eaLnBrk="1" hangingPunct="1"/>
            <a:endParaRPr lang="en-US" dirty="0">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Arial" charset="0"/>
              </a:rPr>
              <a:t>Data Link Layer</a:t>
            </a:r>
          </a:p>
        </p:txBody>
      </p:sp>
      <p:sp>
        <p:nvSpPr>
          <p:cNvPr id="30723" name="Rectangle 3"/>
          <p:cNvSpPr>
            <a:spLocks noGrp="1" noChangeArrowheads="1"/>
          </p:cNvSpPr>
          <p:nvPr>
            <p:ph type="body" idx="1"/>
          </p:nvPr>
        </p:nvSpPr>
        <p:spPr>
          <a:xfrm>
            <a:off x="609600" y="2017713"/>
            <a:ext cx="7772400" cy="4114800"/>
          </a:xfrm>
        </p:spPr>
        <p:txBody>
          <a:bodyPr/>
          <a:lstStyle/>
          <a:p>
            <a:pPr eaLnBrk="1" hangingPunct="1">
              <a:lnSpc>
                <a:spcPct val="90000"/>
              </a:lnSpc>
            </a:pPr>
            <a:r>
              <a:rPr lang="en-US" sz="2800" dirty="0">
                <a:solidFill>
                  <a:srgbClr val="000000"/>
                </a:solidFill>
                <a:latin typeface="Arial" charset="0"/>
                <a:cs typeface="Times New Roman" pitchFamily="18" charset="0"/>
              </a:rPr>
              <a:t>Responsible for providing protocols that deliver reliable point-to-point connections.</a:t>
            </a:r>
            <a:r>
              <a:rPr lang="en-US" sz="2800" dirty="0">
                <a:latin typeface="Arial" charset="0"/>
              </a:rPr>
              <a:t> </a:t>
            </a:r>
          </a:p>
          <a:p>
            <a:pPr eaLnBrk="1" hangingPunct="1">
              <a:lnSpc>
                <a:spcPct val="90000"/>
              </a:lnSpc>
            </a:pPr>
            <a:r>
              <a:rPr lang="en-US" sz="2800" dirty="0">
                <a:solidFill>
                  <a:srgbClr val="000000"/>
                </a:solidFill>
                <a:latin typeface="Arial" charset="0"/>
                <a:cs typeface="Times New Roman" pitchFamily="18" charset="0"/>
              </a:rPr>
              <a:t>Organizes the bit stream into structured </a:t>
            </a:r>
            <a:r>
              <a:rPr lang="en-US" sz="2800" b="1" dirty="0">
                <a:solidFill>
                  <a:srgbClr val="000000"/>
                </a:solidFill>
                <a:latin typeface="Arial" charset="0"/>
                <a:cs typeface="Times New Roman" pitchFamily="18" charset="0"/>
              </a:rPr>
              <a:t>frames </a:t>
            </a:r>
            <a:r>
              <a:rPr lang="en-US" sz="2800" dirty="0">
                <a:solidFill>
                  <a:srgbClr val="000000"/>
                </a:solidFill>
                <a:latin typeface="Arial" charset="0"/>
                <a:cs typeface="Times New Roman" pitchFamily="18" charset="0"/>
              </a:rPr>
              <a:t>which add addressing and error checking information. </a:t>
            </a:r>
          </a:p>
          <a:p>
            <a:pPr eaLnBrk="1" hangingPunct="1">
              <a:lnSpc>
                <a:spcPct val="90000"/>
              </a:lnSpc>
            </a:pPr>
            <a:r>
              <a:rPr lang="en-US" sz="2800" dirty="0">
                <a:solidFill>
                  <a:srgbClr val="000000"/>
                </a:solidFill>
                <a:latin typeface="Arial" charset="0"/>
                <a:cs typeface="Times New Roman" pitchFamily="18" charset="0"/>
              </a:rPr>
              <a:t>Additional information added to the front of data is called a </a:t>
            </a:r>
            <a:r>
              <a:rPr lang="en-US" sz="2800" b="1" dirty="0">
                <a:solidFill>
                  <a:srgbClr val="000000"/>
                </a:solidFill>
                <a:latin typeface="Arial" charset="0"/>
                <a:cs typeface="Times New Roman" pitchFamily="18" charset="0"/>
              </a:rPr>
              <a:t>header</a:t>
            </a:r>
            <a:r>
              <a:rPr lang="en-US" sz="2800" dirty="0">
                <a:solidFill>
                  <a:srgbClr val="000000"/>
                </a:solidFill>
                <a:latin typeface="Arial" charset="0"/>
                <a:cs typeface="Times New Roman" pitchFamily="18" charset="0"/>
              </a:rPr>
              <a:t>.</a:t>
            </a:r>
            <a:r>
              <a:rPr lang="en-US" sz="2800" b="1" dirty="0">
                <a:solidFill>
                  <a:srgbClr val="000000"/>
                </a:solidFill>
                <a:latin typeface="Arial" charset="0"/>
                <a:cs typeface="Times New Roman" pitchFamily="18" charset="0"/>
              </a:rPr>
              <a:t> </a:t>
            </a:r>
            <a:endParaRPr lang="en-US" sz="2800" dirty="0">
              <a:solidFill>
                <a:srgbClr val="000000"/>
              </a:solidFill>
              <a:latin typeface="Arial" charset="0"/>
              <a:cs typeface="Times New Roman" pitchFamily="18" charset="0"/>
            </a:endParaRPr>
          </a:p>
          <a:p>
            <a:pPr eaLnBrk="1" hangingPunct="1">
              <a:lnSpc>
                <a:spcPct val="90000"/>
              </a:lnSpc>
            </a:pPr>
            <a:r>
              <a:rPr lang="en-US" sz="2800" dirty="0">
                <a:solidFill>
                  <a:srgbClr val="000000"/>
                </a:solidFill>
                <a:latin typeface="Arial" charset="0"/>
                <a:cs typeface="Times New Roman" pitchFamily="18" charset="0"/>
              </a:rPr>
              <a:t> Information added to the back of data is called a </a:t>
            </a:r>
            <a:r>
              <a:rPr lang="en-US" sz="2800" b="1" dirty="0">
                <a:solidFill>
                  <a:srgbClr val="000000"/>
                </a:solidFill>
                <a:latin typeface="Arial" charset="0"/>
                <a:cs typeface="Times New Roman" pitchFamily="18" charset="0"/>
              </a:rPr>
              <a:t>trailer</a:t>
            </a:r>
            <a:r>
              <a:rPr lang="en-US" sz="2800" dirty="0">
                <a:solidFill>
                  <a:srgbClr val="000000"/>
                </a:solidFill>
                <a:latin typeface="Arial" charset="0"/>
                <a:cs typeface="Times New Roman" pitchFamily="18" charset="0"/>
              </a:rPr>
              <a:t>.</a:t>
            </a:r>
            <a:r>
              <a:rPr lang="en-US" sz="2800" b="1" dirty="0">
                <a:solidFill>
                  <a:srgbClr val="000000"/>
                </a:solidFill>
                <a:latin typeface="Arial" charset="0"/>
                <a:cs typeface="Times New Roman" pitchFamily="18" charset="0"/>
              </a:rPr>
              <a:t> </a:t>
            </a:r>
          </a:p>
          <a:p>
            <a:pPr eaLnBrk="1" hangingPunct="1">
              <a:lnSpc>
                <a:spcPct val="90000"/>
              </a:lnSpc>
            </a:pPr>
            <a:r>
              <a:rPr lang="en-US" sz="2800" dirty="0">
                <a:solidFill>
                  <a:srgbClr val="000000"/>
                </a:solidFill>
                <a:latin typeface="Arial" charset="0"/>
                <a:cs typeface="Times New Roman" pitchFamily="18" charset="0"/>
              </a:rPr>
              <a:t>Data link layer protocols provide error detection, notification, and recovery</a:t>
            </a:r>
            <a:r>
              <a:rPr lang="en-US" sz="2800" dirty="0">
                <a:latin typeface="Arial"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200" b="1">
                <a:solidFill>
                  <a:srgbClr val="0000B4"/>
                </a:solidFill>
                <a:latin typeface="Arial" charset="0"/>
                <a:cs typeface="Times New Roman" pitchFamily="18" charset="0"/>
              </a:rPr>
              <a:t>Approach to Data Communications</a:t>
            </a:r>
            <a:r>
              <a:rPr lang="en-US">
                <a:solidFill>
                  <a:srgbClr val="0000B4"/>
                </a:solidFill>
                <a:latin typeface="Arial" charset="0"/>
              </a:rPr>
              <a:t> </a:t>
            </a:r>
          </a:p>
        </p:txBody>
      </p:sp>
      <p:sp>
        <p:nvSpPr>
          <p:cNvPr id="4099" name="Rectangle 3"/>
          <p:cNvSpPr>
            <a:spLocks noGrp="1" noChangeArrowheads="1"/>
          </p:cNvSpPr>
          <p:nvPr>
            <p:ph idx="1"/>
          </p:nvPr>
        </p:nvSpPr>
        <p:spPr>
          <a:xfrm>
            <a:off x="990600" y="2133600"/>
            <a:ext cx="7772400" cy="4114800"/>
          </a:xfrm>
        </p:spPr>
        <p:txBody>
          <a:bodyPr/>
          <a:lstStyle/>
          <a:p>
            <a:pPr marL="609600" indent="-609600" eaLnBrk="1" hangingPunct="1"/>
            <a:r>
              <a:rPr lang="en-US" dirty="0">
                <a:latin typeface="Arial" charset="0"/>
                <a:cs typeface="Times New Roman" pitchFamily="18" charset="0"/>
              </a:rPr>
              <a:t>You will never know all there is to know about data communications.</a:t>
            </a:r>
          </a:p>
          <a:p>
            <a:pPr marL="609600" indent="-609600" eaLnBrk="1" hangingPunct="1"/>
            <a:endParaRPr lang="en-US" dirty="0">
              <a:latin typeface="Arial" charset="0"/>
              <a:cs typeface="Times New Roman" pitchFamily="18" charset="0"/>
            </a:endParaRPr>
          </a:p>
          <a:p>
            <a:pPr marL="609600" indent="-609600" eaLnBrk="1" hangingPunct="1"/>
            <a:r>
              <a:rPr lang="en-US" dirty="0">
                <a:latin typeface="Arial" charset="0"/>
                <a:cs typeface="Times New Roman" pitchFamily="18" charset="0"/>
              </a:rPr>
              <a:t>Be honest with yourself concerning what you don’t know.</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atin typeface="Arial" charset="0"/>
              </a:rPr>
              <a:t>Data Link Layer (NIC’s)</a:t>
            </a:r>
          </a:p>
        </p:txBody>
      </p:sp>
      <p:sp>
        <p:nvSpPr>
          <p:cNvPr id="31747" name="Rectangle 3"/>
          <p:cNvSpPr>
            <a:spLocks noGrp="1" noChangeArrowheads="1"/>
          </p:cNvSpPr>
          <p:nvPr>
            <p:ph type="body" idx="1"/>
          </p:nvPr>
        </p:nvSpPr>
        <p:spPr>
          <a:xfrm>
            <a:off x="609600" y="2017713"/>
            <a:ext cx="7772400" cy="4114800"/>
          </a:xfrm>
        </p:spPr>
        <p:txBody>
          <a:bodyPr/>
          <a:lstStyle/>
          <a:p>
            <a:pPr eaLnBrk="1" hangingPunct="1">
              <a:lnSpc>
                <a:spcPct val="90000"/>
              </a:lnSpc>
            </a:pPr>
            <a:r>
              <a:rPr lang="en-US" sz="2800" dirty="0">
                <a:solidFill>
                  <a:srgbClr val="000000"/>
                </a:solidFill>
                <a:latin typeface="Arial" charset="0"/>
                <a:cs typeface="Times New Roman" pitchFamily="18" charset="0"/>
              </a:rPr>
              <a:t>Data-link layer frames are built within the </a:t>
            </a:r>
            <a:r>
              <a:rPr lang="en-US" sz="2800" b="1" dirty="0">
                <a:solidFill>
                  <a:srgbClr val="000000"/>
                </a:solidFill>
                <a:latin typeface="Arial" charset="0"/>
                <a:cs typeface="Times New Roman" pitchFamily="18" charset="0"/>
              </a:rPr>
              <a:t>network interface card </a:t>
            </a:r>
            <a:r>
              <a:rPr lang="en-US" sz="2800" dirty="0">
                <a:solidFill>
                  <a:srgbClr val="000000"/>
                </a:solidFill>
                <a:latin typeface="Arial" charset="0"/>
                <a:cs typeface="Times New Roman" pitchFamily="18" charset="0"/>
              </a:rPr>
              <a:t>installed in a computer according to the pre-determined frame layout particular to the network architecture of the installed network interface card. </a:t>
            </a:r>
          </a:p>
          <a:p>
            <a:pPr eaLnBrk="1" hangingPunct="1">
              <a:lnSpc>
                <a:spcPct val="90000"/>
              </a:lnSpc>
            </a:pPr>
            <a:r>
              <a:rPr lang="en-US" sz="2800" dirty="0">
                <a:solidFill>
                  <a:srgbClr val="000000"/>
                </a:solidFill>
                <a:latin typeface="Arial" charset="0"/>
                <a:cs typeface="Times New Roman" pitchFamily="18" charset="0"/>
              </a:rPr>
              <a:t>Network interface cards are given a unique address in a format determined by their network architecture. </a:t>
            </a:r>
          </a:p>
          <a:p>
            <a:pPr eaLnBrk="1" hangingPunct="1">
              <a:lnSpc>
                <a:spcPct val="90000"/>
              </a:lnSpc>
            </a:pPr>
            <a:r>
              <a:rPr lang="en-US" sz="2800" dirty="0">
                <a:solidFill>
                  <a:srgbClr val="000000"/>
                </a:solidFill>
                <a:latin typeface="Arial" charset="0"/>
                <a:cs typeface="Times New Roman" pitchFamily="18" charset="0"/>
              </a:rPr>
              <a:t>These addresses are usually assigned and pre-programmed by the NIC manufacturer.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rPr>
              <a:t>Data Link Layer – Sub Layers</a:t>
            </a:r>
          </a:p>
        </p:txBody>
      </p:sp>
      <p:sp>
        <p:nvSpPr>
          <p:cNvPr id="32771" name="Rectangle 3"/>
          <p:cNvSpPr>
            <a:spLocks noGrp="1" noChangeArrowheads="1"/>
          </p:cNvSpPr>
          <p:nvPr>
            <p:ph type="body" idx="1"/>
          </p:nvPr>
        </p:nvSpPr>
        <p:spPr>
          <a:xfrm>
            <a:off x="609600" y="2133600"/>
            <a:ext cx="7772400" cy="4114800"/>
          </a:xfrm>
        </p:spPr>
        <p:txBody>
          <a:bodyPr/>
          <a:lstStyle/>
          <a:p>
            <a:pPr eaLnBrk="1" hangingPunct="1">
              <a:lnSpc>
                <a:spcPct val="90000"/>
              </a:lnSpc>
            </a:pPr>
            <a:r>
              <a:rPr lang="en-US" sz="2800" dirty="0">
                <a:solidFill>
                  <a:srgbClr val="000000"/>
                </a:solidFill>
                <a:latin typeface="Arial" charset="0"/>
                <a:cs typeface="Times New Roman" pitchFamily="18" charset="0"/>
              </a:rPr>
              <a:t>The IEEE 802 committee split the data-link layer into two sub-layers</a:t>
            </a:r>
            <a:r>
              <a:rPr lang="en-US" sz="2800" dirty="0">
                <a:latin typeface="Arial" charset="0"/>
              </a:rPr>
              <a:t>:</a:t>
            </a:r>
          </a:p>
          <a:p>
            <a:pPr lvl="1" eaLnBrk="1" hangingPunct="1">
              <a:lnSpc>
                <a:spcPct val="90000"/>
              </a:lnSpc>
            </a:pPr>
            <a:r>
              <a:rPr lang="en-US" sz="2400" b="1" dirty="0">
                <a:solidFill>
                  <a:srgbClr val="000000"/>
                </a:solidFill>
                <a:latin typeface="Arial" charset="0"/>
                <a:cs typeface="Times New Roman" pitchFamily="18" charset="0"/>
              </a:rPr>
              <a:t>Logical Link Control </a:t>
            </a:r>
            <a:r>
              <a:rPr lang="en-US" sz="2400" dirty="0">
                <a:solidFill>
                  <a:srgbClr val="000000"/>
                </a:solidFill>
                <a:latin typeface="Arial" charset="0"/>
                <a:cs typeface="Times New Roman" pitchFamily="18" charset="0"/>
              </a:rPr>
              <a:t>or </a:t>
            </a:r>
            <a:r>
              <a:rPr lang="en-US" sz="2400" b="1" dirty="0">
                <a:solidFill>
                  <a:srgbClr val="000000"/>
                </a:solidFill>
                <a:latin typeface="Arial" charset="0"/>
                <a:cs typeface="Times New Roman" pitchFamily="18" charset="0"/>
              </a:rPr>
              <a:t>LLC sub-layer </a:t>
            </a:r>
            <a:r>
              <a:rPr lang="en-US" sz="2400" dirty="0">
                <a:solidFill>
                  <a:srgbClr val="000000"/>
                </a:solidFill>
                <a:latin typeface="Arial" charset="0"/>
                <a:cs typeface="Times New Roman" pitchFamily="18" charset="0"/>
              </a:rPr>
              <a:t>and is represented by a single IEEE 802 protocol (IEEE 802.2). </a:t>
            </a:r>
          </a:p>
          <a:p>
            <a:pPr lvl="1" eaLnBrk="1" hangingPunct="1">
              <a:lnSpc>
                <a:spcPct val="90000"/>
              </a:lnSpc>
            </a:pPr>
            <a:r>
              <a:rPr lang="en-US" sz="2400" b="1" dirty="0">
                <a:solidFill>
                  <a:srgbClr val="000000"/>
                </a:solidFill>
                <a:latin typeface="Arial" charset="0"/>
                <a:cs typeface="Times New Roman" pitchFamily="18" charset="0"/>
              </a:rPr>
              <a:t>Media Access Control </a:t>
            </a:r>
            <a:r>
              <a:rPr lang="en-US" sz="2400" dirty="0">
                <a:solidFill>
                  <a:srgbClr val="000000"/>
                </a:solidFill>
                <a:latin typeface="Arial" charset="0"/>
                <a:cs typeface="Times New Roman" pitchFamily="18" charset="0"/>
              </a:rPr>
              <a:t>or </a:t>
            </a:r>
            <a:r>
              <a:rPr lang="en-US" sz="2400" b="1" dirty="0">
                <a:solidFill>
                  <a:srgbClr val="000000"/>
                </a:solidFill>
                <a:latin typeface="Arial" charset="0"/>
                <a:cs typeface="Times New Roman" pitchFamily="18" charset="0"/>
              </a:rPr>
              <a:t>MAC sub-layer </a:t>
            </a:r>
            <a:r>
              <a:rPr lang="en-US" sz="2400" dirty="0">
                <a:solidFill>
                  <a:srgbClr val="000000"/>
                </a:solidFill>
                <a:latin typeface="Arial" charset="0"/>
                <a:cs typeface="Times New Roman" pitchFamily="18" charset="0"/>
              </a:rPr>
              <a:t>interfaces with the physical layer and is represented by protocols which define how the shared local area network media is to be accessed by the many connected computers.</a:t>
            </a:r>
            <a:r>
              <a:rPr lang="en-US" sz="2400" dirty="0">
                <a:latin typeface="Arial"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Arial" charset="0"/>
              </a:rPr>
              <a:t>LLC Sub-Layer</a:t>
            </a:r>
          </a:p>
        </p:txBody>
      </p:sp>
      <p:sp>
        <p:nvSpPr>
          <p:cNvPr id="33795" name="Rectangle 3"/>
          <p:cNvSpPr>
            <a:spLocks noGrp="1" noChangeArrowheads="1"/>
          </p:cNvSpPr>
          <p:nvPr>
            <p:ph type="body" idx="1"/>
          </p:nvPr>
        </p:nvSpPr>
        <p:spPr>
          <a:xfrm>
            <a:off x="609600" y="2133600"/>
            <a:ext cx="7772400" cy="4114800"/>
          </a:xfrm>
        </p:spPr>
        <p:txBody>
          <a:bodyPr/>
          <a:lstStyle/>
          <a:p>
            <a:pPr eaLnBrk="1" hangingPunct="1"/>
            <a:r>
              <a:rPr lang="en-US" sz="2800" dirty="0">
                <a:solidFill>
                  <a:srgbClr val="000000"/>
                </a:solidFill>
                <a:latin typeface="Arial" charset="0"/>
                <a:cs typeface="Times New Roman" pitchFamily="18" charset="0"/>
              </a:rPr>
              <a:t>Splitting the data-link layer into two sub-layers offers transparency to the upper layers (network and above) while allowing the MAC sub-layer protocol to vary independently. </a:t>
            </a:r>
          </a:p>
          <a:p>
            <a:pPr eaLnBrk="1" hangingPunct="1"/>
            <a:r>
              <a:rPr lang="en-US" sz="2800" dirty="0">
                <a:solidFill>
                  <a:srgbClr val="000000"/>
                </a:solidFill>
                <a:latin typeface="Arial" charset="0"/>
                <a:cs typeface="Times New Roman" pitchFamily="18" charset="0"/>
              </a:rPr>
              <a:t>This allows a given network operating system to run equally well over a variety of different network architectures as embodied in network interface cards.</a:t>
            </a:r>
            <a:r>
              <a:rPr lang="en-US" sz="2800" dirty="0">
                <a:latin typeface="Arial"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Arial" charset="0"/>
              </a:rPr>
              <a:t>Network Layer</a:t>
            </a:r>
          </a:p>
        </p:txBody>
      </p:sp>
      <p:sp>
        <p:nvSpPr>
          <p:cNvPr id="34819" name="Rectangle 3"/>
          <p:cNvSpPr>
            <a:spLocks noGrp="1" noChangeArrowheads="1"/>
          </p:cNvSpPr>
          <p:nvPr>
            <p:ph type="body" idx="1"/>
          </p:nvPr>
        </p:nvSpPr>
        <p:spPr>
          <a:xfrm>
            <a:off x="609600" y="2133600"/>
            <a:ext cx="7772400" cy="4114800"/>
          </a:xfrm>
        </p:spPr>
        <p:txBody>
          <a:bodyPr/>
          <a:lstStyle/>
          <a:p>
            <a:pPr eaLnBrk="1" hangingPunct="1">
              <a:lnSpc>
                <a:spcPct val="90000"/>
              </a:lnSpc>
            </a:pPr>
            <a:r>
              <a:rPr lang="en-US" sz="2800" b="1" dirty="0">
                <a:solidFill>
                  <a:srgbClr val="000000"/>
                </a:solidFill>
                <a:latin typeface="Arial" charset="0"/>
                <a:cs typeface="Times New Roman" pitchFamily="18" charset="0"/>
              </a:rPr>
              <a:t>Network layer </a:t>
            </a:r>
            <a:r>
              <a:rPr lang="en-US" sz="2800" dirty="0">
                <a:solidFill>
                  <a:srgbClr val="000000"/>
                </a:solidFill>
                <a:latin typeface="Arial" charset="0"/>
                <a:cs typeface="Times New Roman" pitchFamily="18" charset="0"/>
              </a:rPr>
              <a:t>protocols are responsible for the establishment, maintenance, and termination of </a:t>
            </a:r>
            <a:r>
              <a:rPr lang="en-US" sz="2800" b="1" dirty="0">
                <a:solidFill>
                  <a:srgbClr val="000000"/>
                </a:solidFill>
                <a:latin typeface="Arial" charset="0"/>
                <a:cs typeface="Times New Roman" pitchFamily="18" charset="0"/>
              </a:rPr>
              <a:t>end-to-end network links</a:t>
            </a:r>
            <a:r>
              <a:rPr lang="en-US" sz="2800" dirty="0">
                <a:solidFill>
                  <a:srgbClr val="000000"/>
                </a:solidFill>
                <a:latin typeface="Arial" charset="0"/>
                <a:cs typeface="Times New Roman" pitchFamily="18" charset="0"/>
              </a:rPr>
              <a:t>.</a:t>
            </a:r>
            <a:r>
              <a:rPr lang="en-US" sz="2800" b="1" dirty="0">
                <a:solidFill>
                  <a:srgbClr val="000000"/>
                </a:solidFill>
                <a:latin typeface="Arial" charset="0"/>
                <a:cs typeface="Times New Roman" pitchFamily="18" charset="0"/>
              </a:rPr>
              <a:t> </a:t>
            </a:r>
          </a:p>
          <a:p>
            <a:pPr eaLnBrk="1" hangingPunct="1">
              <a:lnSpc>
                <a:spcPct val="90000"/>
              </a:lnSpc>
            </a:pPr>
            <a:r>
              <a:rPr lang="en-US" sz="2800" dirty="0">
                <a:solidFill>
                  <a:srgbClr val="000000"/>
                </a:solidFill>
                <a:latin typeface="Arial" charset="0"/>
                <a:cs typeface="Times New Roman" pitchFamily="18" charset="0"/>
              </a:rPr>
              <a:t>Network layer protocols are required when computers that are not physically connected to the same LAN must communicate. </a:t>
            </a:r>
          </a:p>
          <a:p>
            <a:pPr eaLnBrk="1" hangingPunct="1">
              <a:lnSpc>
                <a:spcPct val="90000"/>
              </a:lnSpc>
            </a:pPr>
            <a:r>
              <a:rPr lang="en-US" sz="2800" dirty="0">
                <a:solidFill>
                  <a:srgbClr val="000000"/>
                </a:solidFill>
                <a:latin typeface="Arial" charset="0"/>
                <a:cs typeface="Times New Roman" pitchFamily="18" charset="0"/>
              </a:rPr>
              <a:t>Network layer protocols are responsible for providing network layer (end-to-end) addressing schemes and for enabling inter-network routing of network layer data </a:t>
            </a:r>
            <a:r>
              <a:rPr lang="en-US" sz="2800" b="1" dirty="0">
                <a:solidFill>
                  <a:srgbClr val="000000"/>
                </a:solidFill>
                <a:latin typeface="Arial" charset="0"/>
                <a:cs typeface="Times New Roman" pitchFamily="18" charset="0"/>
              </a:rPr>
              <a:t>packets</a:t>
            </a:r>
            <a:r>
              <a:rPr lang="en-US" sz="2800" dirty="0">
                <a:solidFill>
                  <a:srgbClr val="000000"/>
                </a:solidFill>
                <a:latin typeface="Arial" charset="0"/>
                <a:cs typeface="Times New Roman" pitchFamily="18" charset="0"/>
              </a:rPr>
              <a:t>.</a:t>
            </a:r>
            <a:r>
              <a:rPr lang="en-US" sz="2800" b="1" dirty="0">
                <a:solidFill>
                  <a:srgbClr val="000000"/>
                </a:solidFill>
                <a:latin typeface="Arial" charset="0"/>
                <a:cs typeface="Times New Roman" pitchFamily="18"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a:latin typeface="Arial" charset="0"/>
              </a:rPr>
              <a:t>Network Layer (Packets v. Frames)</a:t>
            </a:r>
          </a:p>
        </p:txBody>
      </p:sp>
      <p:sp>
        <p:nvSpPr>
          <p:cNvPr id="35843" name="Rectangle 3"/>
          <p:cNvSpPr>
            <a:spLocks noGrp="1" noChangeArrowheads="1"/>
          </p:cNvSpPr>
          <p:nvPr>
            <p:ph type="body" idx="1"/>
          </p:nvPr>
        </p:nvSpPr>
        <p:spPr>
          <a:xfrm>
            <a:off x="609600" y="2133600"/>
            <a:ext cx="7772400" cy="4114800"/>
          </a:xfrm>
        </p:spPr>
        <p:txBody>
          <a:bodyPr/>
          <a:lstStyle/>
          <a:p>
            <a:pPr eaLnBrk="1" hangingPunct="1"/>
            <a:r>
              <a:rPr lang="en-US" dirty="0">
                <a:solidFill>
                  <a:srgbClr val="000000"/>
                </a:solidFill>
                <a:latin typeface="Arial" charset="0"/>
                <a:cs typeface="Times New Roman" pitchFamily="18" charset="0"/>
              </a:rPr>
              <a:t>The term </a:t>
            </a:r>
            <a:r>
              <a:rPr lang="en-US" b="1" dirty="0">
                <a:solidFill>
                  <a:srgbClr val="000000"/>
                </a:solidFill>
                <a:latin typeface="Arial" charset="0"/>
                <a:cs typeface="Times New Roman" pitchFamily="18" charset="0"/>
              </a:rPr>
              <a:t>packets</a:t>
            </a:r>
            <a:r>
              <a:rPr lang="en-US" dirty="0">
                <a:solidFill>
                  <a:srgbClr val="000000"/>
                </a:solidFill>
                <a:latin typeface="Arial" charset="0"/>
                <a:cs typeface="Times New Roman" pitchFamily="18" charset="0"/>
              </a:rPr>
              <a:t> is usually associated with network layer protocols while the term frames is usually associated with data link layer protocols</a:t>
            </a:r>
            <a:r>
              <a:rPr lang="en-US" dirty="0">
                <a:latin typeface="Arial" charset="0"/>
              </a:rPr>
              <a:t>.</a:t>
            </a:r>
          </a:p>
          <a:p>
            <a:pPr eaLnBrk="1" hangingPunct="1"/>
            <a:endParaRPr lang="en-US" dirty="0">
              <a:latin typeface="Arial" charset="0"/>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Arial" charset="0"/>
              </a:rPr>
              <a:t>Transport Layer</a:t>
            </a:r>
          </a:p>
        </p:txBody>
      </p:sp>
      <p:sp>
        <p:nvSpPr>
          <p:cNvPr id="36867" name="Rectangle 3"/>
          <p:cNvSpPr>
            <a:spLocks noGrp="1" noChangeArrowheads="1"/>
          </p:cNvSpPr>
          <p:nvPr>
            <p:ph type="body" idx="1"/>
          </p:nvPr>
        </p:nvSpPr>
        <p:spPr>
          <a:xfrm>
            <a:off x="609600" y="2133600"/>
            <a:ext cx="7772400" cy="4114800"/>
          </a:xfrm>
        </p:spPr>
        <p:txBody>
          <a:bodyPr/>
          <a:lstStyle/>
          <a:p>
            <a:pPr eaLnBrk="1" hangingPunct="1"/>
            <a:r>
              <a:rPr lang="en-US" sz="2800" b="1" dirty="0">
                <a:solidFill>
                  <a:srgbClr val="000000"/>
                </a:solidFill>
                <a:latin typeface="Arial" charset="0"/>
                <a:cs typeface="Times New Roman" pitchFamily="18" charset="0"/>
              </a:rPr>
              <a:t>Transport layer </a:t>
            </a:r>
            <a:r>
              <a:rPr lang="en-US" sz="2800" dirty="0">
                <a:solidFill>
                  <a:srgbClr val="000000"/>
                </a:solidFill>
                <a:latin typeface="Arial" charset="0"/>
                <a:cs typeface="Times New Roman" pitchFamily="18" charset="0"/>
              </a:rPr>
              <a:t>protocols are responsible for providing reliability for the end-to-end network layer connections. </a:t>
            </a:r>
          </a:p>
          <a:p>
            <a:pPr eaLnBrk="1" hangingPunct="1"/>
            <a:r>
              <a:rPr lang="en-US" sz="2800" b="1" dirty="0">
                <a:solidFill>
                  <a:srgbClr val="000000"/>
                </a:solidFill>
                <a:latin typeface="Arial" charset="0"/>
                <a:cs typeface="Times New Roman" pitchFamily="18" charset="0"/>
              </a:rPr>
              <a:t>Transport layer </a:t>
            </a:r>
            <a:r>
              <a:rPr lang="en-US" sz="2800" dirty="0">
                <a:solidFill>
                  <a:srgbClr val="000000"/>
                </a:solidFill>
                <a:latin typeface="Arial" charset="0"/>
                <a:cs typeface="Times New Roman" pitchFamily="18" charset="0"/>
              </a:rPr>
              <a:t>protocols provide end-to-end error recovery and flow control. </a:t>
            </a:r>
          </a:p>
          <a:p>
            <a:pPr eaLnBrk="1" hangingPunct="1"/>
            <a:r>
              <a:rPr lang="en-US" sz="2800" b="1" dirty="0">
                <a:solidFill>
                  <a:srgbClr val="000000"/>
                </a:solidFill>
                <a:latin typeface="Arial" charset="0"/>
                <a:cs typeface="Times New Roman" pitchFamily="18" charset="0"/>
              </a:rPr>
              <a:t>Transport layer </a:t>
            </a:r>
            <a:r>
              <a:rPr lang="en-US" sz="2800" dirty="0">
                <a:solidFill>
                  <a:srgbClr val="000000"/>
                </a:solidFill>
                <a:latin typeface="Arial" charset="0"/>
                <a:cs typeface="Times New Roman" pitchFamily="18" charset="0"/>
              </a:rPr>
              <a:t>protocols also provide mechanisms for sequentially organizing multiple network layer packets into a coherent message.</a:t>
            </a:r>
            <a:endParaRPr lang="en-US" sz="2800" dirty="0">
              <a:latin typeface="Arial" charset="0"/>
              <a:cs typeface="Times New Roman" pitchFamily="18" charset="0"/>
            </a:endParaRPr>
          </a:p>
          <a:p>
            <a:pPr eaLnBrk="1" hangingPunct="1"/>
            <a:endParaRPr lang="en-US" sz="2800" dirty="0">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rPr>
              <a:t>Session Layer</a:t>
            </a:r>
          </a:p>
        </p:txBody>
      </p:sp>
      <p:sp>
        <p:nvSpPr>
          <p:cNvPr id="37891" name="Rectangle 3"/>
          <p:cNvSpPr>
            <a:spLocks noGrp="1" noChangeArrowheads="1"/>
          </p:cNvSpPr>
          <p:nvPr>
            <p:ph type="body" idx="1"/>
          </p:nvPr>
        </p:nvSpPr>
        <p:spPr>
          <a:xfrm>
            <a:off x="609600" y="2133600"/>
            <a:ext cx="7772400" cy="4114800"/>
          </a:xfrm>
        </p:spPr>
        <p:txBody>
          <a:bodyPr/>
          <a:lstStyle/>
          <a:p>
            <a:pPr eaLnBrk="1" hangingPunct="1"/>
            <a:r>
              <a:rPr lang="en-US" sz="2800" b="1" dirty="0">
                <a:solidFill>
                  <a:srgbClr val="000000"/>
                </a:solidFill>
                <a:latin typeface="Arial" charset="0"/>
                <a:cs typeface="Times New Roman" pitchFamily="18" charset="0"/>
              </a:rPr>
              <a:t>Session layer </a:t>
            </a:r>
            <a:r>
              <a:rPr lang="en-US" sz="2800" dirty="0">
                <a:solidFill>
                  <a:srgbClr val="000000"/>
                </a:solidFill>
                <a:latin typeface="Arial" charset="0"/>
                <a:cs typeface="Times New Roman" pitchFamily="18" charset="0"/>
              </a:rPr>
              <a:t>protocols are responsible for establishing, maintaining, and terminating sessions between user application programs. </a:t>
            </a:r>
          </a:p>
          <a:p>
            <a:pPr eaLnBrk="1" hangingPunct="1"/>
            <a:r>
              <a:rPr lang="en-US" sz="2800" b="1" dirty="0">
                <a:solidFill>
                  <a:srgbClr val="000000"/>
                </a:solidFill>
                <a:latin typeface="Arial" charset="0"/>
                <a:cs typeface="Times New Roman" pitchFamily="18" charset="0"/>
              </a:rPr>
              <a:t>Sessions</a:t>
            </a:r>
            <a:r>
              <a:rPr lang="en-US" sz="2800" dirty="0">
                <a:solidFill>
                  <a:srgbClr val="000000"/>
                </a:solidFill>
                <a:latin typeface="Arial" charset="0"/>
                <a:cs typeface="Times New Roman" pitchFamily="18" charset="0"/>
              </a:rPr>
              <a:t> are interactive dialogues between networked computers and are of particular importance to distributed computing applications in a client/server environment.</a:t>
            </a:r>
            <a:r>
              <a:rPr lang="en-US" sz="2800" dirty="0">
                <a:latin typeface="Arial"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rPr>
              <a:t>Presentation Layer</a:t>
            </a:r>
          </a:p>
        </p:txBody>
      </p:sp>
      <p:sp>
        <p:nvSpPr>
          <p:cNvPr id="38915" name="Rectangle 3"/>
          <p:cNvSpPr>
            <a:spLocks noGrp="1" noChangeArrowheads="1"/>
          </p:cNvSpPr>
          <p:nvPr>
            <p:ph type="body" idx="1"/>
          </p:nvPr>
        </p:nvSpPr>
        <p:spPr>
          <a:xfrm>
            <a:off x="609600" y="2133600"/>
            <a:ext cx="7772400" cy="4114800"/>
          </a:xfrm>
        </p:spPr>
        <p:txBody>
          <a:bodyPr/>
          <a:lstStyle/>
          <a:p>
            <a:pPr eaLnBrk="1" hangingPunct="1"/>
            <a:r>
              <a:rPr lang="en-US" sz="2800" b="1" dirty="0">
                <a:solidFill>
                  <a:srgbClr val="000000"/>
                </a:solidFill>
                <a:latin typeface="Arial" charset="0"/>
                <a:cs typeface="Times New Roman" pitchFamily="18" charset="0"/>
              </a:rPr>
              <a:t>Presentation layer </a:t>
            </a:r>
            <a:r>
              <a:rPr lang="en-US" sz="2800" dirty="0">
                <a:solidFill>
                  <a:srgbClr val="000000"/>
                </a:solidFill>
                <a:latin typeface="Arial" charset="0"/>
                <a:cs typeface="Times New Roman" pitchFamily="18" charset="0"/>
              </a:rPr>
              <a:t>protocols provide an interface between user applications and various presentation-related services required by those applications. </a:t>
            </a:r>
          </a:p>
          <a:p>
            <a:pPr eaLnBrk="1" hangingPunct="1"/>
            <a:r>
              <a:rPr lang="en-US" sz="2800" b="1" dirty="0">
                <a:solidFill>
                  <a:srgbClr val="000000"/>
                </a:solidFill>
                <a:latin typeface="Arial" charset="0"/>
                <a:cs typeface="Times New Roman" pitchFamily="18" charset="0"/>
              </a:rPr>
              <a:t>Data encryption/decryption </a:t>
            </a:r>
            <a:r>
              <a:rPr lang="en-US" sz="2800" dirty="0">
                <a:solidFill>
                  <a:srgbClr val="000000"/>
                </a:solidFill>
                <a:latin typeface="Arial" charset="0"/>
                <a:cs typeface="Times New Roman" pitchFamily="18" charset="0"/>
              </a:rPr>
              <a:t>protocols are considered presentation layer protocols.</a:t>
            </a:r>
          </a:p>
          <a:p>
            <a:pPr eaLnBrk="1" hangingPunct="1"/>
            <a:r>
              <a:rPr lang="en-US" sz="2800" dirty="0">
                <a:solidFill>
                  <a:srgbClr val="000000"/>
                </a:solidFill>
                <a:latin typeface="Arial" charset="0"/>
                <a:cs typeface="Times New Roman" pitchFamily="18" charset="0"/>
              </a:rPr>
              <a:t> Also protocols that translate between </a:t>
            </a:r>
            <a:r>
              <a:rPr lang="en-US" sz="2800" b="1" dirty="0">
                <a:solidFill>
                  <a:srgbClr val="000000"/>
                </a:solidFill>
                <a:latin typeface="Arial" charset="0"/>
                <a:cs typeface="Times New Roman" pitchFamily="18" charset="0"/>
              </a:rPr>
              <a:t>encoding schemes </a:t>
            </a:r>
            <a:r>
              <a:rPr lang="en-US" sz="2800" dirty="0">
                <a:solidFill>
                  <a:srgbClr val="000000"/>
                </a:solidFill>
                <a:latin typeface="Arial" charset="0"/>
                <a:cs typeface="Times New Roman" pitchFamily="18" charset="0"/>
              </a:rPr>
              <a:t>such as ASCII to EBCDIC</a:t>
            </a:r>
            <a:r>
              <a:rPr lang="en-US" sz="2800" dirty="0">
                <a:latin typeface="Arial"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Arial" charset="0"/>
              </a:rPr>
              <a:t>Application Layer</a:t>
            </a:r>
          </a:p>
        </p:txBody>
      </p:sp>
      <p:sp>
        <p:nvSpPr>
          <p:cNvPr id="39939" name="Rectangle 3"/>
          <p:cNvSpPr>
            <a:spLocks noGrp="1" noChangeArrowheads="1"/>
          </p:cNvSpPr>
          <p:nvPr>
            <p:ph type="body" idx="1"/>
          </p:nvPr>
        </p:nvSpPr>
        <p:spPr>
          <a:xfrm>
            <a:off x="609600" y="2133600"/>
            <a:ext cx="7772400" cy="4114800"/>
          </a:xfrm>
        </p:spPr>
        <p:txBody>
          <a:bodyPr/>
          <a:lstStyle/>
          <a:p>
            <a:pPr eaLnBrk="1" hangingPunct="1">
              <a:lnSpc>
                <a:spcPct val="90000"/>
              </a:lnSpc>
            </a:pPr>
            <a:r>
              <a:rPr lang="en-US" sz="2800" dirty="0">
                <a:solidFill>
                  <a:srgbClr val="000000"/>
                </a:solidFill>
                <a:latin typeface="Arial" charset="0"/>
                <a:cs typeface="Times New Roman" pitchFamily="18" charset="0"/>
              </a:rPr>
              <a:t>Includes utilities and network-based services that support end-user application programs. </a:t>
            </a:r>
          </a:p>
          <a:p>
            <a:pPr eaLnBrk="1" hangingPunct="1">
              <a:lnSpc>
                <a:spcPct val="90000"/>
              </a:lnSpc>
            </a:pPr>
            <a:r>
              <a:rPr lang="en-US" sz="2800" dirty="0">
                <a:solidFill>
                  <a:srgbClr val="000000"/>
                </a:solidFill>
                <a:latin typeface="Arial" charset="0"/>
                <a:cs typeface="Times New Roman" pitchFamily="18" charset="0"/>
              </a:rPr>
              <a:t>The best examples of application layer protocols are the OSI protocols X.400 and X.500. </a:t>
            </a:r>
          </a:p>
          <a:p>
            <a:pPr eaLnBrk="1" hangingPunct="1">
              <a:lnSpc>
                <a:spcPct val="90000"/>
              </a:lnSpc>
            </a:pPr>
            <a:r>
              <a:rPr lang="en-US" sz="2800" dirty="0">
                <a:solidFill>
                  <a:srgbClr val="000000"/>
                </a:solidFill>
                <a:latin typeface="Arial" charset="0"/>
                <a:cs typeface="Times New Roman" pitchFamily="18" charset="0"/>
              </a:rPr>
              <a:t>The </a:t>
            </a:r>
            <a:r>
              <a:rPr lang="en-US" sz="2800" b="1" dirty="0">
                <a:solidFill>
                  <a:srgbClr val="000000"/>
                </a:solidFill>
                <a:latin typeface="Arial" charset="0"/>
                <a:cs typeface="Times New Roman" pitchFamily="18" charset="0"/>
              </a:rPr>
              <a:t>Domain Name Service (DNS)</a:t>
            </a:r>
            <a:r>
              <a:rPr lang="en-US" sz="2800" dirty="0">
                <a:solidFill>
                  <a:srgbClr val="000000"/>
                </a:solidFill>
                <a:latin typeface="Arial" charset="0"/>
                <a:cs typeface="Times New Roman" pitchFamily="18" charset="0"/>
              </a:rPr>
              <a:t>, which is an Internet protocol that resolves a computer's common or domain name to a specific IP address, is also considered an application layer protocol</a:t>
            </a:r>
            <a:r>
              <a:rPr lang="en-US" sz="2800" dirty="0">
                <a:latin typeface="Arial"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600">
                <a:latin typeface="Arial" charset="0"/>
              </a:rPr>
              <a:t>The Top-Down Approach to Information Systems Development</a:t>
            </a:r>
          </a:p>
        </p:txBody>
      </p:sp>
      <p:sp>
        <p:nvSpPr>
          <p:cNvPr id="40963" name="Rectangle 3"/>
          <p:cNvSpPr>
            <a:spLocks noGrp="1" noChangeArrowheads="1"/>
          </p:cNvSpPr>
          <p:nvPr>
            <p:ph type="body" idx="1"/>
          </p:nvPr>
        </p:nvSpPr>
        <p:spPr>
          <a:xfrm>
            <a:off x="838200" y="5907088"/>
            <a:ext cx="7772400" cy="646112"/>
          </a:xfrm>
        </p:spPr>
        <p:txBody>
          <a:bodyPr/>
          <a:lstStyle/>
          <a:p>
            <a:pPr eaLnBrk="1" hangingPunct="1"/>
            <a:r>
              <a:rPr lang="en-US" sz="2800">
                <a:latin typeface="Arial" charset="0"/>
              </a:rPr>
              <a:t>Networking and Telecomm in the ISD context.</a:t>
            </a:r>
          </a:p>
        </p:txBody>
      </p:sp>
      <p:pic>
        <p:nvPicPr>
          <p:cNvPr id="40964" name="Picture 4" descr="H:\DATA\wiley\images\chapt 1\c01f015.jpg"/>
          <p:cNvPicPr>
            <a:picLocks noChangeAspect="1" noChangeArrowheads="1"/>
          </p:cNvPicPr>
          <p:nvPr/>
        </p:nvPicPr>
        <p:blipFill>
          <a:blip r:embed="rId4" cstate="print"/>
          <a:srcRect/>
          <a:stretch>
            <a:fillRect/>
          </a:stretch>
        </p:blipFill>
        <p:spPr bwMode="auto">
          <a:xfrm>
            <a:off x="1225550" y="1981200"/>
            <a:ext cx="6754813" cy="3886200"/>
          </a:xfrm>
          <a:prstGeom prst="rect">
            <a:avLst/>
          </a:prstGeom>
          <a:noFill/>
          <a:ln w="9525">
            <a:noFill/>
            <a:miter lim="800000"/>
            <a:headEnd/>
            <a:tailEnd/>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atin typeface="Arial" charset="0"/>
              </a:rPr>
              <a:t>What is Data Communications</a:t>
            </a:r>
          </a:p>
        </p:txBody>
      </p:sp>
      <p:sp>
        <p:nvSpPr>
          <p:cNvPr id="5123" name="Rectangle 3"/>
          <p:cNvSpPr>
            <a:spLocks noGrp="1" noChangeArrowheads="1"/>
          </p:cNvSpPr>
          <p:nvPr>
            <p:ph type="body" idx="1"/>
          </p:nvPr>
        </p:nvSpPr>
        <p:spPr>
          <a:xfrm>
            <a:off x="838200" y="2057400"/>
            <a:ext cx="7772400" cy="4114800"/>
          </a:xfrm>
        </p:spPr>
        <p:txBody>
          <a:bodyPr/>
          <a:lstStyle/>
          <a:p>
            <a:pPr eaLnBrk="1" hangingPunct="1"/>
            <a:r>
              <a:rPr lang="en-US" dirty="0">
                <a:solidFill>
                  <a:srgbClr val="000000"/>
                </a:solidFill>
                <a:latin typeface="Arial" charset="0"/>
                <a:cs typeface="Times New Roman" pitchFamily="18" charset="0"/>
              </a:rPr>
              <a:t>“The encoded transmission of data via electrical, optical, or wireless means between computers or network processors.”</a:t>
            </a:r>
          </a:p>
          <a:p>
            <a:pPr eaLnBrk="1" hangingPunct="1"/>
            <a:r>
              <a:rPr lang="en-US" dirty="0">
                <a:solidFill>
                  <a:srgbClr val="000000"/>
                </a:solidFill>
                <a:latin typeface="Arial" charset="0"/>
                <a:cs typeface="Times New Roman" pitchFamily="18" charset="0"/>
              </a:rPr>
              <a:t>Learning data communications is a lot like learning a foreign language.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572000" y="2133600"/>
            <a:ext cx="1066800" cy="381000"/>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lang="en-US" sz="1000" dirty="0">
                <a:latin typeface="Arial" pitchFamily="34" charset="0"/>
                <a:cs typeface="Arial" pitchFamily="34" charset="0"/>
              </a:rPr>
              <a:t>Internet Service</a:t>
            </a:r>
          </a:p>
          <a:p>
            <a:pPr algn="ctr">
              <a:defRPr/>
            </a:pPr>
            <a:r>
              <a:rPr lang="en-US" sz="1000" dirty="0">
                <a:latin typeface="Arial" pitchFamily="34" charset="0"/>
                <a:cs typeface="Arial" pitchFamily="34" charset="0"/>
              </a:rPr>
              <a:t>Providers</a:t>
            </a:r>
          </a:p>
        </p:txBody>
      </p:sp>
      <p:sp>
        <p:nvSpPr>
          <p:cNvPr id="6147" name="Rectangle 2"/>
          <p:cNvSpPr>
            <a:spLocks noGrp="1" noChangeArrowheads="1"/>
          </p:cNvSpPr>
          <p:nvPr>
            <p:ph type="title"/>
          </p:nvPr>
        </p:nvSpPr>
        <p:spPr/>
        <p:txBody>
          <a:bodyPr/>
          <a:lstStyle/>
          <a:p>
            <a:pPr eaLnBrk="1" hangingPunct="1"/>
            <a:r>
              <a:rPr lang="en-US" sz="3600">
                <a:latin typeface="Arial" charset="0"/>
              </a:rPr>
              <a:t>The Data Communications Industry</a:t>
            </a:r>
          </a:p>
        </p:txBody>
      </p:sp>
      <p:sp>
        <p:nvSpPr>
          <p:cNvPr id="6148" name="Rectangle 3"/>
          <p:cNvSpPr>
            <a:spLocks noGrp="1" noChangeArrowheads="1"/>
          </p:cNvSpPr>
          <p:nvPr>
            <p:ph type="body" idx="1"/>
          </p:nvPr>
        </p:nvSpPr>
        <p:spPr>
          <a:xfrm>
            <a:off x="685800" y="5257800"/>
            <a:ext cx="7772400" cy="1027113"/>
          </a:xfrm>
        </p:spPr>
        <p:txBody>
          <a:bodyPr/>
          <a:lstStyle/>
          <a:p>
            <a:pPr eaLnBrk="1" hangingPunct="1"/>
            <a:r>
              <a:rPr lang="en-US" sz="2800" dirty="0">
                <a:latin typeface="Arial" charset="0"/>
              </a:rPr>
              <a:t>The Data Communications industry has many stakeholders with complex relationships.</a:t>
            </a:r>
          </a:p>
        </p:txBody>
      </p:sp>
      <p:sp>
        <p:nvSpPr>
          <p:cNvPr id="6149" name="Rectangle 5"/>
          <p:cNvSpPr>
            <a:spLocks noChangeArrowheads="1"/>
          </p:cNvSpPr>
          <p:nvPr/>
        </p:nvSpPr>
        <p:spPr bwMode="auto">
          <a:xfrm>
            <a:off x="2419350" y="2009775"/>
            <a:ext cx="9144000" cy="0"/>
          </a:xfrm>
          <a:prstGeom prst="rect">
            <a:avLst/>
          </a:prstGeom>
          <a:noFill/>
          <a:ln w="9525">
            <a:noFill/>
            <a:miter lim="800000"/>
            <a:headEnd/>
            <a:tailEnd/>
          </a:ln>
        </p:spPr>
        <p:txBody>
          <a:bodyPr>
            <a:spAutoFit/>
          </a:bodyPr>
          <a:lstStyle/>
          <a:p>
            <a:endParaRPr lang="en-US"/>
          </a:p>
        </p:txBody>
      </p:sp>
      <p:sp>
        <p:nvSpPr>
          <p:cNvPr id="7" name="Rectangle 6"/>
          <p:cNvSpPr/>
          <p:nvPr/>
        </p:nvSpPr>
        <p:spPr bwMode="auto">
          <a:xfrm>
            <a:off x="5334000" y="2679700"/>
            <a:ext cx="1066800" cy="381000"/>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lang="en-US" sz="1000" dirty="0">
                <a:latin typeface="Arial" pitchFamily="34" charset="0"/>
                <a:cs typeface="Arial" pitchFamily="34" charset="0"/>
              </a:rPr>
              <a:t>Vendors /</a:t>
            </a:r>
          </a:p>
          <a:p>
            <a:pPr algn="ctr">
              <a:defRPr/>
            </a:pPr>
            <a:r>
              <a:rPr lang="en-US" sz="1000" dirty="0">
                <a:latin typeface="Arial" pitchFamily="34" charset="0"/>
                <a:cs typeface="Arial" pitchFamily="34" charset="0"/>
              </a:rPr>
              <a:t>Consultants</a:t>
            </a:r>
          </a:p>
        </p:txBody>
      </p:sp>
      <p:sp>
        <p:nvSpPr>
          <p:cNvPr id="8" name="Rectangle 7"/>
          <p:cNvSpPr/>
          <p:nvPr/>
        </p:nvSpPr>
        <p:spPr bwMode="auto">
          <a:xfrm>
            <a:off x="5334000" y="3213100"/>
            <a:ext cx="1066800" cy="381000"/>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lang="en-US" sz="1000" dirty="0">
                <a:latin typeface="Arial" pitchFamily="34" charset="0"/>
                <a:cs typeface="Arial" pitchFamily="34" charset="0"/>
              </a:rPr>
              <a:t>Carriers</a:t>
            </a:r>
          </a:p>
        </p:txBody>
      </p:sp>
      <p:sp>
        <p:nvSpPr>
          <p:cNvPr id="9" name="Rectangle 8"/>
          <p:cNvSpPr/>
          <p:nvPr/>
        </p:nvSpPr>
        <p:spPr bwMode="auto">
          <a:xfrm>
            <a:off x="5334000" y="3746500"/>
            <a:ext cx="1066800" cy="381000"/>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lang="en-US" sz="1000" dirty="0">
                <a:latin typeface="Arial" pitchFamily="34" charset="0"/>
                <a:cs typeface="Arial" pitchFamily="34" charset="0"/>
              </a:rPr>
              <a:t>Manufacturers</a:t>
            </a:r>
          </a:p>
        </p:txBody>
      </p:sp>
      <p:sp>
        <p:nvSpPr>
          <p:cNvPr id="10" name="Rectangle 9"/>
          <p:cNvSpPr/>
          <p:nvPr/>
        </p:nvSpPr>
        <p:spPr bwMode="auto">
          <a:xfrm>
            <a:off x="4572000" y="4279900"/>
            <a:ext cx="1066800" cy="381000"/>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lang="en-US" sz="1000" dirty="0">
                <a:latin typeface="Arial" pitchFamily="34" charset="0"/>
                <a:cs typeface="Arial" pitchFamily="34" charset="0"/>
              </a:rPr>
              <a:t>Residential</a:t>
            </a:r>
          </a:p>
          <a:p>
            <a:pPr algn="ctr">
              <a:defRPr/>
            </a:pPr>
            <a:r>
              <a:rPr lang="en-US" sz="1000" dirty="0">
                <a:latin typeface="Arial" pitchFamily="34" charset="0"/>
                <a:cs typeface="Arial" pitchFamily="34" charset="0"/>
              </a:rPr>
              <a:t>Customers</a:t>
            </a:r>
          </a:p>
        </p:txBody>
      </p:sp>
      <p:sp>
        <p:nvSpPr>
          <p:cNvPr id="11" name="Rectangle 10"/>
          <p:cNvSpPr/>
          <p:nvPr/>
        </p:nvSpPr>
        <p:spPr bwMode="auto">
          <a:xfrm>
            <a:off x="3352800" y="4279900"/>
            <a:ext cx="1066800" cy="381000"/>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lang="en-US" sz="1000" dirty="0">
                <a:latin typeface="Arial" pitchFamily="34" charset="0"/>
                <a:cs typeface="Arial" pitchFamily="34" charset="0"/>
              </a:rPr>
              <a:t>Business</a:t>
            </a:r>
          </a:p>
          <a:p>
            <a:pPr algn="ctr">
              <a:defRPr/>
            </a:pPr>
            <a:r>
              <a:rPr lang="en-US" sz="1000" dirty="0">
                <a:latin typeface="Arial" pitchFamily="34" charset="0"/>
                <a:cs typeface="Arial" pitchFamily="34" charset="0"/>
              </a:rPr>
              <a:t>Customers</a:t>
            </a:r>
          </a:p>
        </p:txBody>
      </p:sp>
      <p:sp>
        <p:nvSpPr>
          <p:cNvPr id="12" name="Rectangle 11"/>
          <p:cNvSpPr/>
          <p:nvPr/>
        </p:nvSpPr>
        <p:spPr bwMode="auto">
          <a:xfrm>
            <a:off x="2514600" y="3746500"/>
            <a:ext cx="1066800" cy="381000"/>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lang="en-US" sz="1000" dirty="0">
                <a:latin typeface="Arial" pitchFamily="34" charset="0"/>
                <a:cs typeface="Arial" pitchFamily="34" charset="0"/>
              </a:rPr>
              <a:t>Regulatory</a:t>
            </a:r>
          </a:p>
          <a:p>
            <a:pPr algn="ctr">
              <a:defRPr/>
            </a:pPr>
            <a:r>
              <a:rPr lang="en-US" sz="1000" dirty="0">
                <a:latin typeface="Arial" pitchFamily="34" charset="0"/>
                <a:cs typeface="Arial" pitchFamily="34" charset="0"/>
              </a:rPr>
              <a:t>Agencies</a:t>
            </a:r>
          </a:p>
        </p:txBody>
      </p:sp>
      <p:sp>
        <p:nvSpPr>
          <p:cNvPr id="13" name="Rectangle 12"/>
          <p:cNvSpPr/>
          <p:nvPr/>
        </p:nvSpPr>
        <p:spPr bwMode="auto">
          <a:xfrm>
            <a:off x="2514600" y="3213100"/>
            <a:ext cx="1066800" cy="381000"/>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lang="en-US" sz="1000" dirty="0">
                <a:latin typeface="Arial" pitchFamily="34" charset="0"/>
                <a:cs typeface="Arial" pitchFamily="34" charset="0"/>
              </a:rPr>
              <a:t>Technology /</a:t>
            </a:r>
          </a:p>
          <a:p>
            <a:pPr algn="ctr">
              <a:defRPr/>
            </a:pPr>
            <a:r>
              <a:rPr lang="en-US" sz="1000" dirty="0">
                <a:latin typeface="Arial" pitchFamily="34" charset="0"/>
                <a:cs typeface="Arial" pitchFamily="34" charset="0"/>
              </a:rPr>
              <a:t>Research</a:t>
            </a:r>
          </a:p>
        </p:txBody>
      </p:sp>
      <p:sp>
        <p:nvSpPr>
          <p:cNvPr id="14" name="Rectangle 13"/>
          <p:cNvSpPr/>
          <p:nvPr/>
        </p:nvSpPr>
        <p:spPr bwMode="auto">
          <a:xfrm>
            <a:off x="2514600" y="2679700"/>
            <a:ext cx="1066800" cy="381000"/>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lang="en-US" sz="1000" dirty="0">
                <a:latin typeface="Arial" pitchFamily="34" charset="0"/>
                <a:cs typeface="Arial" pitchFamily="34" charset="0"/>
              </a:rPr>
              <a:t>Standards Making</a:t>
            </a:r>
          </a:p>
          <a:p>
            <a:pPr algn="ctr">
              <a:defRPr/>
            </a:pPr>
            <a:r>
              <a:rPr lang="en-US" sz="1000" dirty="0">
                <a:latin typeface="Arial" pitchFamily="34" charset="0"/>
                <a:cs typeface="Arial" pitchFamily="34" charset="0"/>
              </a:rPr>
              <a:t>Organizations</a:t>
            </a:r>
          </a:p>
        </p:txBody>
      </p:sp>
      <p:sp>
        <p:nvSpPr>
          <p:cNvPr id="15" name="Rectangle 14"/>
          <p:cNvSpPr/>
          <p:nvPr/>
        </p:nvSpPr>
        <p:spPr bwMode="auto">
          <a:xfrm>
            <a:off x="3352800" y="2146300"/>
            <a:ext cx="1066800" cy="381000"/>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lang="en-US" sz="900" dirty="0">
                <a:cs typeface="+mn-cs"/>
              </a:rPr>
              <a:t>Judicial</a:t>
            </a:r>
          </a:p>
          <a:p>
            <a:pPr algn="ctr">
              <a:defRPr/>
            </a:pPr>
            <a:r>
              <a:rPr lang="en-US" sz="900" dirty="0">
                <a:cs typeface="+mn-cs"/>
              </a:rPr>
              <a:t>Political / Legislative</a:t>
            </a:r>
          </a:p>
        </p:txBody>
      </p:sp>
      <p:sp>
        <p:nvSpPr>
          <p:cNvPr id="16" name="Rectangle 15"/>
          <p:cNvSpPr/>
          <p:nvPr/>
        </p:nvSpPr>
        <p:spPr bwMode="auto">
          <a:xfrm>
            <a:off x="3962400" y="3213100"/>
            <a:ext cx="1066800" cy="381000"/>
          </a:xfrm>
          <a:prstGeom prst="rect">
            <a:avLst/>
          </a:prstGeom>
          <a:noFill/>
          <a:ln w="9525" cap="flat" cmpd="sng" algn="ctr">
            <a:solidFill>
              <a:srgbClr val="FF0000"/>
            </a:solidFill>
            <a:prstDash val="solid"/>
            <a:miter lim="800000"/>
            <a:headEnd type="none" w="med" len="med"/>
            <a:tailEnd type="none" w="med" len="med"/>
          </a:ln>
          <a:effectLst/>
        </p:spPr>
        <p:txBody>
          <a:bodyPr wrap="none"/>
          <a:lstStyle/>
          <a:p>
            <a:pPr algn="ctr">
              <a:defRPr/>
            </a:pPr>
            <a:r>
              <a:rPr lang="en-US" sz="1000" dirty="0">
                <a:latin typeface="Arial" pitchFamily="34" charset="0"/>
                <a:cs typeface="Arial" pitchFamily="34" charset="0"/>
              </a:rPr>
              <a:t>Data</a:t>
            </a:r>
          </a:p>
          <a:p>
            <a:pPr algn="ctr">
              <a:defRPr/>
            </a:pPr>
            <a:r>
              <a:rPr lang="en-US" sz="1000" dirty="0">
                <a:latin typeface="Arial" pitchFamily="34" charset="0"/>
                <a:cs typeface="Arial" pitchFamily="34" charset="0"/>
              </a:rPr>
              <a:t>Communications</a:t>
            </a:r>
          </a:p>
        </p:txBody>
      </p:sp>
      <p:sp>
        <p:nvSpPr>
          <p:cNvPr id="6160" name="TextBox 16"/>
          <p:cNvSpPr txBox="1">
            <a:spLocks noChangeArrowheads="1"/>
          </p:cNvSpPr>
          <p:nvPr/>
        </p:nvSpPr>
        <p:spPr bwMode="auto">
          <a:xfrm>
            <a:off x="2514600" y="4813300"/>
            <a:ext cx="4114800" cy="215900"/>
          </a:xfrm>
          <a:prstGeom prst="rect">
            <a:avLst/>
          </a:prstGeom>
          <a:noFill/>
          <a:ln w="9525">
            <a:noFill/>
            <a:miter lim="800000"/>
            <a:headEnd/>
            <a:tailEnd/>
          </a:ln>
        </p:spPr>
        <p:txBody>
          <a:bodyPr>
            <a:spAutoFit/>
          </a:bodyPr>
          <a:lstStyle/>
          <a:p>
            <a:r>
              <a:rPr lang="en-US" sz="800" b="1" i="1">
                <a:solidFill>
                  <a:srgbClr val="FF0000"/>
                </a:solidFill>
              </a:rPr>
              <a:t>Figure 1-1 </a:t>
            </a:r>
            <a:r>
              <a:rPr lang="en-US" sz="800" b="1">
                <a:latin typeface="Calisto MT" pitchFamily="18" charset="0"/>
              </a:rPr>
              <a:t>The Data Communications Industry: A Series of Interacting Components</a:t>
            </a:r>
          </a:p>
        </p:txBody>
      </p:sp>
      <p:cxnSp>
        <p:nvCxnSpPr>
          <p:cNvPr id="6161" name="Straight Arrow Connector 18"/>
          <p:cNvCxnSpPr>
            <a:cxnSpLocks noChangeShapeType="1"/>
            <a:stCxn id="6" idx="2"/>
          </p:cNvCxnSpPr>
          <p:nvPr/>
        </p:nvCxnSpPr>
        <p:spPr bwMode="auto">
          <a:xfrm rot="5400000">
            <a:off x="4648200" y="2667000"/>
            <a:ext cx="609600" cy="304800"/>
          </a:xfrm>
          <a:prstGeom prst="straightConnector1">
            <a:avLst/>
          </a:prstGeom>
          <a:noFill/>
          <a:ln w="9525" algn="ctr">
            <a:solidFill>
              <a:schemeClr val="tx1"/>
            </a:solidFill>
            <a:miter lim="800000"/>
            <a:headEnd/>
            <a:tailEnd type="arrow" w="med" len="med"/>
          </a:ln>
        </p:spPr>
      </p:cxnSp>
      <p:cxnSp>
        <p:nvCxnSpPr>
          <p:cNvPr id="6162" name="Straight Arrow Connector 20"/>
          <p:cNvCxnSpPr>
            <a:cxnSpLocks noChangeShapeType="1"/>
            <a:stCxn id="15" idx="2"/>
          </p:cNvCxnSpPr>
          <p:nvPr/>
        </p:nvCxnSpPr>
        <p:spPr bwMode="auto">
          <a:xfrm rot="16200000" flipH="1">
            <a:off x="3810000" y="2603500"/>
            <a:ext cx="609600" cy="457200"/>
          </a:xfrm>
          <a:prstGeom prst="straightConnector1">
            <a:avLst/>
          </a:prstGeom>
          <a:noFill/>
          <a:ln w="9525" algn="ctr">
            <a:solidFill>
              <a:schemeClr val="tx1"/>
            </a:solidFill>
            <a:miter lim="800000"/>
            <a:headEnd/>
            <a:tailEnd type="arrow" w="med" len="med"/>
          </a:ln>
        </p:spPr>
      </p:cxnSp>
      <p:cxnSp>
        <p:nvCxnSpPr>
          <p:cNvPr id="6163" name="Straight Arrow Connector 22"/>
          <p:cNvCxnSpPr>
            <a:cxnSpLocks noChangeShapeType="1"/>
            <a:stCxn id="10" idx="0"/>
          </p:cNvCxnSpPr>
          <p:nvPr/>
        </p:nvCxnSpPr>
        <p:spPr bwMode="auto">
          <a:xfrm rot="16200000" flipV="1">
            <a:off x="4648200" y="3822700"/>
            <a:ext cx="609600" cy="304800"/>
          </a:xfrm>
          <a:prstGeom prst="straightConnector1">
            <a:avLst/>
          </a:prstGeom>
          <a:noFill/>
          <a:ln w="9525" algn="ctr">
            <a:solidFill>
              <a:schemeClr val="tx1"/>
            </a:solidFill>
            <a:miter lim="800000"/>
            <a:headEnd/>
            <a:tailEnd type="arrow" w="med" len="med"/>
          </a:ln>
        </p:spPr>
      </p:cxnSp>
      <p:cxnSp>
        <p:nvCxnSpPr>
          <p:cNvPr id="6164" name="Straight Arrow Connector 24"/>
          <p:cNvCxnSpPr>
            <a:cxnSpLocks noChangeShapeType="1"/>
            <a:stCxn id="11" idx="0"/>
          </p:cNvCxnSpPr>
          <p:nvPr/>
        </p:nvCxnSpPr>
        <p:spPr bwMode="auto">
          <a:xfrm rot="5400000" flipH="1" flipV="1">
            <a:off x="3810000" y="3746500"/>
            <a:ext cx="609600" cy="457200"/>
          </a:xfrm>
          <a:prstGeom prst="straightConnector1">
            <a:avLst/>
          </a:prstGeom>
          <a:noFill/>
          <a:ln w="9525" algn="ctr">
            <a:solidFill>
              <a:schemeClr val="tx1"/>
            </a:solidFill>
            <a:miter lim="800000"/>
            <a:headEnd/>
            <a:tailEnd type="arrow" w="med" len="med"/>
          </a:ln>
        </p:spPr>
      </p:cxnSp>
      <p:cxnSp>
        <p:nvCxnSpPr>
          <p:cNvPr id="6165" name="Straight Arrow Connector 26"/>
          <p:cNvCxnSpPr>
            <a:cxnSpLocks noChangeShapeType="1"/>
            <a:stCxn id="7" idx="1"/>
          </p:cNvCxnSpPr>
          <p:nvPr/>
        </p:nvCxnSpPr>
        <p:spPr bwMode="auto">
          <a:xfrm rot="10800000" flipV="1">
            <a:off x="5029200" y="2870200"/>
            <a:ext cx="304800" cy="266700"/>
          </a:xfrm>
          <a:prstGeom prst="straightConnector1">
            <a:avLst/>
          </a:prstGeom>
          <a:noFill/>
          <a:ln w="9525" algn="ctr">
            <a:solidFill>
              <a:schemeClr val="tx1"/>
            </a:solidFill>
            <a:miter lim="800000"/>
            <a:headEnd/>
            <a:tailEnd type="arrow" w="med" len="med"/>
          </a:ln>
        </p:spPr>
      </p:cxnSp>
      <p:cxnSp>
        <p:nvCxnSpPr>
          <p:cNvPr id="6166" name="Straight Arrow Connector 28"/>
          <p:cNvCxnSpPr>
            <a:cxnSpLocks noChangeShapeType="1"/>
            <a:stCxn id="8" idx="1"/>
            <a:endCxn id="16" idx="3"/>
          </p:cNvCxnSpPr>
          <p:nvPr/>
        </p:nvCxnSpPr>
        <p:spPr bwMode="auto">
          <a:xfrm rot="10800000">
            <a:off x="5029200" y="3403600"/>
            <a:ext cx="304800" cy="1588"/>
          </a:xfrm>
          <a:prstGeom prst="straightConnector1">
            <a:avLst/>
          </a:prstGeom>
          <a:noFill/>
          <a:ln w="9525" algn="ctr">
            <a:solidFill>
              <a:schemeClr val="tx1"/>
            </a:solidFill>
            <a:miter lim="800000"/>
            <a:headEnd/>
            <a:tailEnd type="arrow" w="med" len="med"/>
          </a:ln>
        </p:spPr>
      </p:cxnSp>
      <p:cxnSp>
        <p:nvCxnSpPr>
          <p:cNvPr id="6167" name="Straight Arrow Connector 30"/>
          <p:cNvCxnSpPr>
            <a:cxnSpLocks noChangeShapeType="1"/>
            <a:stCxn id="9" idx="1"/>
          </p:cNvCxnSpPr>
          <p:nvPr/>
        </p:nvCxnSpPr>
        <p:spPr bwMode="auto">
          <a:xfrm rot="10800000">
            <a:off x="5029200" y="3670300"/>
            <a:ext cx="304800" cy="266700"/>
          </a:xfrm>
          <a:prstGeom prst="straightConnector1">
            <a:avLst/>
          </a:prstGeom>
          <a:noFill/>
          <a:ln w="9525" algn="ctr">
            <a:solidFill>
              <a:schemeClr val="tx1"/>
            </a:solidFill>
            <a:miter lim="800000"/>
            <a:headEnd/>
            <a:tailEnd type="arrow" w="med" len="med"/>
          </a:ln>
        </p:spPr>
      </p:cxnSp>
      <p:cxnSp>
        <p:nvCxnSpPr>
          <p:cNvPr id="6168" name="Straight Arrow Connector 32"/>
          <p:cNvCxnSpPr>
            <a:cxnSpLocks noChangeShapeType="1"/>
            <a:stCxn id="14" idx="3"/>
          </p:cNvCxnSpPr>
          <p:nvPr/>
        </p:nvCxnSpPr>
        <p:spPr bwMode="auto">
          <a:xfrm>
            <a:off x="3581400" y="2870200"/>
            <a:ext cx="381000" cy="266700"/>
          </a:xfrm>
          <a:prstGeom prst="straightConnector1">
            <a:avLst/>
          </a:prstGeom>
          <a:noFill/>
          <a:ln w="9525" algn="ctr">
            <a:solidFill>
              <a:schemeClr val="tx1"/>
            </a:solidFill>
            <a:miter lim="800000"/>
            <a:headEnd/>
            <a:tailEnd type="arrow" w="med" len="med"/>
          </a:ln>
        </p:spPr>
      </p:cxnSp>
      <p:cxnSp>
        <p:nvCxnSpPr>
          <p:cNvPr id="6169" name="Straight Arrow Connector 34"/>
          <p:cNvCxnSpPr>
            <a:cxnSpLocks noChangeShapeType="1"/>
            <a:stCxn id="12" idx="3"/>
          </p:cNvCxnSpPr>
          <p:nvPr/>
        </p:nvCxnSpPr>
        <p:spPr bwMode="auto">
          <a:xfrm flipV="1">
            <a:off x="3581400" y="3670300"/>
            <a:ext cx="381000" cy="266700"/>
          </a:xfrm>
          <a:prstGeom prst="straightConnector1">
            <a:avLst/>
          </a:prstGeom>
          <a:noFill/>
          <a:ln w="9525" algn="ctr">
            <a:solidFill>
              <a:schemeClr val="tx1"/>
            </a:solidFill>
            <a:miter lim="800000"/>
            <a:headEnd/>
            <a:tailEnd type="arrow" w="med" len="med"/>
          </a:ln>
        </p:spPr>
      </p:cxnSp>
      <p:cxnSp>
        <p:nvCxnSpPr>
          <p:cNvPr id="6170" name="Straight Arrow Connector 36"/>
          <p:cNvCxnSpPr>
            <a:cxnSpLocks noChangeShapeType="1"/>
            <a:stCxn id="13" idx="3"/>
            <a:endCxn id="16" idx="1"/>
          </p:cNvCxnSpPr>
          <p:nvPr/>
        </p:nvCxnSpPr>
        <p:spPr bwMode="auto">
          <a:xfrm>
            <a:off x="3581400" y="3403600"/>
            <a:ext cx="381000" cy="1588"/>
          </a:xfrm>
          <a:prstGeom prst="straightConnector1">
            <a:avLst/>
          </a:prstGeom>
          <a:noFill/>
          <a:ln w="9525" algn="ctr">
            <a:solidFill>
              <a:schemeClr val="tx1"/>
            </a:solidFill>
            <a:miter lim="800000"/>
            <a:headEnd/>
            <a:tailEnd type="arrow" w="med" len="med"/>
          </a:ln>
        </p:spPr>
      </p:cxnSp>
      <p:sp>
        <p:nvSpPr>
          <p:cNvPr id="28" name="Rectangle 27"/>
          <p:cNvSpPr/>
          <p:nvPr/>
        </p:nvSpPr>
        <p:spPr bwMode="auto">
          <a:xfrm>
            <a:off x="5334000" y="2667000"/>
            <a:ext cx="1066800" cy="381000"/>
          </a:xfrm>
          <a:prstGeom prst="rect">
            <a:avLst/>
          </a:prstGeom>
          <a:noFill/>
          <a:ln w="9525" cap="flat" cmpd="sng" algn="ctr">
            <a:solidFill>
              <a:srgbClr val="FF0000"/>
            </a:solidFill>
            <a:prstDash val="solid"/>
            <a:miter lim="800000"/>
            <a:headEnd type="none" w="med" len="med"/>
            <a:tailEnd type="none" w="med" len="med"/>
          </a:ln>
          <a:effectLst/>
        </p:spPr>
        <p:txBody>
          <a:bodyPr wrap="none"/>
          <a:lstStyle/>
          <a:p>
            <a:pPr algn="ctr">
              <a:defRPr/>
            </a:pPr>
            <a:endParaRPr lang="en-US" sz="1000" dirty="0">
              <a:cs typeface="+mn-cs"/>
            </a:endParaRPr>
          </a:p>
        </p:txBody>
      </p:sp>
      <p:sp>
        <p:nvSpPr>
          <p:cNvPr id="29" name="Rectangle 28"/>
          <p:cNvSpPr/>
          <p:nvPr/>
        </p:nvSpPr>
        <p:spPr bwMode="auto">
          <a:xfrm>
            <a:off x="4572000" y="2133600"/>
            <a:ext cx="1066800" cy="381000"/>
          </a:xfrm>
          <a:prstGeom prst="rect">
            <a:avLst/>
          </a:prstGeom>
          <a:noFill/>
          <a:ln w="9525" cap="flat" cmpd="sng" algn="ctr">
            <a:solidFill>
              <a:srgbClr val="FF0000"/>
            </a:solidFill>
            <a:prstDash val="solid"/>
            <a:miter lim="800000"/>
            <a:headEnd type="none" w="med" len="med"/>
            <a:tailEnd type="none" w="med" len="med"/>
          </a:ln>
          <a:effectLst/>
        </p:spPr>
        <p:txBody>
          <a:bodyPr wrap="none"/>
          <a:lstStyle/>
          <a:p>
            <a:pPr algn="ctr">
              <a:defRPr/>
            </a:pPr>
            <a:endParaRPr lang="en-US" sz="900" dirty="0">
              <a:cs typeface="+mn-cs"/>
            </a:endParaRPr>
          </a:p>
        </p:txBody>
      </p:sp>
      <p:sp>
        <p:nvSpPr>
          <p:cNvPr id="30" name="Rectangle 29"/>
          <p:cNvSpPr/>
          <p:nvPr/>
        </p:nvSpPr>
        <p:spPr bwMode="auto">
          <a:xfrm>
            <a:off x="3352800" y="2133600"/>
            <a:ext cx="1066800" cy="381000"/>
          </a:xfrm>
          <a:prstGeom prst="rect">
            <a:avLst/>
          </a:prstGeom>
          <a:noFill/>
          <a:ln w="9525" cap="flat" cmpd="sng" algn="ctr">
            <a:solidFill>
              <a:srgbClr val="FF0000"/>
            </a:solidFill>
            <a:prstDash val="solid"/>
            <a:miter lim="800000"/>
            <a:headEnd type="none" w="med" len="med"/>
            <a:tailEnd type="none" w="med" len="med"/>
          </a:ln>
          <a:effectLst/>
        </p:spPr>
        <p:txBody>
          <a:bodyPr wrap="none"/>
          <a:lstStyle/>
          <a:p>
            <a:pPr algn="ctr">
              <a:defRPr/>
            </a:pPr>
            <a:endParaRPr lang="en-US" sz="900" dirty="0">
              <a:cs typeface="+mn-cs"/>
            </a:endParaRPr>
          </a:p>
        </p:txBody>
      </p:sp>
      <p:sp>
        <p:nvSpPr>
          <p:cNvPr id="31" name="Rectangle 30"/>
          <p:cNvSpPr/>
          <p:nvPr/>
        </p:nvSpPr>
        <p:spPr bwMode="auto">
          <a:xfrm>
            <a:off x="5334000" y="3200400"/>
            <a:ext cx="1066800" cy="381000"/>
          </a:xfrm>
          <a:prstGeom prst="rect">
            <a:avLst/>
          </a:prstGeom>
          <a:noFill/>
          <a:ln w="9525" cap="flat" cmpd="sng" algn="ctr">
            <a:solidFill>
              <a:srgbClr val="FF0000"/>
            </a:solidFill>
            <a:prstDash val="solid"/>
            <a:miter lim="800000"/>
            <a:headEnd type="none" w="med" len="med"/>
            <a:tailEnd type="none" w="med" len="med"/>
          </a:ln>
          <a:effectLst/>
        </p:spPr>
        <p:txBody>
          <a:bodyPr wrap="none"/>
          <a:lstStyle/>
          <a:p>
            <a:pPr algn="ctr">
              <a:defRPr/>
            </a:pPr>
            <a:endParaRPr lang="en-US" sz="1000" dirty="0">
              <a:cs typeface="+mn-cs"/>
            </a:endParaRPr>
          </a:p>
        </p:txBody>
      </p:sp>
      <p:sp>
        <p:nvSpPr>
          <p:cNvPr id="32" name="Rectangle 31"/>
          <p:cNvSpPr/>
          <p:nvPr/>
        </p:nvSpPr>
        <p:spPr bwMode="auto">
          <a:xfrm>
            <a:off x="5334000" y="3733800"/>
            <a:ext cx="1066800" cy="381000"/>
          </a:xfrm>
          <a:prstGeom prst="rect">
            <a:avLst/>
          </a:prstGeom>
          <a:noFill/>
          <a:ln w="9525" cap="flat" cmpd="sng" algn="ctr">
            <a:solidFill>
              <a:srgbClr val="FF0000"/>
            </a:solidFill>
            <a:prstDash val="solid"/>
            <a:miter lim="800000"/>
            <a:headEnd type="none" w="med" len="med"/>
            <a:tailEnd type="none" w="med" len="med"/>
          </a:ln>
          <a:effectLst/>
        </p:spPr>
        <p:txBody>
          <a:bodyPr wrap="none"/>
          <a:lstStyle/>
          <a:p>
            <a:pPr algn="ctr">
              <a:defRPr/>
            </a:pPr>
            <a:endParaRPr lang="en-US" sz="1000" dirty="0">
              <a:cs typeface="+mn-cs"/>
            </a:endParaRPr>
          </a:p>
        </p:txBody>
      </p:sp>
      <p:sp>
        <p:nvSpPr>
          <p:cNvPr id="33" name="Rectangle 32"/>
          <p:cNvSpPr/>
          <p:nvPr/>
        </p:nvSpPr>
        <p:spPr bwMode="auto">
          <a:xfrm>
            <a:off x="4572000" y="4267200"/>
            <a:ext cx="1066800" cy="381000"/>
          </a:xfrm>
          <a:prstGeom prst="rect">
            <a:avLst/>
          </a:prstGeom>
          <a:noFill/>
          <a:ln w="9525" cap="flat" cmpd="sng" algn="ctr">
            <a:solidFill>
              <a:srgbClr val="FF0000"/>
            </a:solidFill>
            <a:prstDash val="solid"/>
            <a:miter lim="800000"/>
            <a:headEnd type="none" w="med" len="med"/>
            <a:tailEnd type="none" w="med" len="med"/>
          </a:ln>
          <a:effectLst/>
        </p:spPr>
        <p:txBody>
          <a:bodyPr wrap="none"/>
          <a:lstStyle/>
          <a:p>
            <a:pPr algn="ctr">
              <a:defRPr/>
            </a:pPr>
            <a:endParaRPr lang="en-US" sz="1000" dirty="0">
              <a:cs typeface="+mn-cs"/>
            </a:endParaRPr>
          </a:p>
        </p:txBody>
      </p:sp>
      <p:sp>
        <p:nvSpPr>
          <p:cNvPr id="34" name="Rectangle 33"/>
          <p:cNvSpPr/>
          <p:nvPr/>
        </p:nvSpPr>
        <p:spPr bwMode="auto">
          <a:xfrm>
            <a:off x="3352800" y="4267200"/>
            <a:ext cx="1066800" cy="381000"/>
          </a:xfrm>
          <a:prstGeom prst="rect">
            <a:avLst/>
          </a:prstGeom>
          <a:noFill/>
          <a:ln w="9525" cap="flat" cmpd="sng" algn="ctr">
            <a:solidFill>
              <a:srgbClr val="FF0000"/>
            </a:solidFill>
            <a:prstDash val="solid"/>
            <a:miter lim="800000"/>
            <a:headEnd type="none" w="med" len="med"/>
            <a:tailEnd type="none" w="med" len="med"/>
          </a:ln>
          <a:effectLst/>
        </p:spPr>
        <p:txBody>
          <a:bodyPr wrap="none"/>
          <a:lstStyle/>
          <a:p>
            <a:pPr algn="ctr">
              <a:defRPr/>
            </a:pPr>
            <a:endParaRPr lang="en-US" sz="1000" dirty="0">
              <a:cs typeface="+mn-cs"/>
            </a:endParaRPr>
          </a:p>
        </p:txBody>
      </p:sp>
      <p:sp>
        <p:nvSpPr>
          <p:cNvPr id="35" name="Rectangle 34"/>
          <p:cNvSpPr/>
          <p:nvPr/>
        </p:nvSpPr>
        <p:spPr bwMode="auto">
          <a:xfrm>
            <a:off x="2514600" y="3733800"/>
            <a:ext cx="1066800" cy="381000"/>
          </a:xfrm>
          <a:prstGeom prst="rect">
            <a:avLst/>
          </a:prstGeom>
          <a:noFill/>
          <a:ln w="9525" cap="flat" cmpd="sng" algn="ctr">
            <a:solidFill>
              <a:srgbClr val="FF0000"/>
            </a:solidFill>
            <a:prstDash val="solid"/>
            <a:miter lim="800000"/>
            <a:headEnd type="none" w="med" len="med"/>
            <a:tailEnd type="none" w="med" len="med"/>
          </a:ln>
          <a:effectLst/>
        </p:spPr>
        <p:txBody>
          <a:bodyPr wrap="none"/>
          <a:lstStyle/>
          <a:p>
            <a:pPr algn="ctr">
              <a:defRPr/>
            </a:pPr>
            <a:endParaRPr lang="en-US" sz="1000" dirty="0">
              <a:cs typeface="+mn-cs"/>
            </a:endParaRPr>
          </a:p>
        </p:txBody>
      </p:sp>
      <p:sp>
        <p:nvSpPr>
          <p:cNvPr id="36" name="Rectangle 35"/>
          <p:cNvSpPr/>
          <p:nvPr/>
        </p:nvSpPr>
        <p:spPr bwMode="auto">
          <a:xfrm>
            <a:off x="2514600" y="3200400"/>
            <a:ext cx="1066800" cy="381000"/>
          </a:xfrm>
          <a:prstGeom prst="rect">
            <a:avLst/>
          </a:prstGeom>
          <a:noFill/>
          <a:ln w="9525" cap="flat" cmpd="sng" algn="ctr">
            <a:solidFill>
              <a:srgbClr val="FF0000"/>
            </a:solidFill>
            <a:prstDash val="solid"/>
            <a:miter lim="800000"/>
            <a:headEnd type="none" w="med" len="med"/>
            <a:tailEnd type="none" w="med" len="med"/>
          </a:ln>
          <a:effectLst/>
        </p:spPr>
        <p:txBody>
          <a:bodyPr wrap="none"/>
          <a:lstStyle/>
          <a:p>
            <a:pPr algn="ctr">
              <a:defRPr/>
            </a:pPr>
            <a:endParaRPr lang="en-US" sz="1000" dirty="0">
              <a:cs typeface="+mn-cs"/>
            </a:endParaRPr>
          </a:p>
        </p:txBody>
      </p:sp>
      <p:sp>
        <p:nvSpPr>
          <p:cNvPr id="37" name="Rectangle 36"/>
          <p:cNvSpPr/>
          <p:nvPr/>
        </p:nvSpPr>
        <p:spPr bwMode="auto">
          <a:xfrm>
            <a:off x="2514600" y="2667000"/>
            <a:ext cx="1066800" cy="381000"/>
          </a:xfrm>
          <a:prstGeom prst="rect">
            <a:avLst/>
          </a:prstGeom>
          <a:noFill/>
          <a:ln w="9525" cap="flat" cmpd="sng" algn="ctr">
            <a:solidFill>
              <a:srgbClr val="FF0000"/>
            </a:solidFill>
            <a:prstDash val="solid"/>
            <a:miter lim="800000"/>
            <a:headEnd type="none" w="med" len="med"/>
            <a:tailEnd type="none" w="med" len="med"/>
          </a:ln>
          <a:effectLst/>
        </p:spPr>
        <p:txBody>
          <a:bodyPr wrap="none"/>
          <a:lstStyle/>
          <a:p>
            <a:pPr algn="ctr">
              <a:defRPr/>
            </a:pPr>
            <a:endParaRPr lang="en-US" sz="1000" dirty="0">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161"/>
                                        </p:tgtEl>
                                        <p:attrNameLst>
                                          <p:attrName>style.visibility</p:attrName>
                                        </p:attrNameLst>
                                      </p:cBhvr>
                                      <p:to>
                                        <p:strVal val="visible"/>
                                      </p:to>
                                    </p:set>
                                    <p:animEffect transition="in" filter="wipe(up)">
                                      <p:cBhvr>
                                        <p:cTn id="11" dur="500"/>
                                        <p:tgtEl>
                                          <p:spTgt spid="616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6165"/>
                                        </p:tgtEl>
                                        <p:attrNameLst>
                                          <p:attrName>style.visibility</p:attrName>
                                        </p:attrNameLst>
                                      </p:cBhvr>
                                      <p:to>
                                        <p:strVal val="visible"/>
                                      </p:to>
                                    </p:set>
                                    <p:animEffect transition="in" filter="wipe(right)">
                                      <p:cBhvr>
                                        <p:cTn id="20" dur="500"/>
                                        <p:tgtEl>
                                          <p:spTgt spid="61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6166"/>
                                        </p:tgtEl>
                                        <p:attrNameLst>
                                          <p:attrName>style.visibility</p:attrName>
                                        </p:attrNameLst>
                                      </p:cBhvr>
                                      <p:to>
                                        <p:strVal val="visible"/>
                                      </p:to>
                                    </p:set>
                                    <p:animEffect transition="in" filter="wipe(right)">
                                      <p:cBhvr>
                                        <p:cTn id="29" dur="500"/>
                                        <p:tgtEl>
                                          <p:spTgt spid="616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6167"/>
                                        </p:tgtEl>
                                        <p:attrNameLst>
                                          <p:attrName>style.visibility</p:attrName>
                                        </p:attrNameLst>
                                      </p:cBhvr>
                                      <p:to>
                                        <p:strVal val="visible"/>
                                      </p:to>
                                    </p:set>
                                    <p:animEffect transition="in" filter="wipe(right)">
                                      <p:cBhvr>
                                        <p:cTn id="38" dur="500"/>
                                        <p:tgtEl>
                                          <p:spTgt spid="616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6163"/>
                                        </p:tgtEl>
                                        <p:attrNameLst>
                                          <p:attrName>style.visibility</p:attrName>
                                        </p:attrNameLst>
                                      </p:cBhvr>
                                      <p:to>
                                        <p:strVal val="visible"/>
                                      </p:to>
                                    </p:set>
                                    <p:animEffect transition="in" filter="wipe(down)">
                                      <p:cBhvr>
                                        <p:cTn id="47" dur="500"/>
                                        <p:tgtEl>
                                          <p:spTgt spid="616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6164"/>
                                        </p:tgtEl>
                                        <p:attrNameLst>
                                          <p:attrName>style.visibility</p:attrName>
                                        </p:attrNameLst>
                                      </p:cBhvr>
                                      <p:to>
                                        <p:strVal val="visible"/>
                                      </p:to>
                                    </p:set>
                                    <p:animEffect transition="in" filter="wipe(down)">
                                      <p:cBhvr>
                                        <p:cTn id="56" dur="500"/>
                                        <p:tgtEl>
                                          <p:spTgt spid="616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6169"/>
                                        </p:tgtEl>
                                        <p:attrNameLst>
                                          <p:attrName>style.visibility</p:attrName>
                                        </p:attrNameLst>
                                      </p:cBhvr>
                                      <p:to>
                                        <p:strVal val="visible"/>
                                      </p:to>
                                    </p:set>
                                    <p:animEffect transition="in" filter="wipe(left)">
                                      <p:cBhvr>
                                        <p:cTn id="65" dur="500"/>
                                        <p:tgtEl>
                                          <p:spTgt spid="616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6170"/>
                                        </p:tgtEl>
                                        <p:attrNameLst>
                                          <p:attrName>style.visibility</p:attrName>
                                        </p:attrNameLst>
                                      </p:cBhvr>
                                      <p:to>
                                        <p:strVal val="visible"/>
                                      </p:to>
                                    </p:set>
                                    <p:animEffect transition="in" filter="wipe(left)">
                                      <p:cBhvr>
                                        <p:cTn id="74" dur="500"/>
                                        <p:tgtEl>
                                          <p:spTgt spid="617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6168"/>
                                        </p:tgtEl>
                                        <p:attrNameLst>
                                          <p:attrName>style.visibility</p:attrName>
                                        </p:attrNameLst>
                                      </p:cBhvr>
                                      <p:to>
                                        <p:strVal val="visible"/>
                                      </p:to>
                                    </p:set>
                                    <p:animEffect transition="in" filter="wipe(left)">
                                      <p:cBhvr>
                                        <p:cTn id="83" dur="500"/>
                                        <p:tgtEl>
                                          <p:spTgt spid="616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par>
                          <p:cTn id="89" fill="hold">
                            <p:stCondLst>
                              <p:cond delay="500"/>
                            </p:stCondLst>
                            <p:childTnLst>
                              <p:par>
                                <p:cTn id="90" presetID="22" presetClass="entr" presetSubtype="1" fill="hold" nodeType="afterEffect">
                                  <p:stCondLst>
                                    <p:cond delay="0"/>
                                  </p:stCondLst>
                                  <p:childTnLst>
                                    <p:set>
                                      <p:cBhvr>
                                        <p:cTn id="91" dur="1" fill="hold">
                                          <p:stCondLst>
                                            <p:cond delay="0"/>
                                          </p:stCondLst>
                                        </p:cTn>
                                        <p:tgtEl>
                                          <p:spTgt spid="6162"/>
                                        </p:tgtEl>
                                        <p:attrNameLst>
                                          <p:attrName>style.visibility</p:attrName>
                                        </p:attrNameLst>
                                      </p:cBhvr>
                                      <p:to>
                                        <p:strVal val="visible"/>
                                      </p:to>
                                    </p:set>
                                    <p:animEffect transition="in" filter="wipe(up)">
                                      <p:cBhvr>
                                        <p:cTn id="92" dur="500"/>
                                        <p:tgtEl>
                                          <p:spTgt spid="6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US">
                <a:latin typeface="Arial" charset="0"/>
              </a:rPr>
              <a:t>The Regulatory Process</a:t>
            </a:r>
          </a:p>
        </p:txBody>
      </p:sp>
      <p:sp>
        <p:nvSpPr>
          <p:cNvPr id="7171" name="Rectangle 1027"/>
          <p:cNvSpPr>
            <a:spLocks noGrp="1" noChangeArrowheads="1"/>
          </p:cNvSpPr>
          <p:nvPr>
            <p:ph type="body" idx="1"/>
          </p:nvPr>
        </p:nvSpPr>
        <p:spPr>
          <a:xfrm>
            <a:off x="609600" y="2133600"/>
            <a:ext cx="7772400" cy="4114800"/>
          </a:xfrm>
        </p:spPr>
        <p:txBody>
          <a:bodyPr/>
          <a:lstStyle/>
          <a:p>
            <a:pPr eaLnBrk="1" hangingPunct="1"/>
            <a:r>
              <a:rPr lang="en-US" sz="2800" dirty="0">
                <a:solidFill>
                  <a:srgbClr val="000000"/>
                </a:solidFill>
                <a:latin typeface="Arial" charset="0"/>
                <a:cs typeface="Times New Roman" pitchFamily="18" charset="0"/>
              </a:rPr>
              <a:t>Two tightly dependent components in a constant and ongoing state of change are the </a:t>
            </a:r>
            <a:r>
              <a:rPr lang="en-US" sz="2800" b="1" dirty="0">
                <a:solidFill>
                  <a:srgbClr val="000000"/>
                </a:solidFill>
                <a:latin typeface="Arial" charset="0"/>
                <a:cs typeface="Times New Roman" pitchFamily="18" charset="0"/>
              </a:rPr>
              <a:t>regulatory </a:t>
            </a:r>
            <a:r>
              <a:rPr lang="en-US" sz="2800" dirty="0">
                <a:solidFill>
                  <a:srgbClr val="000000"/>
                </a:solidFill>
                <a:latin typeface="Arial" charset="0"/>
                <a:cs typeface="Times New Roman" pitchFamily="18" charset="0"/>
              </a:rPr>
              <a:t>and </a:t>
            </a:r>
            <a:r>
              <a:rPr lang="en-US" sz="2800" b="1" dirty="0">
                <a:solidFill>
                  <a:srgbClr val="000000"/>
                </a:solidFill>
                <a:latin typeface="Arial" charset="0"/>
                <a:cs typeface="Times New Roman" pitchFamily="18" charset="0"/>
              </a:rPr>
              <a:t>carrier </a:t>
            </a:r>
            <a:r>
              <a:rPr lang="en-US" sz="2800" dirty="0">
                <a:solidFill>
                  <a:srgbClr val="000000"/>
                </a:solidFill>
                <a:latin typeface="Arial" charset="0"/>
                <a:cs typeface="Times New Roman" pitchFamily="18" charset="0"/>
              </a:rPr>
              <a:t>components. </a:t>
            </a:r>
          </a:p>
          <a:p>
            <a:pPr eaLnBrk="1" hangingPunct="1"/>
            <a:r>
              <a:rPr lang="en-US" sz="2800" dirty="0">
                <a:solidFill>
                  <a:srgbClr val="000000"/>
                </a:solidFill>
                <a:latin typeface="Arial" charset="0"/>
                <a:cs typeface="Times New Roman" pitchFamily="18" charset="0"/>
              </a:rPr>
              <a:t>The </a:t>
            </a:r>
            <a:r>
              <a:rPr lang="en-US" sz="2800" b="1" dirty="0">
                <a:solidFill>
                  <a:srgbClr val="000000"/>
                </a:solidFill>
                <a:latin typeface="Arial" charset="0"/>
                <a:cs typeface="Times New Roman" pitchFamily="18" charset="0"/>
              </a:rPr>
              <a:t>regulatory</a:t>
            </a:r>
            <a:r>
              <a:rPr lang="en-US" sz="2800" dirty="0">
                <a:solidFill>
                  <a:srgbClr val="000000"/>
                </a:solidFill>
                <a:latin typeface="Arial" charset="0"/>
                <a:cs typeface="Times New Roman" pitchFamily="18" charset="0"/>
              </a:rPr>
              <a:t> component represents local, state, and federal agencies charged with regulating telecommunications.</a:t>
            </a:r>
          </a:p>
          <a:p>
            <a:pPr eaLnBrk="1" hangingPunct="1"/>
            <a:r>
              <a:rPr lang="en-US" sz="2800" dirty="0">
                <a:solidFill>
                  <a:srgbClr val="000000"/>
                </a:solidFill>
                <a:latin typeface="Arial" charset="0"/>
                <a:cs typeface="Times New Roman" pitchFamily="18" charset="0"/>
              </a:rPr>
              <a:t>The </a:t>
            </a:r>
            <a:r>
              <a:rPr lang="en-US" sz="2800" b="1" dirty="0">
                <a:solidFill>
                  <a:srgbClr val="000000"/>
                </a:solidFill>
                <a:latin typeface="Arial" charset="0"/>
                <a:cs typeface="Times New Roman" pitchFamily="18" charset="0"/>
              </a:rPr>
              <a:t>carrier</a:t>
            </a:r>
            <a:r>
              <a:rPr lang="en-US" sz="2800" dirty="0">
                <a:solidFill>
                  <a:srgbClr val="000000"/>
                </a:solidFill>
                <a:latin typeface="Arial" charset="0"/>
                <a:cs typeface="Times New Roman" pitchFamily="18" charset="0"/>
              </a:rPr>
              <a:t> component represents companies such as telephone and cable TV companies that sell transmission services.</a:t>
            </a:r>
            <a:endParaRPr lang="en-US" sz="2800" dirty="0">
              <a:latin typeface="Arial"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eaLnBrk="1" hangingPunct="1"/>
            <a:r>
              <a:rPr lang="en-US">
                <a:latin typeface="Arial" charset="0"/>
              </a:rPr>
              <a:t>The Regulatory Process</a:t>
            </a:r>
          </a:p>
        </p:txBody>
      </p:sp>
      <p:sp>
        <p:nvSpPr>
          <p:cNvPr id="8195" name="Rectangle 1027"/>
          <p:cNvSpPr>
            <a:spLocks noGrp="1" noChangeArrowheads="1"/>
          </p:cNvSpPr>
          <p:nvPr>
            <p:ph type="body" idx="1"/>
          </p:nvPr>
        </p:nvSpPr>
        <p:spPr>
          <a:xfrm>
            <a:off x="609600" y="2133600"/>
            <a:ext cx="7772400" cy="4114800"/>
          </a:xfrm>
        </p:spPr>
        <p:txBody>
          <a:bodyPr/>
          <a:lstStyle/>
          <a:p>
            <a:pPr eaLnBrk="1" hangingPunct="1"/>
            <a:r>
              <a:rPr lang="en-US" dirty="0">
                <a:solidFill>
                  <a:srgbClr val="000000"/>
                </a:solidFill>
                <a:latin typeface="Arial" charset="0"/>
                <a:cs typeface="Times New Roman" pitchFamily="18" charset="0"/>
              </a:rPr>
              <a:t>This interaction is a rather formal process of a series of proposals, also known as </a:t>
            </a:r>
            <a:r>
              <a:rPr lang="en-US" b="1" dirty="0">
                <a:solidFill>
                  <a:srgbClr val="000000"/>
                </a:solidFill>
                <a:latin typeface="Arial" charset="0"/>
                <a:cs typeface="Times New Roman" pitchFamily="18" charset="0"/>
              </a:rPr>
              <a:t>tariffs</a:t>
            </a:r>
            <a:r>
              <a:rPr lang="en-US" dirty="0">
                <a:solidFill>
                  <a:srgbClr val="000000"/>
                </a:solidFill>
                <a:latin typeface="Arial" charset="0"/>
                <a:cs typeface="Times New Roman" pitchFamily="18" charset="0"/>
              </a:rPr>
              <a:t>. </a:t>
            </a:r>
          </a:p>
          <a:p>
            <a:pPr eaLnBrk="1" hangingPunct="1"/>
            <a:r>
              <a:rPr lang="en-US" b="1" dirty="0">
                <a:solidFill>
                  <a:srgbClr val="000000"/>
                </a:solidFill>
                <a:latin typeface="Arial" charset="0"/>
                <a:cs typeface="Times New Roman" pitchFamily="18" charset="0"/>
              </a:rPr>
              <a:t>Tariffs</a:t>
            </a:r>
            <a:r>
              <a:rPr lang="en-US" dirty="0">
                <a:solidFill>
                  <a:srgbClr val="000000"/>
                </a:solidFill>
                <a:latin typeface="Arial" charset="0"/>
                <a:cs typeface="Times New Roman" pitchFamily="18" charset="0"/>
              </a:rPr>
              <a:t> are submitted to state and federal regulatory agencies by carriers, and rulings and approvals are issued in by the agencies in return.</a:t>
            </a:r>
            <a:r>
              <a:rPr lang="en-US" dirty="0">
                <a:latin typeface="Arial"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atin typeface="Arial" charset="0"/>
              </a:rPr>
              <a:t>The Regulatory Process</a:t>
            </a:r>
          </a:p>
        </p:txBody>
      </p:sp>
      <p:sp>
        <p:nvSpPr>
          <p:cNvPr id="9219" name="Rectangle 3"/>
          <p:cNvSpPr>
            <a:spLocks noGrp="1" noChangeArrowheads="1"/>
          </p:cNvSpPr>
          <p:nvPr>
            <p:ph type="body" idx="1"/>
          </p:nvPr>
        </p:nvSpPr>
        <p:spPr>
          <a:xfrm>
            <a:off x="685800" y="4800600"/>
            <a:ext cx="7772400" cy="1331913"/>
          </a:xfrm>
        </p:spPr>
        <p:txBody>
          <a:bodyPr/>
          <a:lstStyle/>
          <a:p>
            <a:pPr eaLnBrk="1" hangingPunct="1"/>
            <a:r>
              <a:rPr lang="en-US" dirty="0">
                <a:latin typeface="Arial" charset="0"/>
              </a:rPr>
              <a:t>Carriers and agencies interact in the formation of tariffs.</a:t>
            </a:r>
          </a:p>
        </p:txBody>
      </p:sp>
      <p:pic>
        <p:nvPicPr>
          <p:cNvPr id="9220" name="Picture 4" descr="c01f002"/>
          <p:cNvPicPr>
            <a:picLocks noChangeAspect="1" noChangeArrowheads="1"/>
          </p:cNvPicPr>
          <p:nvPr/>
        </p:nvPicPr>
        <p:blipFill>
          <a:blip r:embed="rId4" cstate="print"/>
          <a:srcRect/>
          <a:stretch>
            <a:fillRect/>
          </a:stretch>
        </p:blipFill>
        <p:spPr bwMode="auto">
          <a:xfrm>
            <a:off x="666750" y="2590800"/>
            <a:ext cx="7454900" cy="1600200"/>
          </a:xfrm>
          <a:prstGeom prst="rect">
            <a:avLst/>
          </a:prstGeom>
          <a:noFill/>
          <a:ln w="9525">
            <a:noFill/>
            <a:miter lim="800000"/>
            <a:headEnd/>
            <a:tailEnd/>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t>Deregulation &amp; Divestiture</a:t>
            </a:r>
          </a:p>
        </p:txBody>
      </p:sp>
      <p:pic>
        <p:nvPicPr>
          <p:cNvPr id="10243" name="Content Placeholder 3" descr="judge_green.gif"/>
          <p:cNvPicPr>
            <a:picLocks noGrp="1" noChangeAspect="1"/>
          </p:cNvPicPr>
          <p:nvPr>
            <p:ph idx="1"/>
          </p:nvPr>
        </p:nvPicPr>
        <p:blipFill>
          <a:blip r:embed="rId4" cstate="print"/>
          <a:srcRect/>
          <a:stretch>
            <a:fillRect/>
          </a:stretch>
        </p:blipFill>
        <p:spPr>
          <a:xfrm>
            <a:off x="1981200" y="2286000"/>
            <a:ext cx="4448175" cy="3200400"/>
          </a:xfrm>
        </p:spPr>
      </p:pic>
      <p:sp>
        <p:nvSpPr>
          <p:cNvPr id="10244" name="TextBox 4"/>
          <p:cNvSpPr txBox="1">
            <a:spLocks noChangeArrowheads="1"/>
          </p:cNvSpPr>
          <p:nvPr/>
        </p:nvSpPr>
        <p:spPr bwMode="auto">
          <a:xfrm>
            <a:off x="2743200" y="5557838"/>
            <a:ext cx="3200400" cy="461962"/>
          </a:xfrm>
          <a:prstGeom prst="rect">
            <a:avLst/>
          </a:prstGeom>
          <a:noFill/>
          <a:ln w="9525">
            <a:noFill/>
            <a:miter lim="800000"/>
            <a:headEnd/>
            <a:tailEnd/>
          </a:ln>
        </p:spPr>
        <p:txBody>
          <a:bodyPr>
            <a:spAutoFit/>
          </a:bodyPr>
          <a:lstStyle/>
          <a:p>
            <a:pPr algn="ctr"/>
            <a:r>
              <a:rPr lang="en-US"/>
              <a:t>Judge Harold Greene</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UBLISH_TITLE" val="CSIS 202 Chapter 1"/>
  <p:tag name="ARTICULATE_LOGO" val="msjc_logo.jpg"/>
  <p:tag name="ARTICULATE_PRESENTER" val="Bill Bennett"/>
  <p:tag name="ARTICULATE_PRESENTER_GUID" val="459CCFC93802"/>
  <p:tag name="ARTICULATE_LMS" val="0"/>
  <p:tag name="LMS_PUBLISH" val="No"/>
  <p:tag name="PLAYERLOGOHEIGHT" val="111"/>
  <p:tag name="PLAYERLOGOWIDTH" val="71"/>
  <p:tag name="LAUNCHINNEWWINDOW" val="0"/>
  <p:tag name="LASTPUBLISHED" val="Y:\cis.msjc.edu\courses\core_courses\csis202\lessons\01\Articulate\CSIS 202 Chapter 1\player.html"/>
  <p:tag name="MMPROD_NEXTUNIQUEID" val="10009"/>
  <p:tag name="MMPROD_1000PHOTO" val="iVBORw0KGgoAAAANSUhEUgAAAYYAAAJJCAYAAAHZ0aCPAAAAGXRFWHRTb2Z0d2FyZQBBZG9iZSBJbWFnZVJlYWR5ccllPAAA961JREFUeNrsW39sE1Uc/76267p2XX8xB2zjl3MRnGI0UyIqiQgGQoz6D0TA3z8QmQNFiQkGFX/FYHREgxBGMAJREw2EAAmgIAoOxBiBMAMD9gM2Nl27tWuvv+6e96PX3l2v17uuXQvxJZfevXv37n3e99fn++4VYYzhWi86uA7KdQHCIFfprqrBgFCiIhwGZ28HW+GZfKsbDwUdwvaOMydcyOZwJ/UzdhIGvT5+7ew6j1INxF19E07Vrt8+GiOrVdReX1XZYfvt8ARZSbCdIcm7jEa23l0+DksBsMDq7ur3NzZu569DX215he1HAIDv2zOx1q9llplnpADYYi8ZlFUn96gqZSs3Fae8Ffph7+P8uX/1h02p2uEoNmsBEH/O62MlxEpJ4ozEkigpEahQKPGQRDJ8vZx6uCsnxt9gXrn0bb6dfkLleaF6pAUwvibMn1u3fvGIa/Bq/F3Oy23I2rzp4bSG7eztTDzUeS6lLuOhhHZQfd1VoEuYmalxxTv8ue2Xw7X8uax6SAuFivjTopmzdyV5pLHVHYqGnauiZNgp3eeY8u6RdbFEtBgHCFmdzrTYTxyrHPE44eq/jKTGyR/UxfM3q+qEIvV5D3ZF0+sPytUPzJjb6h6XXjp40OPIOwjrNztmsfofDsqMkPZOZRWKQJBj1L95A4EJn0Xs4brirtj40Iyd8UHaylT3OTBteldGtGM4ZfDemW3sCUkCTQtq+PrSzZsfzcTQqSt9VSMOguzovPGaZ7HYH5B1se5yKaWh4l4svPOHhUoxheknuOnL10QSv+/BtsxBKCRRmCAsLvcVWRcLJgGlCYVF94YaVm2LM59XX3qXPy9+bG68PrD2k3VCdy0cR068k1JkxoNecPZ1oFT3Sla8uoa/tjQ1LVYT5ZEwPRUZHkVJFE+Al7nHk0IpbWf6Yw6mXnpP2qewX7l7SaNN9KmvrrpkO3ZokqJhO69cQFBgpd9WgVFZGQ+euv7TU47zj6EzqlIR5daVO+ijnD73Atl5FRCTf+gF8xAMQtmBXdMMt99xvCBA6MaMAkfLPo2kqQi8C5e0RE+eiXkhOrHq60R5A+E4SrMEMqQx0oWgrHld4tpiAfdoOtMrol9DRsHZfQmNKAiIhrPAQcLgPLWXcz49Paz3Y/INKV3PXcSOBlUfQyvpLNSkU2zD2JPz+HfgatvPgvHOnXci55LAGiSBAwFw3zJPsvwRBvuBTTSttovrfWFaVbeBZ/qiegZMJikrx/eN/rTBznGkWVOfqMQI7vrFCkBD4Gr9nuZWifTVc/+zNHGK0JS9XRUQYZzQ19Wcsu3bNzVZEnykZdVJm1FjXwgMk6sh2toFSK8HR/vfzKTE+iIBmYvBfWdsaYqkwDhjamxhrkg0eaanFnxuXru2ITs2QYY1H9b1r9EzHQRqYEAc/Xsucr+H1sfWIHUQ/vU0V3e0LXEcbwNiw3fL4iQvI5sQSoIZWAbL/s4jTeCZs4ongpyaVlSD48cmwEECzC/OgcBGQfzpFK9BuXb2xGJOQr3T2Y2yYWf47cKx94OEKjHXP30KOMI5CuO8e0QgIu2pU1XrhwT43igBOQeATKaAPAgKJxSMzBwEJgHsO99KXAcTiZJn1mpAFm5N17w8AtEu5eSypCEC5Hmd4hqWIWXCwxh2Fr8iYSIIg4vXcwBo/lk0j4LIOZXLS7EFTWQs1gYCD0MSSYF7/mcxSdOCnhQT9FmNBJppbtIIglUnanggon9dAv/H+0QDodqzJlykQp2GD8JQVwmmRfXJbzfqgdjSIogxvvQjZlbScWLoyGQekgXBRG8UV6eoupQxTTE+MEWUXnqf3hq/LNv97d107qGKQ3GGjYUCSKVOlNiwswCCL95ndtBv4+zA9NzCz8xr3l6hdfGB/ZaoiYpTEZYeDNsrDQXB9/oeFgCTHbo83VnPKZLjhDDYDROEr2G3qmWcjKy6xBpIa9iI9k44QxDIZADvkj2cQ7KX9tlP/1mRl/QUSFqdotpB+Jbtp5XekJPZ186d6HxZqySGVh3lAETofPpqDvJpIUFVTcWj6g5URHEAGLf5TfPsnACQqqyt2KeCxUZUSSK45RyQ7YERVR8NtCOU1ib8a87SCQ7KK4A0hq3sYv3vX+AA5Er/NXAnnbJhh2UPFgDzsMvWnScAzBYOnwpJMOokjvLIgMD/US+Xrf1+eDwaXdkJBVAUaIeYxWKCgsAGb971Pz0IgQ9maAeOSSLYTAD244IEkF6d6FyZaIrGWxUSAGQuVREnaNpBfIEKEoBqSRDr+fUnEpzdFwsWgDLt4EggWVAAEFIBQtCobNf2+53d7YaCmnLB+JDFHs+xRavinprJIRyKGtmlnhnTDlq3fT2rkDCk2nYqkoSjrTW+sBP5ueVBuEbKNfMJWGkHZxIIHPDLii/v5iDYwWlZ9+7zontyu/al2yPyvbtAOpnSmKVLtcaTaKED97haXKgAFG3C0XrSLkyWRlq13FWTotJ3MhvrZVUt3Z9A5AafSwpCdV66cWD67LakST3VcgNyuP7JCISSgZtXvvyWqXH5e9kYvGfKbQPYR9jSqnemINj1pPkLDkaO/TEzZQNmg3yvtn0c/Y4xGJWWpl6hGfSCy9urbdOWqhmrrfNiImTNqUFo+LadEQix8dXgVKQsk2J5f/XS4iee3KA5hmTr312hHdtf8De+uVHpjyJJrrHC1WM/2TJ22IHw/7+o/Q8ie+U/Adi71tgoqih8ZrfbcftiH2ZTtFSkRBNAEgpplKgotDYSoCnRIEH5ocEHjYlp/dPYEKOGxBJLYhQflagUTYtRk+IPBB8pUqtUsBakEYuptEAp7T667T46uzPO3dmdnZndmZ3ZndkdTG+y6XZn5t773XPuueeePd/deXWaB6EliOCnHzdwc7IjNJrRkQquC8J7lS5Oqo/Bzzqe497nXrVGlOCEWGGx+0J9pwReAZXYpsAN4gUCpoodFGZJdF/ca2uG8W1bDgW7uncmXDSZErJgkvla5KRnodJ0OefCJRTkGZVJIhkAdmSTAeA5iRUhtuE0nElh8Wyo+ZMLwPp7bynDiHnoa+G94rniYiPL8Wt8b7z2VuCDjsboeDAt5hlT1yGjhC+OLEtWT9FH7VslJEHKEjPXMSto2dMkdl9e5QpeugP++OYO2XuK8atlSvYuHBAGVRcMoqeviufctbXtFOOrJszBVfeP6sLEougEcfxYXVoP5xmV3a6l/fY+8yJLS4MAvWm6oU3yu+qSEFUX2kXXKtigGadIDIwWQDRVJzETi9Kl7Z7rmC4lETzS9TRiPLKsRxFALC9ILEAgI51OMxDEjz0bEeMRvQIH2xt5HXNOOsQfJHkaYXePK1okRbP2xVRBqOvCa3LqQKl81IyX7WyyZ+SELzWbE6b7Kk8SfWcflBpF2xgDVmqUhQMiBUp161R8pGtdydHOtYpNcJJr6H+DwzaWtjrxMjGFbMfIkxiT4WngtCvc6nJjUugSlYJFmXIGG9h20LEXqb1YHTIe2UEWBOz+34xHnmqFw0DNzYFxSTlgJhwRx4HyBQArLBA4fQUe64U/LLoBYbv8G8C0V2F15IIpexmFFTDca3x7fXtha+uzOQMBrsm0KrT/3cO+n3113y5aorvkbm5UCZ7xFp0z3ao2NLWsFjAznhEYsYVUgrYZkFczrTqhgfOQt/zuSD6gqIQGmTN1YlxUNSWTOeNxeg6mn2pONOkOC1i+eR8oATDr6U7aABRCRmxH2XNCAQMYsSMj7EX2WRLICTc4q56I74m2rQdzA3MoBOUO0r6TLwLEeqHfihVb3JrMCesPBxRX5lq/O6avPIpagpRn/ZC/oRKIX4b4n/sDYJ8cxdSbE2HlVGbr8f3geoThdpgeqALip9NgXFpOD5WBnjdD9LrCmF70FwGw9V6K+iNMT7xNt7MdxYrMLuvQoC0zdVLIPeWqkrP8LnQ6V9wy3boIbCcZymaMDRkpVwvpduIDX9wwDdDAZHxObS21IkBF77TuyK+r/zwtdbIcfT1tHXU9/DIayWiUA1Ga3+Q5he5NLZG3Ja3+CLFQMmLSbIYYET0r6sSq1Xd7k9aF1glXbUt8Qycjsc28mwD/ATOE/xq6J3vqJBbVe6w1vnHaTEbSVUMj8oJkpjoSPNVbBpWvE+E5VTrv299NT2KGymyooLUhjEH4nLrOs6YHLXh28M00qdEWRVMQt2xfzT+cJFoCh/sVhWgwHI8cbZmGOhEZg8ivWcG3NM930PuS6DaUpLeYV4YViUYssJCViY0V5IPnyUOyggUq+06EKg1Mv/ClZp1Xz4sVe34mADPNJ6IuLTVn+3cYB42KJoud96VvNR99mXMiDXUyYOBt/D7qqc6A3Xkt94xHJSVweAhC55xZG33V14mZV/qzqj6qrxOzewaY+2UmHWpRDJLrhMQLA4IFUPJVx7pcAUjbOpE3guD/cCxn6pOxF+vbe5mNhOuFLKXI7fDtm9AdAGkQJF8SvjY3Q1kVfDegaxBct8P/ti9qgTy0BZrQ3fcW0sx4WhoxAPim6i/0CEBaEjSAwHsMRts/581gwgOg0yIKggWgY7pmanW6SQBIgrhZAKSUxDwIlQs6+jVudSRAGMtvG0kVWchV4Z5daxu7KM6zW9Dbc6cepeBcJOT5pfgyHq9/tFNP0kAJXlz9sQ78XJogpaS0TcRw5HyeK0vldNxBAZ6f0mqK8icSpKCQcZW5CsknKUqSQIQSieifw3bFcubXMs06L/htIznakJLJ4l5ZeY10eRP0EAhaMuPqSUZs/qGf9uH+Mk5aIGRNcrqO4k/erTNV18pOQ0BJj7NNLQfVcHsUc4qyYbEsvSeWGsoXX5K9hqRLjHKvuXeUvD6l2tzI5JRr1dhdzjJ6QmLyE9XRmYCWU8dWG5evPJvxaj5PUZsHoV75TwD2rgS4ifMKv9XqtmVZKsGAA9hgIIQjJQQSymGCHUiA0jSQAmHSTClHwGmgxRADLQnhTgKhJYGUEqAE54BmCA1gMJhwk4FpGC6XK1xpwOGQbR2WtNrV3921JevYlXallSVsvRnNeNbSv/++7//fte9/r1Esp+RqSpJkJDrdnTr9XW/H5uIp7v9VtMbbZ11UT5q4QpBupQiFbWbROqK07HlkdWrxNpnXNYWvvakcEToJKOyw504/TpQeHCF/ovu3igEDd0elbk13M8zjflsaeD112aJJeHdhvU1QjUVnf3f5Atf+I0ORvUaLZ2ddUo0ZuV7565GboxJN9/UtEJYmojKEy0mbtjexSIwsWYtmN9JPHs/i/QJJKE1ZXZwg0DLRTJ+8QDOjcJ7Q+zOneKt65gYd8EvbsiFf3qdfGXf0ogUS1OvRE8TolnNav6vk54JFk/vmtRy232iayPIcChWI7VjgvWfFvbZ8v2PHzBYOAkP2lX//C/O7mjfnfSC549asNeLtxxpyy3A/Aa9oquo7+HLIrZSituEdsi64Dp3sKRQsts1Rc2MNsti0rLErw3jdFa8vRDhVpvZdHTwajjTeuOztKmp6KBOBOrgtrGP9ZwVAuJTaJUskybtnF4tGDWJ2DkOWUS8ecN82tRYumkhSYcruTIhyFmusqaZOPSxiHUxTy2wE8uD1kH64rIMsq80VzpABSYLx9jVB6b/1yiR8OUYhoolrbGQ2Q7THHrlFk1wuPi1Fm2qNSEE6eJJHtPLaXcARt9HOmzk7bGTBzTQJCPhEuxPa5ASn71JukOLs6QNpvtYsfn9JuO8Yf7yG+X0qJDgDjrAgfqUf29upcfsRdpLNsuNrxuxbf4Q5g2XKbIeIL7e+0uCOWFa7S03CoWMaSuMds86HNByYg3AyHKzT52wMBEiqeaDKe80SyqGLB+nL9nrzm+/TZiPGYbHwAcQqVwwL2Sde0FhphqqY7qwHTT8wh6U8FSg8H/3+nV3Ur76ygvdsn6eeJ0KRg4HjnINTly50bdRABPYID8mjDh3LtXP/PIPpV8AAg6nkNm6rp2N0zXE4BF117nNnG/2OMGVmo3DFwbjIcOW/qbGYj27dX0dxmPpgat4aNWogGLNTsMPmG/8xtAr1f17xVN07lzN4ied0KGejN88O/RIoV/DYKrXwmsyIksVHWUf6voOi5B7njIvxnmvIUutHYky6RN1hKSyVW6qpRg0rZjoBmlp3qv2tzQoYW0UV5zyw5RFH2EMZt72L49Z1GXnkwGDz2Il7OPWQ19u2gCyjmZ12+HD3PZPSEwbC27b5Xn+kLOeBsZoQQah8PeXKR7vfRxZ70CFg37SnUIuhPv+4vh4dlpIaNjbG1eRN3m9gKTMnqvxsj+ohL3zHbWXpaD3n1Hj+bhTmKyv3y894K4iTJ44PqB78wsFQICBbDRgvnWqJNWteESCNERMb4q0o5XCC/uie7njHzmGVMP5ot1O+cTS2eHifQVdYrHlKzWkXzuVsCCw8uUmMqBEqjji7XiJO64RzTIHXOJ8RubmtIqH3CfPcmD6N83eSiaZEO2KQqOTbtzvmnnXN/LdWOtZsmIZcFLDerpia6MxqIQhATqYwUes76snjl6snTlgBuIJsisCJBsIrsmixghl0kH50O8iy29Go1EQ4A3oKanVz6nz5MsuYscuIvUdrrR4OUBF9D33Jv3LlvfscavJAGM/s4zDAKyOfgcsJYLcB3ioDdGuXh7D+MbZlYdUzow+6b/7kb27SCjblg2W/V40eu77JAAGUM36zpYVW+o6NwdfpHVQ9ZNzHtsJ53lRUxr/4WdVtrPECQToT7ymqaJPzi1X+11I0tIedibBUbZ2DZQYpq7jGHQgUAyCqh78K7vvVHDrBAbIWRkiZXwDK/H5sDS7hgzrBeHZ7vfRa93m9fovnAdNUZY0kfoThyMaYzRFTKcDUa5xIUemmnTMN6Le9D2xPoDDVQNnKcI+9WOf00Z6z6VZMAOEzX/GuOWf0JSWPSSCaiJgBwZwuNhxYC9TVG2Aev8j/f7VnJTyLxOfJZDRDnVA1eCqnw4i3bwn6re/Su8leO04lAZopz4N9zVeApaQE1fnENEqn/lDpI7LMNtcTQzTxNP5uCB2Bt2kBhn2rwNRngrconcygD23N/XAZnJ9tBtus+T7RDAyoaxVgeuLlEPdysfXhqOtKeiHQlhhOqaqeyrvGFfpI/fCd8crfjNkQE2nAK5oy2yO/AsAe0bRneeQR1Qip8tlCL7P9LN+yMlDk5fnMOQeMx1Z7Vz+m04CpbwE/eKVXWEssLNFsIM+lgPn1VgBKn2dXyOzGqxe1cRFNbK2LBgbC8M1yqHx6hlckMWJKWzSdjWpaJxUAImrTjdJ3LwF3db3SR1UEpO9cDJW5f6wvPOgruW40p3eBwBVL+5j6j33GrpaBuShVUx+Ot/hVbZdONDEBORmP+drAQCCzE9K3v1nLEJqhtrc/AdfRMlA+1QnSdy2kdYSj3jnkIH1xIZgnf+h/kV5PxPfqqOalLarVl+RJHIgyHatvwlXMwNTqGvE6gtNKafgd4TetagK000b4gGTm/J71jfVAXv4pmBH0EyvHUmzBR+omLsmcsAwA1UsUODfhgOn1EEkaj3ggyPgCwUsqOVTmz2eSowMWDv2QA5CfCCIvxeYNMd4XAfUtVptnBZrYAoHiIJr4lyLtt41Z5bXuvCDIAhTtcaxB5yS9+cqpO1w8L3QaOKoxchVbipLTxHZDwhKm1tpEAcGYtZzgMvUL3fF/0vQvJgt7cBqsyl/WgcZhkOg2rR6hyBv8tVTzYhU28yqWOcAi4v1MZOarO4GXHGMQfXMBHMX/8QPDQ7p/rhmuGJS/M1b31hT8brGmaM5ctnmwNKLJzS+aqMQDwlKwldZfiCO2pDH5Jh7EmhgQpPcjeOJBCQEEve0t47cCqIMfQb9zy5N49x4nElJHaHQi/Qi+gWggUByBsLy2o/7tnAeEBKybGHuriWp40WTfeArIM3U9eHxekRp/uCiTuvdn4gERQlkjMvZAYDgtemYcCLquK177nGLA07sTnrN80WupgGDLqsZwR1inH6Y1njwQFLvh+iVtY1j5mF5lkQYItraztECgaifY3qs7neUBAdV2RoQmQpGJJol2hK3oNK1w/QNveIe25/T793WDJkaRRV+jAAJTy8A690Kd1YN7TdFoz7g1vR1Bi6ZIlLVz2x2gLtgDRFL86u3HjTQaqzQ6AjlFBf1q3r4FoPLntXbGlPnq6X96C5IUjbKmRROJwogfDGyL6ux+DwhJ8RMLZc0NBHnCCa5jAek2dgcYQ/QvTFI4IPicESb3NaA0iP09+poqcFcozIbL5fokiwP4ok2VyI9grSZ6QCUt/1fW7QwfEHSffDRMMTBvV5LlMRZN5EUKiBJZ0O5Jyv8GBsIXBCElo5uuDBLHlojSGZTD87cypymTIDSIZ83ttKV9Vdxf3rP3kSTrItsRyv7994naEal/W/o61/XqvBGHk1wOTa4dX4/mXfm5uZwh/ND9F3jOSKQsnTdVNe7lNUmWi+MbzW3KePOKXDQQoQZVDOhdpisuzk+y3XcrEEpTuy7cCbhhXucKKtLOj3DSbPUQUxGHrxiLkHcrwhuSMIm1Wp58zkbw8j5iANKaIybxmNfmEZiuL3lTFUX/3qW6T4uHNGbmI0uVobJLLxOEYZ2YLlMR9Y9AVrO+snPP8MUGKRIZb11rFK0RiB3/Hm2dMuNzId9NP1TSWZadc0GUtRttIw9TRhYCpULYl50OMN55MCKxxPZtY61TCz/lOr7Gw0p6B0SuLyXsqELJTA8/QolNS2fqKmnnTF+gKZw5L15MNw8fcYI8db6XcKbXk6Zg/FJN0ezZUft/sWptY3q4HQkYHv2RHCfBup2ql0Zu0vyhYJEsu73gysPuOxWtHKs/muVYt2kaOEkAtSr6ByNJMFw9p8M0KVYp+dVgPYbs7yxbaF+5di5v7byEVczRHVJMOCD4yPbGrH841m6ewGuDNxTDbTamBNFA+ZO/OBiP+z8wXbfcdytaukpKRhIl+39Fnj//OLp734gcnrManvfi9IeW85hWDbKWLX6U9+pxXDls6BZl/qAdoNLYE/n5ku3PEoSS7c8ShP4vAHvXASZFla1Pdc49XQ04MAKSUZG0qCggSUYUEBdZxMCughgeD59i+hYxrSKKYd/q4hrAgIKE5QEiKJlFliRhgAEGWHIcmemcQ9W7t3oYp6dvdXd1V/f0zPTxK4Hq7gr3vyfec8/Jc0SeG/KUByEPQp7yIOQQCUydYSjf7NlTgpv+PQRkipDirsFLlEkWjQqu/WmkZ8YHbzMnz7YHtdwnH9T/B+17bz9KqbTutKId8+Y+wXq9OuWYMXMog8mazrXsxXfsR15+tKWC/mX8KbaWEu97rls7wvfZF8+ET53uSGm1Lnnfm9epHpv4vqRl65NpWUeVBVexlD5+GWXcraR2owzWbqWtHXtUJorCUlqV1VR2gE72RS1NilhQk3ds4X7qpr1bBDWDr75u87ZsTBH1JBa3nH8YsyG4fe/AZO5BWouICwLukWMfPCL59izo8vSZyE3sxUNLwoePdxMyCIkWS6xtO7nZIJPUfrlUmtsLBYGt/LXQ2r3PxXTfMa5OEARAFeviziGs26kXCgA3CC35u47gAUoWAG4+4I5ayXYxSYF8H8/6s1AABIsj4qwQAEaqpXAg4Ae6PLpDYqUBiUOjIeWXTHY5MllOYM6fvcbWe9BJsZ6FzAksI0kZAEgDAEyK6LUA3KY5HQAw2XredElMLogHgKK4/7Kolmubf+yEQ+SCTVRb9xsvx53oDifIunXeQ+lUruQbVwC3/EkZNfZED+V+7rlqi8vWqz9vi2bD0m/7Vb/suuXd+FIXmcvWq8QCwNK8NcOng/Bz6ObM/n3N89I27Y/iNQqOA1g2eXGEa8xRPKkwJHay9xtwJHzqfEe+B9e89sIU1YSJf415IVwah9RuwO0Bs+V83K7vfCJG6PeFiiPi9RkG6PPHU+Z/IifwrVZKri48Szpv/HlTJ9xggzwNQwwJAEym0p3EXp5X2lkyly5cTfxdydZCXsCnTXmR+BhIjqfLBc5x49YQAU4DgDg6gcw2imF3LOJ3+8iX0rwx9Xle1VFAV5KBi9zf949PXyD+zty0nO+aqsefnEnU9z+uGp0uCMH1yEkliOaMeMy8peBSspRS7/EZPnioR2r2oztGwStuv/37tN+FICFMB3e0zXLYIrtEGeiUwhD0ZfEr2LMV5YVkEd36ZLrX5jNRcwIExbAhS8hhlMKsr0S5nn5+Lkkhi0GSeDJZlNms0QjP25FEJrLi3tFfE6+p13PFy7MJQnD1hlh94HJlEAQxlzwztHyKq8dzHXhbtGUrjYWsY/jIncCGM5YzhNuyxQwebRKlvVrOt7TERcrjpaljZYmr3If2HbrR0qozE+EUtdV0aD8tKuiK2DqvkhZFZzLHCTlEXJV4gdtaWafXhLnE++4700V7EFIOq0HhyhwIOZaBwe0eSkEJej+cPdVS1CZjPXNYq9OUQU4QUTFr9Q5RgEBeqbx3z03C31Amdwy9syTtByBMAub8xZb1Qxyl4azVJv3ihQNxDEj99BN/4bK4k6TQwf90S/s1gsHYcw43ZA4EKrf3eaifffZV+tfTkXDx6cMyw+KvBqM3iWupVNJFabI3oRS1SEnN9RKEWuImLOvdZwN9+pg8brhYm14VUdkNnY8npawbJQi1dUecRXnP1Kmfpnpd7Yy/PElWzpVNMuMniAgCpTOmHGa09x38nxircMWi3pTJXBFXcDicnO9Qm3yfz31M89Zbj6c0UH36rSWdt7S5/nK6G0sy76ylE0U9faZdDDDFw/cX/LKtRXzkk/d6055ken1mxBEly10fjrlU0TzhwKhTlP8JpoukqNk5otIvaM6KDgLX+TwXQhY8CyaO4qH74vO3lGfWJgCHtKJYo+BvwfZ/tyRfVwfW67tfFhcEqTQnXGazndyYO3T4eFf7gEEHY52nM9fEq0xgWDR3sKVpK5atKI/hJkuz1sTfsd7ovhcSWl9BnjDuJok4Aq/F14lOoPQqV+pygeIN4IWPn72Oa2rkdHGhb9wFN6ECvKXPBvyntUffC+D3A6gULGt3UZwSVyqIvzGuWBhVSqJg356mfDlZmCO4SRAK4bV1oMwmF1th0aFZzXt9fp0glYfEkykpKOYav0gUwMMvngwABZt/7Bx1QqlEz0ZRJCsqCrh+/WMW9+mLJ6i48TUszhUqHEjUgVIdFwB+caSW51QPey6Al4bZrHro3s8kbdofEfo706FdBfH8EdZuF+X9yNWrFHI/C15drgGBlzWFmoSG77/rI+vRa6vQ+xnXf9+V0hvjjjLmUtZmMVs7dK9Ip4qAJOlASS4o6qpMNkkz+nyiJ5Q0b3oaf7c2ANJr2x2KFxanVHIX/p2047VJJUPjtB368hnuuRR3Fy/gdBTfoNrJAWViBp7tplvPMRcvFxHkO/9aA18cpfYL1xQr+Frx4i9X7sVW/a/mb+OJp2TWHkj3FbOhIM/1SYliPOJI7RMczqg9YIm+xz0U+jsT5v9cjHMQyaOKPUkYcCb5axKFR42vEhU+z4Qjm6haObEcgWLI4BW6Lz65G/KUkBJVUkusEyRUfod5FonsJ6hU7vzQZI/IOoGnj3GUx7pv702uSc/MDx0oa8el0QuNN4XDwHp9eMMhyIcMXKN5/ulp0q49fmmMIBCtI+eDf1wd3LytmCimwsgD5gsV+5CPFwwCpdOApEkB8mQNnMJiA35grXZgbE6uohaXw4MPil95Y1NPNfGhL7XvvTe+IekE0j4JMicoNWSPmfkNADxImheeAPXUZwC8fm5mC58C6GJ4LwICyT93AXje+RgYhwdxopKzLvwLlz+Cj0ggzQeKgbds1i9e1L9xiCOedoh4FhvmfwiyXr/7zaa2p5nR4oxkMSjvG8Ud1eDotBBYvhJcT0wFkMu5jSPB7Xtvq55hfh+YTh4yUFq9s0GCACoVsW+x6tExIOveNdKyPtNkt4NiQF+gyzZH/o30TuCfy8E56RUuaAdKFVg79+RmACWlgqZTRxUNCwSKYngdLTZUN0/qdoLizkFgPjGI4xTW7QJLj2HYksNdtOQchwRDoPvk/QcV94yaX/9NVJ6uSpyXiT3cuj7CIW7wzYfXA713JRiX/QNYF2JeuQxck1+chwFxPvDg6voNgtZIjEKxXndugFDrkLYsAvORdUAfXguSwkgydvDnncUcGPf+YVO9BAH4jEcsjphQ7h4uJxSsmA30rqWgHBkxooI7S/pjMPxffzWpfnGCQenIJgiOh6eAb8FSYIM+ZLIqcLvE9K4ZDoJ26iSgdy4GWedWEZUybfrfLYVtcjIcQzZRebqxsl4vUgsi5+5IpRA6eIo7PO9/U8OjZjjnTzlqIGhfnoSfCTl9wq0y/ZfvIPGqhsoOd6JrKDknSnIVfaZg147WuS6OIGuKORgAuuSfgC2baHAk3OAFVm8Ha99xYPndaLD2vh8sXUeC78tFyHhQJn0P7FjSexaDtHWziM9Zbmnlm/X3l+qndQRVJqrIB96AZ9rxLTI7ExT0pSKJvd7PloKl2yiw9nmI+9P3xUJ0XpHwPoZ5M7kaFJg8b//tzdwGQcmzqMOyGbVy6F3z0Kz1kJ+URxThOJV3zgqwdB+DOOZhsPb7EwLVyXsPc9myqPiO467hv+SmOJKRU15YZyCz5iYSd/Tub2NFEw58lZ/CwS+Q9bwhgcikwDZ0MlhvmwCWnvdDaP/haNFUK6svdOBIL24XKDpwIoHnpZey3vKMrJh1Sndc6yjDRG//Aiz9HiN+FvzX1qSTcDGXOP/7vSqjws/pEe2LD/F/H13XN3fRE/iIIBQE0/FSPRLPruxzQlw/IfPOF+v3IyBmk42pdrFGDbJ2OC6JC4hayak099vf/natohBIWwXRZywSYWgoQlRtiQDWTj2cHKe07hDIKicA78oaG7Hhs0DYoilYPgNsI6O7qBTs3oFlefS5XTui/q19cSyESo6Bf/Vu/hv4KDAuOkX+TIfw+FkLjidbIKSqXAsGIvEpfwCMW366Qdrx2tLMiiOFgqyYfV4ubpMtopRyUP3+FvAt3QaWplcDffnclYURCG75GWTduiIREslTDZfsRrPZC/SWWdy/FQN7ge//tnBmLvHaZmRu86V2ofOytm6gVx+rBsV6ZztkvVFcSqN98N0HcCi/YM+WqyVXNT+fGXEklfJPd8wJWTyUd/et4k41WNv/lk4q79uvGgDMofYRY8G85/Oo39KbP4zDaniw9ckd5/Vgmv0r0AvKQd6lahJKJGDrdds5MWpskDlBYyB7zPg/JgzZJKqZCSlYBZrlAaQrwpwokrZpCcqHkcjZtgv8S1ZyvoNy5E3AELLfTP/6AKz9pxDVXtimFvw8mkkeoNDUtU1AE0DGVtfYoI/t16KJ4hFPJ/BlUuN08iyDgMn43csQ2n0YXK9FlgnCJ8+C59V3qyK+GlCN7QeqB4uJz4b3GisGdoHAxtIYTmBs8pSfSf9uZLydf44AaenQ1W1cs6y79Nrr94kDglrmr0sTlfigPTogRf0qhI+dBe83G0Bi1qGBHwySZnRkqZXvuaRSCKwp4dYaomb0s34I29PvTKad6gf3G0puC4K9+J4SIS0h44OQKH5UhyRtXwS618fVCPTxTwr/si3g/WpjDACAzA7GIs6+PFyoTj05CN5Zcs6wt7Rox9IXhBUmJOsEOY91BHXHCYL0CHLKrLe/HLt3DT2+YnQYWV1YFIm7OVL1SBh8X0khld5ygjiB9QfrRCckP/oU2EbNAE5z1gJAdisDVAH2nCl0ZOj+ociI2nr1vpg+CAqln58TchOE4PbD4P5gVQSAmjZ4W3SqKcsVBWMrMywqe7HIX6GAKa8szJxO4LYn5BYIlFYJtuLpaOJEvwplQAfNebrAlmepTESKt+HJwFPz64RwjugE9MKOCZ8C6wnGAIBdUNYVOeoDCdMJnnCOlOtEHvLYj6urRsYQA/WKyCDIJKFc1gkUTgaQ1N9KNGnrhFwAAS+DGudOAP+a/Un/xjd3B+92pUStBJKeHFXrHLLrWl0IHTrTIk0QJOSgFLdTPXcUs3Jwl4Tf8a/eD74Fu8kAELqWpEOW5q1ZkClA+8EHI+1DR/+SGU7gIhf1ROAGguB4fB55syMbZuhzJ6SiT4px933p++TrR1iH0yiIg3h76hA2OUhoNehmjsptb1klRw7bZ8hrJiRpe9xAV17IuDIJbdsy2DHmkXWkz5LeJBKXcthjdr+9GsInrDEAZKvte3ZM1FA4ZyrK17YYHI8vJkwYBkzH9hn486gyRDz7O0TTCTnFCUjeO8YviHXW8Dg8/sf3NdNefq4BmqjZX1njfRSrB1zT1sQAgBO/zNZL9cqJEAYCkwPOGhpe58SlyBSJfXTTkb3ZFz2NDgTEic6nf4wBgDJqK0ylJU0bh8ccsbHr5EFdL61HnnIoxoOnzx2r9/GLFBRzdq0jSiVDls8qAGn0WFMyyms6eVQDDYCEmagBJqviKHT4MnjnHIgGAP3VtG9bM8rU5HIOjyuVUU7IlnXkmrIxpoEezqg223Pf8uHb6cRHwlelM7BJpOZBIWfX9dymGACUo4fNrQ8AZMVPyKROYB0+cM3YG7NWkEouTwMGATKW8uKZVQrMheg0CJyZbbZdbNAApCaOMrAfwTVlewwA0g7XlDYGAFJTzCIG8CilBFwv7AFQR4f2jRt/6CJt3+kgNBJKwWMWSRyFGXC9cijGmGvo8l8kZy19EzW4oRwCWywNVv5Tar07syCkGbbwvHk0ptQopZC6aNtFPTRSEqaYmfQUs3taWQwA6v+ZON10vKzRApCixyxcJ1ByCbhfP4k8rmjMTQd2NKUK6Apo5JTx/QmUkooAUFPaU1SkHH+eUrGOQFD5NbYiCJ45tSZ6MAT0pZN5ANLihCRLbwZ+skOo1F8rLOEAs708D0A2rCPPXysJSblMAAGgzA95utYRCwn3HXumV8QAoBh06yr67PE8AKJwAhVnPQHB6X3PCaCKljb6z/82Wj70riX5oc6wx0yhgffMdMfwFX10rx7UOld+mMUEAe8xZ2M7f3hm1iqAkjdBs8cJ4SMMBNYxMaA0xiBcnVhH/gUsMJbaZpEX6MpzjR4A1uvQZRQENsyA7yM0zrUyz/M+QJQ8FlT5RfDKmm9WLAASk748D0C2/ARFLO+oJjzwYcH+PYX5ocymTqhBxo0/3CBt36k0P4y1dYJXm3kQ8iZoXZuoyAQ9nzdB4ytOnyZzIPD0jsxTLXHk9AkyUYUpZio//slQYMXy+/Mg1LU0mrfkPuIHXp84fkKekpirfO3q1QpWEAjYAyaRY9iIPflhTo0M3315hyAQDPNmjyWdD+0v65EfTn6qNDXnDVnI+t62VhAI8uEjFvJ95l+8cHx+uHlEkY5sGF1pniFYJ7B+siJxT5k2Jz/cBC6gi3i5oGDdsltTAsH861lec0iMGtENidxTnv4GVyvmI2mPXttSNlEpGUVkB1wj2nn/A+vzw4+NGJvJv3glb3cM/ef/OzruGPOV2qlJllYdWeD5nuaFyS+rJj/1ZmMGga/3ckSBBoD+9TSVNgis0260XtfLxve5csSQRdqPP76v8Xllbq2lQ/e4iQzJLPUm5axReqNd1qVDCS/YK9aOsRS2alQ6wjf702cTAaCePGFmUuObDCfUVMZYF/BSOAz0hRMNPrZRaW7BUpoESwYCqowJClvgJUw2XidyqZSTj86x969rkArY5TDi90sEANfhUECZN0GcUD0TDIgjjIYETwxg3LzqWmnbDmUNYvYnkgJXXtvtAbPlvCBpkBIInEXQ4poQSOWJKyoGgmAq3dGcanrVpfo4+NaO1ztYbyCpnURYSpgdwhMeUo6i0hdOydSTxr+T8IsKOVh79r1oKWrH+r/5+sl6Y3YWtua6ECYLAKVTWVIBIC1OSNpOJhHuPHvpdM4p8OD6tcMd941fQalVgn6nnz97qLxf/5Tb0YsCQhXb2tCsMQr+oYwK0IdLTKDSeOpi4EMle262979zezLyPkb8eLxgFiHjUDQQqrmiKfIXVKltRcBKTTGk3yb9wvmDeEtFp0t+r8o+7J6d4f1lN+DGdamSdsa0/1I+9CdRmqWKDgLnLhwt62IfOPxA2pXdcfVJZO7JunQ8pX72qVcU99wzHySypDdSBzesG+F5690ZoV/2XU/pdaIsz0rMxosFJbtaiDleGQGhGoyyg93s/YeVYOVc34kyaCpNB/c1yci1MwmCYC8z14hBknX82I80b7z5VEYBzhYINUTEXY5R41Zy4iFXZ71c6jOdKFNn7X7ZBiFqol0819J284DTEAaqTjuD+Pwg73vjVv3SJX3qBPS6BCFGD9ssZufDj34f3Lj1VrEUaaxNGuaWbdVPTfxI89rrT+UE5+USCHHHbsfWAYEVK8cEf95xe/jUmbas0y3ltm5xz4/BYrnaeZRMBpTJ6JN2blcqHzBwlWLEXQulHTodymmlX19AaMiUz8DLg5CnPAh5EPJ0hf5fAPauAzCKamufmdnZvpvdDS1AgFAURAEfRUBAeCDYnmLDgkFsNAsdAVFERHg2kF8B0QcICkgRJSAK0juCFBWkhhYIgWy21yn/3NmQAikzm91kN7mfjGiyu7Nz7/nuKffcc7BixsDAKxIGBiYDBgYmAwYGJgMGhgQoIv2BzL7dXdyj3/qSOXS0KaFUgphlUtJeDcsB7/OhHUZQ9Xlksfa/HwwitAZZnRzRwRnXa0O/DaStf4Cgc+8pBYGguN+j7Nl1k37O508Tluh3EeMunGvoHjV2bmDDlu5AKoBQqQq3FELxDIZBhWOArG7xaF4fMFU9dFi5n8nhsi7VtbXsdAEUElqJ8zwYly/ooejQKSIHuQI/rHjOM/m/H7NnLtQk1GqQnDeCZMnvF/5mgEpJzlI9/fg89YsvzCSq17ws5e1ljyYF/SprvVt8qFt9RBFkQNGuxW7j6p+KPAfpeWv8LN/cbweHm3pWLHx+UL387Je6qdMGRWRi03562pk6cAlhiEC/AoYFMtF41XRwTz2g1b7KQgbX4MFL/d+vfqqko5jhgqpX70zCzo2NokoGLuN8g5w7OqRH4wFuvlmQtWScFbWYe+Twhf5la1Kjfk9Bm5E1zBdN+/cmyybAmp+ecaYOXkzoo5t8RdWpkZ6wZ2fDeCQDKo/j7P/qYkIb3XQj6vbGRxLWrWsZNTPJ1rZ9BpeZXbtciCB6NjSFTtHTndvuZ/74u0253FOYYO6Kta61ZgPedGhHfTKp7vlStfShA+3tvR7fjdR6tIkg3i8jKwUde0ZVOk2HD8RFkcjAqpX9XENGf4NIFm0iRN1nyGne0sY7PAnl/UUR8cqNCAUhCLatbddzxqXzeik6dVlf7ALR+q5LXJY1qdzzohFprY6a1sRk3pJxXFdRR0CkINtYgycSBNGRom1uMhEZ8agIoVEKly7IcyzFu9wk8hMIrbAoU2T5ksE3e9bYiiBChUMwmRyP9/vVfPZvvTARN7W5y7mluYv3BnThCDLvcgmTqwJCrQ3yPg/Ne/2humKkzMnVqsGa3NRtuXRKBbQyEEvDx6WfvsXW8d7jIhFk+Ed01/YbDEsW95Tlam7+7UHn0y+sAZUmlLtJRIkM7nHvTQ3HEUQtxw3fzOqr7P3Y4qIfYOMDjidS1xI6PUBZHXqe4wwLZveme/RMK9K0OHKojeOxZ7byfkaejYeOqaY0c1kyzxcaXs+Et2bLIgLLomzlaZqx48aV9lLHQ//Zyxz+p53kz1arwNqgqc+ScSZmQubMgX2dHA8/u12yNhBWf9P+Lc3IlMZhHZCnu/VYa7kSqiHlmzt7tP/rxZKzwqU70AxDW2s3Csg6kId6Llw9pwCSknwWLSflFg/P8PKMSeEZdB+/N1D19LNz5bzN3q37MfbU+aZyIlzmf36vTpiq5TWYyzYl8VIPxRB6tc187E+zbPNCYsUBEaj8z+UzNFBUmVoKR8SBdtpN1satckApbc1VtGx2wLhmdZuKIq70FYQA2Uu2evjAT+UQAcGcfkJwDuRpeXW/PnPlEgEhYfPGZoLdKctc4oOBvAPpgR9/eE7y6TCvB8IhAoJY/8Ut8XsKi1UgbXVMlKjKTr5VMhEEbTm1IokgjwwUyco3YYjwbB6Z9jLZqMGJ8nNYC0ZGfpZcPVvz5vAPynJby4UTRrRJKNEUoyqaCO4RIxZKNanpNi32aEaPGR9H0SSSRyYVrm9egBdep2RfIbBh48Oa0aPeCtuH1+mdlitn42b4ffOWpErRmqh2uGHVyg6x8J1lNkzlMAMKKsvbmh2W7DcfPXl7cOvm+6rCuPi/XTRYqvmofW/cu7HyveV3D45NEBVxJ3X/1C9QVxyp/obzuQHrrMmN/JWdDN5pn06VJE4eL2iGDpsUp2SITTYQGo2zfEZLYIKHyUuGIhs0OiHZsc3/ECUqcmet25jPtiTx7pEj5qPUlspEBvbC5YQoSB8mQ6zD8PXMF8JjMIH8APAvS+tva989XSTIjVf1esJVl3ePGTMXmED8lPyipbmiVHJSVvySAeMmKJ/os0D/6eSXomJCooxctQb8S1a9Yk1pHhAJUrshn3Nbi2wIeDWxOB6822kgKGlkIGpVy4xfMmDNUDQhnnx6nuXiSYKsZroU9X6CFAW802uxNmrhQeSwtWl/LqYGI+BXSR4DH6uMXzLELPiYCDmaDv5eBzVZNiz44pESmyREENyV7HqixqjX2BsbK4PKL3XR5LOyascxGWLUgdYaHLH0fejuPVejMvSoKY/l7FGlotVte2TtdIe3HqiRUx5Ym1ahu8+EzuDkWWlJB+ylLGP8kgG3FA7DrKGDxrSfOiTmXAqRA12njmg1wwa+Rxg0dpTEiE7XiSHaspqhwvy4Bo1Y6uzz1LYKfeagtJ1ygqQAkyGeDTKfq+wnmlQar2bkqInmo0dMifZMwnL1PGHJOE1YLp7KI4xp/9ZkkLrE3iiLu//o7BowcFWFaQejXhqrNWrwfvLJZOwzxC0bysc/IWvWvmi5eEaBiKF69P7Fsv3Ytb/15s6eaVIRQ6RO7fOV1Nd6Jn80AWuGOBTQioJu5sy+5oM7a6EDL9JnlgTHo0/trIjvq31/8hDR9JMiUgYDuF977ftYGGdFZSADoU9wlvc9ba3bXeGycmpIEuZJY4erXnxpRpmesVqNK7zXA3IOV7FnzlevmCWWYqlmjU+z6RckVaXw//hLH2WfLfPoLl1/rUg5kqUZCAW2qvKUkdMjWSpdI96aHiHay3x5xc1XwrZNjVHDMamLrLPvK7/4v1/yMjaT4hAJa1e2lZqkh1ZzdFqtLPdzDRjwo/w2U+HfMrhh439kHdzXaG6SfPPB7U3RgX2pcI965yuxZW9ckIGiMAuuD1yTW/+mu9y1RfI6YjSKXWjdbwxdJPdeSEAC6zY/Ivd9dI8uO0STrmWb83LeF/hheX/3m5NmSaac1weKVq333jRGKY2PJ6xf1UZyZq8oYzSFyt9Y6zaMSFEDx30PHYoWGWI1H6NCVJZhyeJuyns7/yznPf5VPz+HSIE0hW/unJE3vcDn0QZ+/KFvTrMWNmutFDFhT1Jz8xsF1O4A44plnQE4gruUlSzuUteozzufeXYDBAM3pUGwp082tbVsnWmt05h3DR0/X44VoGje5HSxInN7iwMobMzbZbh1YlULir6esJhtqsW7R4xYwGdnleyj+b2awPLl/W0dOp/JNtcO9et2eSWrU1kV9XJSmgV4hpGcPake+Pwn2gkTRsleCeuk8KgOqdSBK0tpQzRokgt+oXulLe2ouLPN7kImxc5t9zqffGF9JGr3RMSfsdsh0ZGVK80cYa3egIt4Gc4CpJPa9N0zaeJM31eLXy/PpYuqX+90wo6NjSOvGRQkPupWlDlyd5cNlkunCUKvzqlQv0ogq3b8sPH5RIjy7dxuyURA0E6c9AZKaNQMHTBF8nnumPUZaCqIRb94mI/9aUGJeoIv8ausPYGyIsiAZtjA99EOtnrwq1Ojfj/BRzD++F2XROulsEinGTV6AjrPjTYUFS2b7UHlbWIBsvYZCCXt48Grx2Jfii/x3bd5Z519X84Z6X7z3Y8JfYTbKAsrK9W04bGErZtuK5eHYlkgq5sjXtPVuGZ1fjGAoF/lGvTqUv+KNb3FOr6RCNjwPBkVMojpuXK+h8Np4s6dbyT/CeQJDXclq3bB+/B+rxo4hhKLPQkOKRRR1IMgSRY0WrfcsjTBbdt68lft1Qmjyi1GLjVq9/XPJxR0AGhFULyv161DfyvatdmVsHlNR/B5dUALv/dztH/l98P93695UM69Ca2SUb/Sf5qq73NzgRUmmGXEuZMyvqY/dqcQOo2bOXSwne/Lr0cFd/7etVRichwo7+u2WjPuzXGEzuCAQEB14/14j1MXaftfM3r4RHRdd2kJtdqLyhQhBz+4/reHAhu3DuEysksVEeqW+hcM87/qCpx060eWA21r3/k8l5GZDBgYcQI5DrQ8M0khr6At3abVbs2YoW8XozcIcaNGQikmQqn0CSqTlcJtQqMvvQo14r+W9kk5FERQwkqPtIgUZUarfFLUGqHSSGs0QhKceEl7cZU4hphXybuifQYwKGWdUCHMidci1doIAyMkVNELlMnLTVKrPXg2MCorFLH0ZdAOI3v6VDP2n+N3sMdPNmfPnG/MZV5J5nNyEnmnx8j7/UpggsAH2euRgkION6EUuI0qMyholtBr3ILjZydrmK6R1ZMyyPq1z1CNGpwgGzY+QTVIOUnWqnVReC2DRQAjPJ9BrZV3kJcMbdIFt2y6z/vRjPeCe/a3RcqI0KjDU3coC5NWAVHaHjjHU7xDII9wcZevCA7/8TvlsZIPdQIN+FE4GagmKWfpHl3TlA8/tFTRut0uLDaV1AKTE01yvThodQBlM0YSLCsmehFKhSB0DYC+uy3QndoD1bwpkEm1UDZkyJpDdV5RBiTHImEPCeyN3x0RDF0oZIkulB4hpjHz4n3A5QIuKwvY0+nAHDkGzKE/gT12CrjLWcD7AkijCM4tLa8KOOq+4/WK96U7tN6nHvTyx8oH/7Mci1aUHGg5vSogmtEkjSK8dqtiuyY30Pe0Bd3EUUD9qxWA11/6wXH0+2AEN70RT2rWEC+6412lO2piH2uBHG43MAePoCQ7CKzfBtyFTCjY41rsKSaAOXS0nWvQiGUAIwo/u/B+MtHsUb8+YJrm1SHTQKHEO/nxrhncw4d+51/x87NSX69+6QnQjhkaWYGOxegGatzNs8Ds3AveLxdBcPMeQZERYq+2EoHyczgG1ENenKl95+2RQNHYh4kXzVDUAY4SgfJzfN7KP0OuENkVre4Aw+wPb5gNCkCrEcyx4+D9eBb4124TfB46VI9U7AxKo14Gb6ArT5k4nYLmavu7YcFXvYkatS5hCsSiA63VyyMDstX5Kr7YMcLzO/xA1akJ+umThKvA73Ra4LOugvu9GeBfuT7UF1nwV9DJOObPf9rmtO6ckTeSDgdoXntplnbKB69isY0BMsh2FTzukMOLUTQEDYAia/qpY8VLBHLehZ/5vv4OPFPmhELFFCmelPMtXD4EXaGx9aBgwy7j6lWdwm4XhlEGzaCTWYUC+SOYDPKAxssZBPVTD4tXnqkFHDhfewcCv+4GQq8VnXbm4N8drcm3iOFrFKBQpT6xSD9zZj88iOVBBqNKJhk44U8cmUnX9z5irdp47hjqp+eneSFCuEa+D/4VG4VFSgPotF5g1bpU66omqSHn3A+m37c2IeulnMJiHgNmUvz4DAR43v8c/GnbC2u1IAM8ivgIZgpZ0wKKlreC8p42oLirJVDJtYXRU4h9l3nxIE/5Eoh3OkD37hviBSQFfI4VbN1fCplVCEoV2O7ueVJ8LToPvWzeE/R9D67EIh8pzSAzmoR6dskpFVKhA9HmdvAt+VVccfO0hJIWd6BDDqwHgtsPilexEHetg0CaDYI93xJUj/YARbtWgA6qoI3FqI2F8LmE3gDmvcty/z8IOW2fCoV80aMkGMH5yrAVAMOAv5YNiV5r1an5IyO5VCYZdDLrqsdPNEnZowNYDq8QScBlXALb/a/nE0Pyh4TIg3KnAlv+EK+bo0ss8D4/kNVNoHyoM6iffRCohvVCGiYYobEiCTAfWAaESgmucZ9AYMPv+XNYLRGyTUl8ou0yLoJVJjOJIOQtbWIKRfyFVsma1cHyx1KRDNm3PiLa5JEbcUr8XN4bAP/yjeJVCAKReL8fFC0agWbAY6D8d4fQmhLGOWHew4Du7cFAt20O7g8W5E+jQS/WcELhWvOx/Slk7eSzmAqyo0lGeWaSl4nr3tGoPKJl/3eiA2tt97w0UqByMt/PA7JOXXCPfwcCP/8mvE8nPd+JFshCa4E9cxlcY78QfvBFYaIEA6Ds0gq0w/oC1axxyBTlSvZXlPd3Ad+itcBeuHpDQMQItrv+nZ5n4gkkpBrUuarq8+gCVb/UWWTdelWKJLLSMYIbNz3k7D8wTerr6Y4tQD9lSCUZKQDfd2vAO3dNyWfZAj6wXLlQ6EfWpPrCshPF9mVi7pcXVL3vFrTJ46iLZmiHGwUA/KHd8cDmveB+b34Z/BKBiG4PUI3qZWpGvv6uqm/qlxUxDbLTMW5vfCRh3bqWEScDs3tHd8eT/X+Tmn5Nd7wD9JMHVq7VQ9AO1rtfEoSjmN9rVWA+/lfhCTQngVgdQ0LAwXx0HwR+XA2+eYuAu5QVH4NyPcdq0Aufaye+PSKaiYjRJIPc3CR5DjQPcW0mFflILjeYf/lMrEie3falm5zsohobmg/tBFv77qFQbLErDSu8bgdqUgLqgYOAUKvAPeGDm+/vCwq/K3tLaELDC072acFxz9d84rlHRe6FLNwrCmAOaiCwSQfBnYLpdhHthvOCY84X1o7Xc6wWLH0NXXnf1eEEZc8um/UL5z1MaOSm8sS6Ay23KYjfK2ZzVsaWuShiZNk1B/gcG9geniAsFLlmEKkA7lw6kPVT8h3y+g3BcjkdXAMHCA7z2lDKNxrJYOgAke6j90D90iuFPt81bLyoTQiTDlS92oB26NOiKSTKrVoJOQ+NEoQtvIx6wiAQYa1AhMzSLEMG6FZO8SqYlZ4HdWjBC24xgGdOIjDHlILm5PKIQhgNENxzsFvOLXeGNmtRaJnkOePalR0ULe/cF98ONNIMYlFYQip5QukFlbh/NJFgANXjHcH/8/5cvUyBrXMvIBMTUCvcQq/VfzlXuCSYAqZaYrKeum830KQ+kLvKugqZU6Zlk8X8JNuD40NnLuQAKWub8B4mMtFVupkfEj4rkFyrQCcFSXC8VQuChwWCqHPnP1SLlnQ81GfvdfOKatn0UML6X+6MOzLI7bfMo38qORlE63FoH2BOZQB74nLeIsBds6HwpbCau0A/6xNQPVPyMRDP2LHg/XKhmFZBqLVg/GYMqmAXGr/iIJhS5u2fgf2ZScBddcqbRrsh6ltAhrHOQiaYfYwJuAx0AjHfvGKPnW4lVhoXxoxqUPtEwo5tt8ZFNAlVU7N17HZKaphQ0SoF9FNervRkKOg8OwZ+Auzxy+LGV1irU4t6YPhoiOwNOO5KNjj6fSyGZkvX8ADG/7pFC7ZCxknQFL4fVeBfLWinIs4/IV/DdHD7bVTDJsfK6kArWjU9YExLaxN5zaAgWVkpOIFApfUZilxw3R4wfDo4NOF6NXg+XQG+pdtFkhRpWnKcuPmmaNUADNMH5Sle5EfIBVnDBAnLxoH9qWlonkqJiPHA5lAV1+PeLnC2AytehOB3eOYogU0nC/ka9nseOIqCFZYzf1ZH9bfCt30UkiNb8shAk4wswa4CPkOxj+5wg+bl+8VLEsLJWxLGlRAcd8fL04E9ey1kk5dCBKoxD6qHg8DZYqQ/n0AM1aOMSAT2NAn+HxR5ZhQyGXNatL9K1q15zrR7R4PYcqBppV+2YFdRMkQNgvnFZ9vBnjo9tLGWJ+VkiQ4zoROE7gkGRUBjhwg3ylei4AYNYCC4iRI0Rb4m5S5eqZ9z6+0u8/G/9DFDBpCrWFF5FpSLj8lQRhtbCf61e8H90WpBqNW5WlpR8iwJskT3EswQY270CP3liY/cPOpfHJD1CQhuySct7/HrAiuW9Y8dMqCS9DIEm0fnf7FmCI8AgtA7x34DzIGzeU5xHhGKXHgEIbpTMJtq8OKGmTj+fkGLXI3XARD+WIRnsOb/yDX8rflynOdoawbZeoRHO9CYDNIgLB72fv8HECyww1tcdAiZPrUFq6kWn58agsb7SuXJzCbrCY7+VSI/FBtTPoNSFZAn2HwohRuToRgfTAHBg6fANX65sOqrCq2KRY+/8C9jAWMVpQRdqOTHElCicCAGyQCEvAaHvIcNhVY5TIaCjq53/iYI/HRI8BbpXPNHWidOHgnFNTyEMUKGcOwk7DPkO8I05Pzn01A91wgk22FIGXNtdI59CquazH0GyC8UjCFqSk3/DuBbsAdApcADEsbaGs0e0tGfEUyGQlD1aiFeEV8BtUpwT/8FAptOAqGRoXXQwSCPG/Qzpr6q6td/VszI/dXMpJzmd10SizuLcsSB7sMJr7nfnPJ5tLr3yCQDyaNcJslfhcl1nnncSz3ioClgj2WA8+20QucbSiUCx4nzYfxpaRdF27u2x6x5U73WZappw9Ns+kWxu6h2zGuTqIZN/okdnyEchouaAZMhIgIiCLprUhqwf2Xm7z2U5nugxYgJgHHNik6KNu12xtPzaieOH+58fshq3YcTB6uefW4OOmkZY2SQGVrFZAgfKPXC5gbn0JViVY2CWqHEUXc4QD/r44Gqvqlz41r5db83zXLxZLnFjuWTQc4ONBtSyZgMMlZ/JQWBHSfB8387RD8gNEul7Dr5/EDf036rYcWyrngEY9VM4q+HVjEZSjN/vN/sgcC6E3lRpjwiFDe0LhckrF8l2P3tt1eZgYpyt1n5ZODkhVZ5tAPNYjLcRABB2L2fbYXg/kv5adclhVtZFsh6tc+Y9uxohEdPjoQrmeiRQa5/gTVDAQLQ4JmxHZg/MvMJUNL5A68PlZlfoJs+/QU8emGOOa0KxAYZGA4IdJqrCvsMhFoB3vm/Q3DbBXQ4qlQCoCp+uo/eHaV+ZeAnWJQrk88gmlVVL5pE0IITvPEk+JYcFUyfXOeXLoEADifov/7sRdWTT83HIhlPZAjnpFtVIINYvdsOrsk7UIvgXB+AKlED6L/4cLCqb+ocLIZVQTOwiDiV22cgKAIcb6zPKyycR4RifADNiIEfacZPGINFr4qRgWdDdZMqm8+ABN4z43dgT9hDJRlLKp3DcqBo32qb8YeV92BxK+u4yyxiF3M+Q2WJJpEEsKes4J1xGECda/6UwAGCBJ/53EkNFmGsGQr4DHG8A40WIUHwnaO25R+tVJfgB9gdYNq1vi11e8v9WLRiRJsYla7YIAOX28YqzsiA/IDA1gzw/3SuxCiQCIYFZe9ey/WzZ/fBoheTgQ0+NsggEiJ+okmEkgTnyD35NYiKIwIyWT0esFw5RwOlYLDEYTOpcvgMghYI7swUtMDF0GZYScW4/AHQvj38HfXrwyZj0cFkkG0mxWo0CfkCrnEH8wpsFbsrjCIXqDVV5nncHROToayaIYaaHKJ6nufc4JudDqAqxRcIMqAZ+spHmnHj8Z5AzJixGl9skUHuDjQqMVnBWatIC3g+Pw3c5dzq1qqScoMckJiZrgcZVRUwysukVbCxRQZZxKlon4EH94STAGqy1O+paH37TuNPqzphicNmUtTIUO4+A0kAs98GgTXZwtMRJRIB1f9P+HlZD0WHThuxKFRSaLUxss8A5acZCEHoPR+fF8yc3HspiGL9BvB5wZJ1ETvEVQEyzPpy2Gdgols3Sfhsz+SLEkwhHuiu7dcbvv22F5YQjPIng7hIR6G8pLCmM0c8EEizl24KebxgXLXoAbpLt3V4ujEqjWYgVCR452QDl82WbAohEjidkGjNUABJsXiaMWKEDFwZycCLuULuKYJDrCzNzCeArFM93bRnZ0M8tRixRYa80Gp4ZOAuMOBb4gKgiZKJwLCgGTl4imbU6Al4SjFikwwECiQxwiWdDIQg+P4VXmDT2VDkhy7BFCqhXzAGRvTJIOeUEU+EwqqlaQZ0bkAF4PnQm39gpoTb8F4PJF7LwKFRDAmLqzJGSsWItk4wPxmuKMG28eCbJzjZqIBcKdFR6pYGfyVs3HAHnmIMyUDtmmOHDOxNZCCEuwY28MAczW3kV1IlxSAD2rdHvKV+9fUP8MxW9WWeiGqjj3Lagc59FsEU8n5G5FtNJZlCgj9g/mtvIzK5/hksBRiiTHgc+rgmA8pL4uyCUzxfsIFK6+OHyBHw47MDGHHiQMuBYP54Z1IhIS+FCHSbFjsMq1Z2xlOCUTnJUIophPoK6L+ekap85LFv8VRglAqGUUSzw2GFtJxEnWUSs85qQaXx4hnGkCw3waAqvrt9FgBZpwZOlcCIWZDyzR6Z1PQHQDflrdctF04SmAgYZYLfp40tn0FOnhHLgemPnSlk3bpn8UxilNllOPpPC7mLMdWgbnr0NAMp48tQJAQ3/NobTyNGJOCb/b/Rst7AskB3675WstHDy8wodTz2+C7m9yMdJN+AIhjz2RM0nkqMsiK7Wl2e0Eiv5Yw2bhPtmZJXb9mawbDgfw+iFAnpEQBOwR796048lRhlga1th0tyiICgfLjn+qg60ITRlEPWS7okx6yydejxB55OjPDNo1ljucxrSbJcW7cHDIsW9ooqGRBM+3bVQW2YpBPIANmWJB5PK4ZcBH5Oe9IzZfpUue/TvTtmouyFng/3FNrZM01sHe89UWKh3hvZandAouMKzjvCkATP5Emf+eZ++4bc95FGrd3092FTuZEBIbh+3aPOF9/4QdauoOBvmHZvaEqmND6OpxujOOQkNwzwQMkOvPBuFyRaL4e14JaJDAjMru3dHX1e+E1u/JfQKh3m438n4GnHKCRPe3b92/HocxtBQcl+r1gRxZYZtuVRZjKE2Og05jRobge1SvZ71a/0nal9592hWAyqOjgi25jEEQnGMN/OsJaM9DKlF5GReAxCZ3BYrp4nwCO/cLXvq+/esNZpxHs/nDYNC0TVRLapJm9NvjVsItDdOq4vKxEiphkKwr9g3lD3hA9mhNuelGpQ53jC9i1NsYhUbrDHj7a03dX9EGEow+E1nx+dhqxL1EzKiMiiHmkyXIe1bkoQCEXYbEW7hwnrf+imuKvjFiw6lQeO+x44wPx14l9l7eVMJlW7YNq3u14kv1vUyBCiP6PINtcOEgll8JNRtRmXC8yHdzcmkxucxuIUf/BOmzrV8/GssYRGXXb/1G6HREdWVMLz0SXD9QfIya5mrX/b1bCdo0KD4QDDN7NSlY8+jk/HxTBcQ4YsCSxLexoiQABx3t0eYUHcGdUFsVzIUMDjFzRFnSBhNEbm8xgWyOqmrIStG24nzIlXsQhWoA/wz98t7P9+8DCQdERPZqJMB/PhHbeS9RudiPYzlC8ZCsB+T7ej7JmLzSL6oUEGiASdw7hqSVfqtjsOYhGNovAf/bOV4+E+O3m3XxvOnkCpJHChzbMMCgiy3No+VRgZ8gb11PHmtn91+SsSJlRxjriyV9dN+rlfPEWYEq9hMQ5nEDnSPXzEfN/8Jf0iptWLFAYWlI/0XK6fPadPRTxmhZOhIHzzvh7qHvnODEKvi+7cerxAWhLc2rfHjFb1e342lvaC5s7RO9wjxswP7tzfmjAYolmMIl8IFYTXnH5CW9HPHlNkKIjADytSnf1fXRgtjVH0TQOoAgPQ93TYpRn5xkS60z2/VUqJD/qVvoULB/tmzpnAns2oJsb6iXLOnyR5v+X4EQuotZ5YGZaYJUPhSILDaG/X5TSX46gGFFVxX8TnF8gSADI5yars1f0n1WO9FynatdsBCmUwdgaLJZm9+zr7V6x8PrDut0e5i5kmQqUCUCkrWO37UU+9LYbly7rFqpzFBRluBLN/392O3s9sAw5IOSnk5QrUsUjQMkjTiJ2LlAogdDpWMM+uEdUs10iL5QphNlsJkz6HUGs8QClCxwe9bj3v92v5bJeZs12txl/JqcnlZFfn7U497/WHCjIoaCBoGsSFIVYT4hkWCIPGmbB5XQuyTr2z8SBXcUmGmxZDuzXR0afvBmbf4Tuj7W9gFDMHLjcoWt9xxLhyaTciwWyNx2eoFGQocmE+e7qJa+Bry4J7DrYqL0ewKgk+1aT+ef3cz/soWrXeW1meq9KSoVjfcdvmnp6JU6Yzf/x5m2C2QIX6IDEt8bwo9GRSdbt27PAJqudf+LyyP3KVI0NJYP883Mb71f+GBdN+7cNZ7bRYjYFWVM6HFfwY3htqG0a3u/OAesAL05W9ey8WVocqKxCYDLJXTJZkDh1sF9y87f7gth33sn8fb8Vl52hEhznPsSXLN1SJ7s0wwAeC4n8TOjWQ9ZPP0+1ab6e7d11Ld+y4mahWIxNPHiYDBoYkkHgIMDAwGTAwMBkwMDAZMDBKwP8LwN51wEdRbf0zM9t7dum99ya9CIiIiiiKiB3wgYCIYHvqo4lKVaRI+yyIoIgIiIg0UapBeu+EAKEEAmyS7W3KN3cWkJDAzmzLbnL/v988fLC7M3Pv+d9T7rnnYAcaAwNrBgwMTAYMDEwGDAxMBgwMTAYMDEwGDAxMBgwMTAYMDEwGDIzoIKYnV9hrWWXp3XvaMfsOtGQyLtbknHZU94UjSpitVPUax+QtmqXKmjfbBkq1N2r3PJdey79qTa/A1m0PMennanO5dgsX8MsJmZwmTPpsskrF0/K2bTYpunVdRtWtf7AwB5+zXitF793fhjmTXpfz0EqqQqkMqnGjPVStukcKWzDsPXts59xecbWMAn7C+NeGRrF4DibtRP3Alr8fofceaMOez6jOWu1mVKaUoBQBogQ/n+UrnpU1rLefl6NUWePGuyMpPRPddAyOJd0ffTTN++3CYZzTA8JJsXuVHkT3RhUkvF6gala9pB07epi8a7flUm/r/2VpH9eIj2exWVY9odGAqIoZLBssJpai92rGjR6mfPHlb+IhZL7vvh3qnjhtAnv1ui44PrL8z+Xz8X8yIO/QZrt2wieDqXoN4k7anHqNHJzDI655gt8L5qwLRLQWCNfwUXP8v67pyTEsCJW7SRHzKcgSzY+dFwiNCuTtW29WDew3Rd754VXxJUPAp7R1fOgofepc9UjLjqMq2+rX//OVZtKk10J91vPppPHu8dNGRKW6t90OmhFvT1R/8L8RUdcAbofe/mSvrfSeg00IncTmHIgcLheo33vjM83IUR8UVTIE1q99ytH3tV+BI6N31NbrA/PlMwp+wQnEhQye8WMnu6d+9V9Co46uANlsYNq9pTFVu+6hAgZfbS1X3U2oY1CR0OMG84VTOlBrXdH4OduDDx1mjpxqAEplFMbEDtpPP/xANXjIZ0WFDOz5szVym3dIA4Uq+hVMfH4wZ6aLJkNEDrStbfs0z5ffR50IAkuNRrC1f/Sg78cFr+cRCN4PsZaoHBsiIPC/ay1bw8kcP9o4Ik59Me1Dq6ksx6RlRIUIwTExgHvC9E+zK1Slkd2c7A6rc8CA5bktO6WBUhWbUj5CwTWSjrmZZGvZJoO5Yq0EsU4B5+1Awy8LHpa16/An+r9WfUmOMJliPlGRNMfIqV0/h3P7Y/qQqLq4KXVdS6phk93JqBlyqtV2cjSnjan8IDPp2jkSFXaNmWZwffD+t8zl67EnAgJvP9q6PrP+hiY6Fw8iCKuEVgM59Vuelvq97BLluFgTQXg+g543wbrvCmzd1DXZNILVwo9RgNVCgp2lkUwGLje7hG/e4n7xfEhkMjkHvrqSNzkqx/u+OfUaiy6VmFO1lpv3NeL3gColOJ7us4bNOFsjWYiQXbI8R2gSswSoZDLkNmt7Ppzm55HCv2bLE4VxX87mSqF3bu8Y0v59Y8gSjgF13B9QrYKchq3SkoEIuU2aXwaVJmGfTxIZuOtXy3Bun7pQnrSwaqWSBNi69dp8b21pLeFfsqpXYal9IdjQqfOJRCaCZ/KnE1mrrUzYi5LbI7S24uWAI1B0iAkA53AIfkGhkMHxyoBVICui5RbvJWxKJWri3eju2rLdhcLuf8AcS6/N2XLMiTh+nNetcU+a+T/pL8Wirj4+3f9NedZivUhYci4T5vNpZMrZ4wpz5jnCknuFMF89S2mnjO1P6NQ2zhNZIoOkaJLVWJqLaU+vBAZZofRF0/bUivkm+vKlSjlN22eE1eQPNT+hAyhkyvBaheBXOhJIGYS7cUnVrHzSuPGvOtF432hGk3Kq13FzfkaSRYFWfVPq+uZUg0Z7xX+JIR0v9V4X+DO1i2BSxyqaxNmyzRHF9n1+/uG8QFUuf1bWotE/6E/weaOq5v6dnBsqFKnUFF0OoZT70C5uJCsHczy9QkF/b3++9wapREBhW+Uzjy8wZ52RCavduZMyc8YpypJ9mbBcv0AonujyszBeEkHvPVI70RYRet/utpyXFk8EggDSbLiCVn1JRBC+S7H6RYseNh3dWQFt2gr1bmlWtCkjmgz+X397OaxtcpYDqlaVw+YLJzTmaxcIY+rmaoblv7RDf5qvXiDMV9Ll8rbNNiIBjlgdO12geLTTrynph4yCCkUq9dB+c8rpYypLdiYvaBmkqnevOehzklWoTgvMnl3355vsA8ekRXI8brBYz8u006a9wmsBpqCP6ObMed60d0sNgdBSnlGvA+bo4aaJRAb7Yz23Ib9LNBHKWDJMB/eWjUiLlyp7yWK/SnC0D/0mF30yrFvfQzoRWNB+Nvp144Y/G4FS7SlYt8tp/c+LOxtT1zVEq3f4TGBoS04mofvm66cJncF+l9flNBMmDLHkXCQl34ufKPe0GR/l0RaHDzYXmgNKUP3m65cIfgVjQk5MxSrp5rNHS4EUbcY/o+/HxQMThQjs6ZP1hCbpoq0HL5h2ba8Srftbsq8QwDBU1MnAXrhaSerDyJo22KN8SVxrWapmnSOmrWtboF5g0iMNLjBfPCNh1EnOkpmulWqiMUePN8mzyH/59fuiS88HaEg5tkfSRBMplmuqYa/OkPKdwPadCdNA0P5s701ie+5xLg+YL52OfuxcofBFnQzI/pZqtxuWLe4gyQFs0HgPWaXcealmmGnT6laSB0mldhNlS+RIIl2u25hH8P7a2k30QJcw5pLlKmRIfUzNh2PeRBm1oofj4uVKiUIG5uylUmI/q36971cgU/gL83nFk4EkJJEBnVG4q2l0D+hmTX1RSrwemTtUo/t2hfPy8hat/pb0Ba08j83CXr0uOqKg/WJyn3AnST9v1iuiyWDNUSUCEXwLvhtK6MQNj5A+P278a4X9zKQEQYhP82qSZCUaSRH4GRwR0a1YcfdGUSx55y6/h63pe/ZawDmcov20RIB7wpRJ4rVCv28S4ZnxGehIILYHdSBy7U/VqpIp1olOCOc5yypKLaCdZc3ECQOTigyEUunF0p9Pi0G8BFQ3ZdJ/UAoCsPQ9L9KkLXTVwJw81lDopCpmCFP03kTpSyx+44AgWCz94VlohFwhnA8Hggx7DGXtO65HKQjJMCzeud+9LXZvQf3W6+MTZm2T8FncVjxc+1yl5B3KBW8Ul2Hxr17/jLgPBkDVv9/0pCMDodY6sfSH76w63xv9RbEZlswsvSjF6vXwqiFx5Eq8ZsAdfgoYPfHKklCpwTt9ysfFY1zEbfqSlpRAQj22+HCGnCn2wk/c6fwZJU2me9KsD/3Ll/UpykPEWa+WJkQWQJA1a7QjKclAKFS+xBTQOLoyrkCeDS3ZfQ2lHcaXy8A59IMFti6PHCiqZGCOHr8PKHGaQda2zabk1AzYgc6XkqLo+dT30kecBObEmcZWSwUut1mrS/41q3qBz6MqKkNEHz7STKykyJo02ZmcmsGotANGHih7PPVjuKnnqNYUezW7nHPQ20uyK9XxoBpLqGpEToMm2e7hw79k0tPqJOOYMGmn6osNPlBVKp9OSjJgFAC11olqe0YMhUI4i4CqRqACBN6FywbZOjx63Gosw+W2aneOTt3SJWnIcOGSuERBdKTTbLqOyVCEoBnx1qTYzAwp1EZiM69Wtj/ffz06cuseNXJW4jvQtpJiNQOhNTiSkwxqNd5nKGhY3v/fcKkn0sIJEqCz594FS4ZYDaU576yZwxOWDG6XuDwMiaUfsWZIEpgzjlvCOUoaFi9QvdVPZ0zILleFASYgT7jB8PuUyTqPEhL1VB4s9ncT0JRs0z9/NuGc7vjdlJKTVktFP71vd7vkHDQCpcCTSUkGoGQ0Fvt7DE/d+gfNp/aVF6oyxEue9HqwP/pMqv+3X19OJDEXSwbO51UlJxmkHoQpjhqiZOlMVJWBrFA6PW6HbJQKcA58+wd6x7YHE2IQFCJT/VH6u8thSEoyEPqUxNxnIBKPo6btqTUMvy1qjwoVxEcA5WDr2msD53bqC306lBqPWDKwWVfLJiUZsGaQBlnzVqkWayahm/XpS4CyM5nYagpU1ym7Yq1CX7AIs1Zc1XKSAObMuZrJSYYEC4MlCxRPPr3IfO0iYfx7XV2qRuXjqMlIrDKACa0OXO+/912hClTJslfEfpY+cLBVUpKB0MhxNCkSB7t6zRPGTX/Vs9iuEIZfF3aQt2i8DeXzCyFZmo4OQfjf8H7z4yuou3ChCVTlCqJTLOiduzsk0hxJqReJzaRoDXqL1n/rly+7VaoSpT0zF85XZc+er+H97vuhgS07WqLd53DNJfvTvbYZli9rWyjvVrfWYdFkOHz8vuTUDGq1o7gLMcfEpqkgYSmVJWvSfIeix9MLDStXtELaQ9XvhZnhFkoObNzWptA0YP36+0WX0Mm1J+k+AwZEVKNJIjQffzLMfOaQRUo1vVvk0uvAO3PG6EIhQ42ax1Gje1HPqVIDeN0aTAaM0MJiSMm22LIIwemWCM/U2YVCBpAr/Jxf5DkwhRx8ixYNTDoyEBqdA4tn4cC0b0t9qQWZ2RxboeUtEQrxt3ZPm/Mh1gwY4k2P6rWPkWZ9riSB5E0QzpGbUijP27jeUdGkvXA5JVHGWSZ+cDWJWVGvkHagc+9rcxr1ig5tv2schrW/Rxw1UQ0ZONk9cbr4gltyGTD7DrSWdXxgbbzHRtX35dmu4Z/MEevf+H5Y8Lqyd985SUMGnKh3mxvttBvZy1eqi+lkxDmitCmsUkje56EPH21WGGRQPvfsPNc7o+aIbfroemfk7EQgg4R0DLzPcBPM6bS6Yvu4EUo1bxhHIWeIYSWHdZnMC4XTq0Gu9KHGjeLZowL6n787J48DbVA5cCGxG4NWukym6KxU3pl0fTw24hKKzPGTDSV/ye3WFdYYKZ9/apkUU9fWrddfSaQZcKLerUErW/68lA0x75cL+kV6z8D6Td0lu1N6Q074N2QiikZpP5/8H/D7JTyrHpwDBvyWHGQgSVxRL4+m1DLiP6sHz7Qpn0SkGS5lGaV+h6pe7WS492OvWcUf35Tlt+AIjdZJqJXi2cChgsUbugc2beiW+GSQ0CiuOED5TPcfJVksY6eNDve8gePl3utRzpE0aeZA1rLl32ER4fSpeqhsjWiymwrurmpYsbijpENOFAWOXq+sYg7ubx21iWJj0O0T4w4zYMqUvlLOPBNaNWSXrW4HVlp+U2DNql6Bjdsk101CPfWoeg3257a7P4Pe+Y+kDqC5rTsdFd2VCCmGenUOFijbTZruAIKTZlGoVWDr8tR277y5b0XsZ6WdaAC+gDLqZCBUKjd2oO9Qlg/dnyrNtDKANaVCgN69Q1TqsuutN7939B+6RGzt0jz3ooibJlqu/amXNzoHD14i5ns5VWu5QSMtXUjx9JML7/Zvpv3bK0quOqhUgPvDT6flNmhyjfM4wwoC0Nu2PpTb5P7DIJcFok4GKZ3Wiwv0S39uL7rx4G3+g/3Jl7bktmh9nsvNtuTT6mdP13YOeWMxqqbn+2VN74LscVEL7JuDpv67dFPgX/VXL2uJ8lxg88auBX3eM/mzceieHM2pJeUj+vy8ydhzwV0FrGTpy4onHvpd8uYoKp5hc5XIqVzPkduo6bXA+rVPidAE9V3vvDM/u2QFzv5svz/FttK6NUzSHi8BHVlZHC29AiJq6g/emOKdM/9daZ4tCewVa8Wc2k2vcz7fv6NLyYBQKIR/D/c8g/CYdgeoR47K90yEWsP7HwPXcE4n/98qALmc41wuAq2JqPZrWPdEVpBceU9/Ujd3bvfscpUZoBTSJ0upBDbHUcLRb9ivnMeDfAC0a80RerUT7X1xDpdOMFcJMvhOqNAAyoaNpQNNaAw4Ua8AZ1AzfOR/IRBmbEEhD9ZYRZdOF5xMKnJyayeOGnkPDS+EMUEmFzZSkaOMiBAuNB8PHyHmc+bMDCqiMjpEsFgzGieBBHaPnnN4dAKR0dih1BgysrHD+wxRgPniaWU4adYx0ZRalU31+hsT4qIoeeFWvT5kotjPW3Ivy7hcW8LOo4QiYiQL2Gu4i7Gp8Ju2/9kUPIWby4gOAqWcOGyKk8kI+sXfPidN2ijG4rhKgMedkEa3hH0GMoCjSfdYK+o13G9Yu+QBzlU4dRPQKo2Oi8ZH/RBA1a56VPHYE0vC+br5+iWCqldzX6zL58SODBihFUSLNltSju+uEM8SkwLcLkCV/OKy3CKfQyWzGzf82SCSnzGuW9PMsGLhAzGvYB4TB1qu8GLNIGJAS5e9hART1qzhNhR2jK1DzwFVrcJxszUzPhqBn3+qesWjKaeOGaOyeLRss8WSe4XQfDBshHDWm0sSMmBIg2HF8vtT0g+mkBVKn+Xc0TedOJsd9PNnP2XcsqlefMwwO2infPKqcdOGBtH+bdUbQyeis976eTN7ECqFi3O5MRmKGgi9Kde0PbWaxXqBUL7U8yuh9moggjNSDANoj0D97uAxFnsWIe/ySMgsTyVqwkjz7l44zj2vCdCKrXyu+zx0P+VzL34by/GSP/zoipS0ozpL9iVCO2Vsf7J8qQzBjPL6pBdZoxkgq5Y/CzLxO9AEJ/ImnMupz6nWwA4iD3ujSnEpB3bUkDog9LHD9zkHvLlU9I5lwAemnal57sO5HVrBfEbxaKEUyZ2/xf+DWutyfzRpemDbdvF5OxwD+m+/egoUMppQyb2g5E1HgmRv+02nUM3O51NxLPtvDoXfp+InkwRSGWDPZ1R1fTR2PmdzSxJKWcvG/6jfefMjWd0GB3lCSNsdU6vd4HFpfEuW9vN+v+g9LtcZchIJnSqg+Wjka4ouD//OOZz5q2XTARkX8Ma2MQnFj7NG4+LsuSZ6x84O/j/+GBHYfrBMyLpMgQDo5k1/jqpR5whVq85xEGmASSCDgydDQ9FkCNq0YUYLpG6e3Os+dyMVem/0b+GeoS5o3G793V182UjOa0erxL3Yd0bvkog+oljZQOPF+2zmK2cVYrWD+HQMkmJjLtSxHqBoCebdvh/L4gRknC3aSBaKRCGNxDETXx1DrvBLXimitbJEe4USVr0o31vKM0b5NznRvycsmWJmW4Im4qIfBbrL+xBKJYgtMhAOZLH6YeSwGVf99NBdB0pG0SCT+8UM9i1bPMScEGqdW1R2LUWwoKACYuaZQH6BmMkWDj+JWElJkiXkIk6AoXvKxbYBIItFzNs756vh7omfTyh8MshIRtLqxzAga33/BhxTwojaAuvzx9Rhl2JU4R03jCINvM+AgSGdDCTH4XQMDEwGDIyiD1nCPAntlzMZGdWZE6caMsdPNmLOpNdhL16szGZZy3AOu4lzebUQ8JNCSgLN5g2/oUxKkhDO+qIzw4RS6Sf0GhthMOWSpSyXyYplz5OVq6VR1aqeoKpVSSMrVjhHGFJy8PRjhE8GLvJdUM6Wbfav+6OHf+Xq5+nd+9uy17I1QggTnf1FhXzvtVFCyYWLUISKOgQUnM9WEq7bSjJnMmrCjtv+EW3lI0Kh7jKosSBFAmnS02T1qiflze/bJmt//5+y5s3+IUuVycTigckQVXD23BTPFzNG+b7/+TX2qlVDqNVwe/Vq4UxrXA1DdP6d1x63PQMXYGXMifT66IKFywaiJC/hoD7LAFkixSdr0XSbonu3xYouD60kSpTKwmKDySAJQpPuUhU5IClUhSH4d2KrL6DVm1+1OZThyQskEmBCKReqNRM6ldCIg+D/Ow/p+NUe/D5eiL3AOXlB9vN/+ujgTipKK6AoIFDZFVSDiAyxOSZDn9Xc0DK0MpC660F0ueiRX6PNRPQssqaN9ilffHau4snui3lzDJtcxY4MrMRo0h0Cm19t8Be/AiOThSxpBlmzhiDv0ArkLZoCb9sDmExB0wh9EB0RRMRgbySQIZPt9se5mUuDrpt5KUKlCXTx3/Py5MjJAfbiJaCPnwL6wBGgDx0H9sx5VIoE/QDabQ7WDb0bV5A/og9qMvrIyab0iLFzXO+NmYNKmJBlSzqUvXp8rxrUfwpZofJZLFrJB0JKuNSaUo6TXPPzTqDcdF6K5Q+0AlW/F3jhbweg5QUMVWxGdnw8w7eIMEhroYsnF3ftGk+SwxDY8Df4t+4A9vR53llnUDVBENuPQfBHXG4gy5WyqQb0na4aNGAqoTXYsahFDs+0mR95ps4YI/oLKGs1M1101mp8yIAIoFWB5p0BPAFeAlDzJgg6/ZWo+xY3tYtKKWgJ7sJF8G/YAr7la4HeewQ4b0B8jSN/AFD3S/kDbbdpPh71tqzRfbuxWCcmGSRGkzhJAoVqCan69ADt+BGo6ppgEgnmjtOZ2KOOXhOZZM7gGBK8uabs+STwZpBQ4Q0oAthTaeD9+Tfw/7IWmAtXgtqjoLZWqFAYf9F7DrWzd+21C51Uo+rVOKsd/9Eb8gcfWoNFPHEQs003zu4ES+5Z0I4dHrTzfd4bUpbEFyIIqvnjdPFmUDnQvD0YTDvWgCX7GKTsXQ3qYX2BTNGBUH+1oDIoKBBg0PN+S1ZVR5/Bq1FtU1vbDun0ru0dsCgWYTIEvUxnMJpTlC/k69jsqDkHqF/tDaZtq8By/TCY/loIyu6dIHj+uIDyk0QwusZcuFzN/nTvLVZjac7x/At/cdnXSmGxLIpkECI+xewK8OTgzUOyTBlBK5rPbAfLmVTQjhkKhFELBfZ0QDvoBgMEtu3pnFOvZVZ22cqcb/68oVg8ixIZhFNVxfxCZhWvHZRPd4OUf34DS9Ye0M8eA2SplIKJgfwOmQJcoyfOQGaUo9ezm8Dr0mJRTTQySD72yeLrTq3B+xPydq3AtOFnsFzZBbppw3mtoAbOnb+UCzKjAjv2P5BdqZ4zp15jK3PiaCMsssmqGW5tkOEr34X6JDtcoHjg/qDGOLcV1ENeCEbc6Ds6PykVvFPuNtse7H4QmVCBTRsew6KbTGRAsXrUyAJrhNCX3yfsxaj7vQjms3+DadMPQNWpnN+MQvsavAnl6D1odXaJ8px/ze+9sAgXGhnCqI6BL/EXGl+0e202g3HRbLBc3AbqQb2Ac7nyp56oNeAc+M4SRIrA1k2PYFFO+GgS1gxhXywt7GeoB7wElgv/8E73qODf3V7CBeVQodZULw5Yl12+Ksukn6qHRTp8xDaFm2Wjcgai2MPhAHmrpmA+th6YYyfA/sK7wPmZf9NBhARFGWG7/9GjZNkSl0y7t1UFSh7AAxdLzSC1whpKfkumC7k5ifx8bt6EqlIJUvavBOMv04M74rdH+GQUsNdyyltLVfW7hg5diMU7ocwkFogkuNBz0rv28Y7pW+CZNhcCW7cDZ70OhIICQqcWzi8Ii2+iPK/HA1TlCmA+sgb0M/6Xz9FGjQB9K9a9hHa16R3bOmExL3QzKVgGm4PEN5OQ8Nj7jADCoAP6+HmAn9YFU7H9tPAnoVUBVaMiyNs0BnmH5iBrUAsIo1EoL8+hht+FZQp6XCBrdR9Yzm8E16jPwffjH7wPobxtn8IA9p59NpKVyp4xbU+tjsU9mmSQYiahjzKM9ANBhQD26rVgSnaeMCavFdT/nmFg0i8Jl/eH1bdIQGiUIKtbFeRd2oDiwTZAVask9CPmUMo6Gz+CcDYHaN4bBJr/DoCcti/kVfgkiRIDqyEtoV/0zXOKbt2XFBvpRiakjKRjQ4ZwHiYJai2RFjMAbxIBw4U+EooWhBtp2Qj0yfPC5fniJ1T+UJBDWa1KoOjWARRdOwrmjHCmGiX0xXwoCDAf+A1c42aC76f1ec+a81rCOeidn+UPLuuv//57HIotaPSkHe4py4k9wI+6XlpOrS4wzSAhB0KpEI6C2l4eETybEA0wrJCxSmiVIG/XGFTPdwV56/t4IVUEO+nEaqHgCcueOw+53d/kfR5N3nmxO+LXFTTaVqHUwz28hjZfO0eKLcwc22hSEiXUoUICVN0aAoFltStGZ/YoUnDAkekU+OcwOIZ+BtaGT4O1bjdw9B8BgS3bgaBAMLdAKB4epffhGCArlwfL4WX52lehfCfngAErsB4ohGhSsl1o5TR8P4lfxTtH399BESnewUWahz6eAc4Rs8Ha5FmeHN3BOeQToPcf4f8NmWCy6LwLr5l0n+XPBPev2fSkd9bMEVj840YGImkP7KCaSeo3eoN60JMxDwAQKgV/KSGwPw0cQ3jNUbcHZLd8EdzT5gvVPAjNDZMtzHdRPvEQ5GvUzvtF7olfjHf27bsKUyBuZlJyH/FU9e0Bymc6SrbXw251izQHEn50SvaXzZDbdRhYa3UHe98RQO89xP8bTxyhSof49+CcDlC/2r2AmSfAv/GfbsgP9C/7uS+mQkyzVm+aSUmcOMcwoP1vP5A1qCL+vXnfw2K9CNpxIwVfAHU9DT/wTQkOMJOeCY63pvNa4xnI6fwq+JatE2ZOKKwW8j0A1AN7ClU6CpwmnQ6cb4+abzWV5bLLVuEcvZ7b4v9jbY/i2I4jxucZkj9hDoVEDd+N5QVPXN0k1Wv/Ef5U9n0FUk4eAUtOZng9mAvSGloV/1sBcM9YCjnNe0N2i5fA89ViVLQZCDl113dAhc+4EP2nheJoMjkEduzr4Hx12HJryUqc1VyWsz3c9YD/99+ew2QoaLUv4g50gYRAPa23fZff9s73vhwoHnk4z1/Re3cLPkHUwfsaqHSnd9FfkNN+AOQ88CoENu/ktVlwM5BQK4Kzi96BYULvn+TzZVQ8+XTAHD/d2Pn6fxdbS1TkULlQ56sDljPpaXWKIhkkbboRFBkeGYoAUOkb8/a5kN1mgLBC340MZLkKebcaDh8S72vd3HeQ6psp5EIWq/Ojb3lz6KtghXF+rqhqZUHxQFNQPNhMCO9GpJhu7ND7/9jcw79mYw90xkLWuO5Jzbgxw+QdHliPzaRiohluXbyQGucPz38s83ZhVuZdXwhjiujhkrdpCoalC0DR/eHgah4OFDKerGpBG7GZ2YLmsPefJEStoga0f4LK3Jy9WNvx4qt/oMIFuW3ap9M7tj2AyXCvla6IXVSd6rxD+njBu8doRb/DP5A/3OWuzmve4H8A9N/NBVmbdqCbPRtQMePoBTMK0DQsAVSlwK2LtLCCHcy5SN4s5MXCR4hsGX2zMNqVavZn+m4S6j8998JfXK61RJE2k4QK1dLCSVDkohI8CdS9uwF9MgMC247lEwz2WhaQ1f5NECW0et455R1f371XelRqH3SG/CZTHgeECVbqU8ojeweaANO6DCDL+/Mui9QNiUBT5ySASVfy76gB/wYd0IeUwLl5wVeh5DfuHsQwQOCfPZ1z6jS7BhTB6WZ93lvRo+ePWDMU0SOZHE2DfsIQkFUvk08YmOMn8w1DysnDwNls9/BHHGA6sPM2R4MGQnGb0x1gePu/NJhWTuT9lv/jV+7ItIasvh/IEjwR0DGImxcqf4se0cpf1/nLy2vB8l5QPZsNhq/Pg3l/GljST0HKH2dBMzgHyJJMUIPQd/FvUGVzUkY4h/1vIdIW7pEjZhXjfQYiWA6lqBLC5wPD/NFAVTTnibK5x35agI0tB/OFk7wJ4vzXF2A5IUpFVS4H5qx0XnsY/7WYVq4UysOgz1KVS4FpxVheIIcLew7ojIXpt3H8h+jw5oW/vf7TS0EC+ERe3n+JQqhpUPWygmnZWbAc48nx+zlQPengf5cImlYFiQKvLbzfLx1iNZXhnK8N/rlokIEkpdk8RbzOKgq1GpdM4IX6Xz8BdQsKrMmf5YAcaUv2ZTDt2gy6/5sOxvXLhT0IY+oW3vTIWzDPOeSd4F7F463A8M3/gnsANH3rvqQlBdSDwi+dxLmIoIBHcrmCGoRQBkAzKAvMW9LAvPE0KB91Cn5HwXsZevCv/utZ5HC7R4+ekeT7DMUoHUPsFQjkGyNHn8HAnDxe8IBXqASKx7sBVb/g4njeL6YLmgSZQtqRrwTPORdwX3Xvx4AsYwxv1r28CeNVRPfK5S+PHLQDs8Gy7Qzo3s3htRdRoMuIHG7v/MVDkfkU2LKxazEwk6CYlIwMAJmS98wAqFVga/cwb+5Iy5T2zvwC3JOCC6ZuXF/gHK57mmmmpePCOy/i5wXXp4zdZVWDopkfzKsvg/5DG2/a3d18crw4cE1u05YXirwDHazqwBXpi/X5wfjrWF4offkI4Rz8Ltge7MKbDY57m/GnjkNO1drg/mxWMB9JqwBFl1ah7+1wgmn1eF4ApVWF4Xwy4HjtENPLx1+8tpBVY8Cy/DpoB7uEaFR+CUQRuJwKVkPhFy+QuAMtpzmaFh/X44pP3STDt2+DY8D0YJrEvz4WMGnnIKdaA2GjSvH0YyBr0EA4YspeyITA1n+A3neYd0o1t2ogcQ4PpGyakp9cd5sTjRpU/bqA98fN4l05ngzgjeO88MpL1pCBlKW54P5SC/4t/P0Vd/pUBrD36L1R+cKTC7RTp72S+PsM4YZWiwGoquXAsHg42J4ZFzzddjsUwZn3/7ZeuPLuL/x7jBb5CSkbJoXOgboD6lceA9+v23gCidAQaHH2ksAp4n/yk+P5rXrWB6pePrC/q83vT/Ba0bd0VV96z/7Wxq2bo5T/JP49Y2YmESivn2aKVa1U0mIC886ZQJY1FtzG6p4bYTSYU6fyrJJJvi+qxmFaOU60NuF8qIJHIV78/Q1T3KDoSPPvXYDZeC6zdm6T5pciN9MR2wguNppBRjL8w0vY/mShuOXFo4M9xm/fAzbrOthfnw2czSPkCxUIZOtTBGje7wnKx9oU3O5K9P4BA1Q5E7C5npD7DMhO53yFPE4+AhSdeGFqzoBrPO90q/JIMbDZ9nK2Tp2PGTdtiFv9WGlkkFM0SAleCHHx4ndIhOPfmzAbwfTLh0IGqW95KtCHM4BDBckUciArWEDepBrImtbk/7+CXy39kk2jvKaWGpwj5gKb4wlpFVA1eU3CIK2dIAUy+KVVO9EHrg+VwXSQ2wjBnD5f1/PpxM/UHwx/P/l9hqKYmyTl7W/sQSifvl+48i8WQRMnbBLwGiew4yg43l8QTCsPJd9+fgF+LsDfM8HGidcS2tF+cE3In1nr+XzOe6rBgycSBlNOkjvQyVFELEnVD+T2mCCcfLvr+Yo7J7sJC6wjMUsmIbNN804A3JPleTWESgU5DZtnmTNOKxKKDIRc5uNFWydlwjAZohyY4AXfNXEx+Nce4AVFLi4rgNcIsnasQAbOm7j1w5DGUg3mLfFZd4Re/aycy7pcPrE0A0FIk2xMhuiRQE5B4PBZcLz1bbCChkpEHAP55405kLdihZVXyElKAsgfYiGw9bZAp4wC5xtvLpa16/BnkppJxI3+AViQIx5JGQm2lz8XHORbdZTuBZonQXUOqDasQAjWnlzvS5YNVvW43Qfyr99yv/zRx35JTjKgFxGqYxBYmiMwidyzVoJ32a4bB/xDjCU691+WJ0JrViAEZ0/OsUc8oBpxwBwmbhsLLTDHjjROHDIolNJCHxwmQ3iagAL6zGWwv/5NsBylOoTviI5nm3gBasEGS63ai8AYlOKCZyRuOtMUBb7Fy19BFUGS0EyCW0WsMMSviYRSBrYBs4G94hCIEGoJJdS8NuD9AqHTsLMILTzkDem8XX5iSISYk4HDTBC/EmoU4F2wETwLUoX/vqdJhIYVRSBrc0GhcRfNNYcoyb/X1fjdLw6JethMuvcKSAKbZQXHwLnBJigaRUhfjKyEzAYuaaJDYZNBhVLVCenF6+JBBkKu9Ev6dexA33s81XJwDJ0HzDmrQISQnzcGZ4xzAcRNQgp1gOL7jhL3GUhpqZhYM9yFBArw/boD3F9uCjYqCVWpkAhenKM4DlZRMJMQqwNs6IkubnMrIyH3ic+EGlQCEcQ5XzgQkfQ+A57FfBoh94nP8zQexEhWMoSVjoEH+SYC209gIsQTEk9ZSpsZndwt7WFw1mqeeEKuCw9CsTWTsGbIA+XDDcE946/Qm2kYRZEMWDPkGQ63H1J+fxv8W44Ba4u+lkBtrQI7TgN9NIydKn9AaP+bMP6VwZBXdmgGFWemOW9AlqRkwJohPyG8IG9RLbqCI6OAuWQFx3vLgk1JCCnP4wFZk3qHDSuWdiD0xtxEGSdbuw6nmfOXb5UzJ1IMDs7l0sXynpLinoRCIT5RrxhWx4j7hYSepsH22gKeCL8Iu9liiYCKHsvbNttosZ4njRvWN0okIiBoZ07tc7tm0I4fPQS8sT2ZJLXwsLR2MtzN6hj4iuqFmhaqKHBN+B1sfb7jBdsvumcb53CC4pGOKyw5mYT+58Wd+S8mpO6WNWy052aTF85mB0WPnj8ktc/AYZ8h+rY0SuhbvAO8i/YG85gUlGgSKF94aonu//4vOTp3yhV+1GmVUCpAM37Eh0UkmsRiCY6SX0CnXQHnqN95rSAioe82c0j55CO/6+Z/1z3pXpqheRI7QD30zbGYDBg3mABgH7IYOLtfIIKooffwjvr9LVINK5a3T9bXtmRfVAVSUx+Km2kmbXWSSyz3jM2kSE0i95zNENh4OthFVIxfEAgAVb1iunHLhnogU/iTegDkSp+8U+fVCUkGkMmlDS7WDOGbRKd4k2jM2uCRT6WIaWI5XmvI3Ma9f9ckS5XJxKOYSGYSWsQYvM8gedgUJNjfXgZctjf02eeba47LBca1yzrJWrXdjEcwYX0GFInFmkHEQAm7x97fDoJ30QHh0I8Ykwh1CdWOGzFSNXTYhOIhrbJkJgP2GUTBFwDbgJ+FTTOBCCE/7wd5+5Zb9b8s7YgHr9DIIOXYGnGDDFgz3N1BlvMOcioE/s4Qt1/ACTPmSzm1vwJhMl/HI1iIZCDUBknZZdzNNrEYdwwkAVyuC5z9VvHOsVwUEdAurH7BnN6KHj0X4gEUbX0mkJmET7oVrA2mbAH6wJUgEULBHwB5x1ab9Et+fhCPXhhmeuL4DDi0mlcbuMHRf02waLBMRFqY3wemQzsqkqXLXcQDGHvE9rQ+w+LMUk6I/4N37g5wfvCHqOrZnMsN6qH9J5izzhOYCAnrQIdJhuIM3syxD/o12NctlDZAWdkapc18/rgFCBmDxbOokIEo3mYSqpnqXXoI/GvT797g8HYe2J2g+3LyIOULL3+NxTIZyCAnackOTDHUDIScBPvrK4P7jaEiRahlbor+qulCWmksjklEBkIjl9iSEhGhGGkGigT6QCZ4Zu0FUIvQBg4H6L75op+y13PfYVEs6j4D0grFpPUtCpk6P9kM7CWXKCIQWmWu+UJaChbBxEGMaz8Wj2OYqJm57ZXfgM10hTyDjCJFmpFvf5By4ggmQrHSDEzRdqBR00HfmlPg+/2MED4NCdoPliunNaBQe7DoFSfNgFKTAmwR3jugwDF8I/jWnUOBhXuPhT8Ayh5dfzRfziAwEYqtz8DyclP0NANn94JzSCoQYpxkmx1M+1PrU9VrHsPiFmmAAnVoiV2RepzCLcksIsG3+jT412aEJgLqMFW+5FnThbRqWIqLomYgJTYrKUKhVST8zpGpvFYIhDSLUJU67Wdj3lH1HzANi1hRJYNSKbEKdxFxoP0MOIZtAhDjJDudYD5/3EzoTTlYvLDPkFcxJLOVRBJA774M3h/TQhOBNwepOtUOGf9a3xiLVaI4dwmTwo1qrdJAJKlmQNEi9xcHgDnrBFCENot008cPUfbuOwdLINYMBYNlktJMQhUqHG/9HexLF2oTzeEAc8axEoTRbMXihMlwbzWVZGTgcrzgHLtfVEoFWdp83nQhrTIWo6KB2KdjJMsmGu8f+LdeAtekQ6GJ4A+A+rU+U0x7dmIiYM0glgvJEU1CqRSuaYeAzfTyI3Jvu4iz28G0Y0NTqm6D/Vh8MBmkaYaEDieh4l0UON7dGbpoF/If/D6w2LJwl3dsJoXpMvD/k6gX6wqAY+iu0ETg30NWt/p+85UMTASsGcJEgE5MM4kXaeZQNnh/Os/7ByFOovn8oBn9zmjV0DfHYXHBZChSPgMKm3p/PAv0EUfotAq7A0y7Njamatc7hEUFkyEKPkPikIHgtYDr46PAuZnQjQA9bt4/yOTVBokLPyXK/JEyhmOYxGh9SyhU0hoFs4lz7JOQEeB8+2DI3WTBkSptvmDak1YJi1+isYGIqTBJc6BlMmmde250pizsi7P5wPn+kdBEYFhQPv3YQtOenZgI2EyKhZlUiJqBl336kA18S64AqEIQweMF3bwZLym691iExQKTIfooxDPQhJwA77LLPBmcvKMcYiPNZoeUE3urkOUqZGCRwGSIjV6gC6e8JMFrAfeUs8Dm0uIcZTveSMOIQ1P0eJ+BJpQkOEeeErWjTJp0V0wX0spiMcCQ7kBLRpydZYYB1wdpInaUOdTzYJ3p0D5MBIx4keF2JzrGhbyyvOD+5FxoRzkQAM2It0bof/ihK55+jPg50PGojoEiRnsc4F+TA6AMsaPsdIFx/fIHZC1ab8FTjxFfMrCxjSahiJFv2XWgj4tIvbbZ0UH9krgxIEb8yYBk089CrNIxCCUB7i+u8ELO4IgRRjKYSRATMwkRwfVxZmgSEASqdp2dciHNgqcao3AdaO5G69toXvxvukaJIAJieuO6O1OOH8ZEwEgAMtzKWo3OxdkC4B6XxTvKIZjAsKB65dk5ht9/a42nGCNBzKQoRZPQYZxTPvAtd4Qmgs8Hujmf91M88yzuhoORQGRgIycDQfHyvcEF9B5f6IiRwwmmbeubUfUb7sNTi5FYZGAiiyYRCgDvAgcwl5mQBh1ns4H50ilc4xQjQckA4WsGQkWAe0oucH4RH3Y7wWK/ikOnGIlLhnAT9dBmmmtsbkizSAidyklnyoXLejyVGJFCajSJkMgG6cl2ARbc42yhicCDqlbheEr6CUwEjPiTgXM7dWGZSSIv9ioDnmmu0BEj/rOKrp2WGzdvrIenEKOwNIM0KqAGh2KyTgkO6MMB8C30AihC/ChNg+b9Nz7Uff11Tzx9GEnkQEPIRD2CfwL/6gDQJ/nPhajnhc4p63+e96S8c5eVeOowRJnpCUOGECXpCSUv33Np4Gxc6D4IdgekHNxWm6xS/RSeZYzk0wz32IFGRHBPocX9jM0GlqvntKDSuPGUYSSpmXQXzcBrAfckNrR/gOD14D0EjOR3oCEA+ZxlzsGBZ6oIIgTTr3PN1y5iImAEl1YmIEteMty+zwAsMGkceL/j/04pQmXVqXYg5cSRFCwCGEVDM9zcQuDv4t9MgH+9CMOM5YQSj4b16+7D04NRpHwGQs6C70cK2GwIvX/tD4B24si3lf0GTMdTg1G0yMCrBc8sSlS5Vc7lBuO6pZ1kLdtuxtOCkfhkYFlKyscDqaQoQ0yoXJF+qDxRsnQmnhKM5CCDz6eOtkfCOR1gsV2mgMBNQTCKsgN9L6DQKQleS84VAhMBQ6TZTRRJMlBVy59IyUhT4xnGkGCmFzHNwL+Q8qlHfjJu2VQXzy5G8voMkcLnB+2Uj4cqe78yCw89RrElg1C54u91LaiGjffgYcdIfjJwEJYDI1SuyDpjINQ6Bx5yjLBB0wAKWWKQgbP7pB37JHju0H7GYr8qwzOJkeiQ5kATElt3kpzfnHkOEwEjOqY2LTWaxMWODESKJlfS52UKDk8hRtTAMBKXejJ2ZCDLVDgviZcupxLPIEbUQEg0ZGRU7MhA1al5RBIZPD48gRjRMZHcTj2hUEgjQ4rRGzMyyBo13BOsnyr21yk8ixhRQWDTpsdAIZf0Hapm9WOxM5MqVUnn/OJXe0KtAjY9De80Y0QM79zv3pL6HXmnDmtjRgYBNC3h10n+Jea9hacSI2LNsGW7tMYzLAeKxx9bIsms4iQWWspt0vw6a7WJbw3FMaz54hlsL2GE7y+4nPqcag3sUswkdFjMkn1J0iaxZM2g6vvibGn6LUACx5J4SjHCheu9D+ZJ9RcImfRkCelkGDRoMjqrLBq83+D+5JNpeEoxwoXvx2XPSP2O4tHOf8ScDKDROqU40QieaV8Ow1OKEQ78K5a/TBgM0r7EsqAZPeLd2JMBaYfevRZLUll6PfhX/voinloMqXD0f+MHyT6G0wlkzdpH40IG7eRP+6GzCZJeqs/gH/HUYkgyj35aOIjQaCV/T9H5/u3h3C88x1ap9hBapSQ2IO3gmfL5ODzFGGLhHPTul5K/RNOg+/r/esSPDDz0P81/VGr9e/e4qSN5JYZrp2KEhP3x7nsIoyGMb7JAlCiVFVcyyFq33cS5pVWIJ3RayKnVwIanGuOei/v+PW3ovUeahbVIz5vdK9z7RhT/N/z0bU+JKePAefx6z8Txk/GUY9wNto7d/gGZ9H1azuEAedfHl4V7X8k70Hciu3RFDhQqaV/yB8C4dU1jqna9Q3jqMfLIU4VqfiAoeTjf1U4Z+6ry2ee/LTQysKdP1ctt/+hRqUxGbaks1zNUIFfiPG+MoEZ4+NEDzIkzjSEMmeRcLrBkZ0bkj0acJkHWqHWMqlbhrGQWGvRgLVHJi0UAA8E1dOgi5nh6WERAm2ymzatbRfoMEWuGm7Aay3BIwMOx8yy5V3CEqRjDPfbjad6vfnhLKCARzoJcwphl2r+nTMQLe7ReSL947rMobVYyG/W8hjCVwWeliysRxoye6f0yfCII9bj27y4TjWeJGhkUXR9fStWoFFZbWoEQhlIc+DwaLB7FB86BA5d7v138BpDhGwa62Z+9DhAdwyJqZtItc4lf5ZFwh8dyB5i2/9WUqttgPxaVIu4sd3jgBHP2Uu2IVvISpiu8VigbrWeK+jkD86U0A+d0hcdMnkS2jt32eb6Y9iEWl6KL7HJVaOZcZkREQFUao0mEmJCB0Oodht9/ekTS8dDboVSA5/M5H9vatT+FxaZogTl5tLHVUJoDSk5BJBaJxwvm0wfLR/v5YnICTX5/x/Xq/w4ZH8kLM+ev1LQaS3PsuTO1sBglP1zvvjvP1qHbgfDyjW4Dy4L2yyn9iVJlo97yLOo+wx0O0q/+tZueiuhH/AFQdO+yXPfNNz2xSCUhfB51drV6DiBlUTkHr+zZbaF2+vTesXjUmJ5N1n39dQ95i0apEXn7Cjn4121+GjnmzJFDzbB0JQ/c48dOtpar6Y4KEQgCZA1r740VEWKuGW7C/viTO+iDxyLeIUS1Nskq5U+b/vm7Jha1xAWbcaZmbvMOp0AVpS5lPBGociXOGXf8UzWWzx2XqhWGVb+1lrdv8VfEP0RRwF64UsNqLse53nprPha7xIPtgc5Hclt1TjoixI0MCPpFi7oon3/q22g0qSO0WvD9srovcrA906aMwSJY+HAOGbLImlKOY9LP1wd59LoQUFXKnYwHEeJKBgTt5MmvaieNfkPq+em7ksJgAM/ULz8SSDFj+igskoXgF4wePQPlpflXrn8BHd6KJuSt79ts3Lq5TrzeJS4+Qz7T/8TRJrmtHtwvuQRICHB2O6gGv/KVdtKnr2ExjS1c77031/v1D/3DSc4MCZoB1Wu9Z2jGfPxmPN+pUMgQlFyWzC5ViQG1BiDKz4B2wOVtmu7RL5z/GGEucQ2LbpTg86jtL/ZZG9iQ2pHQ62IjFi43GJbM6yF/6JEV8X69wiPDDdgff2Invf94y0iSte6KAM3rWpLVTZ3QX9HrOexwh7tQb9/WyfGf11Zw2XYDyhCI2frIa3bzhZNmwmDKKYz3LHQyIPhX//6s46UBP4eb4CdqoB0OkLVsckg3+4sXqJq1j2ERD60FnO++N8/3w7LnBS1AxPbICVnGkmHavaNKYb5yQpDhJnJq1rVzXlof05uwrHBEUPHYQ+u1n44bTFascgZL/r/wzpwx0j1p2jgIsBBLLXC7WaT9bMy7qlcHTi3sd08oMgiTMffrt13/HTM1VjZpXk+eAVTuRt6+1S7NmJHvyJq33FbspD/gU3hmzhzhmf7lKM7lpQiNOn735hjGnH5Uj4rSJcJQJBwZbiK3RZsM9tLVSkDFKfrLjwNyvMnSFqeqf+8ZqgGvTiNSLNeLovwzRw/f55489ZPAqvWPAymLiwa4M8ChGfHWePV77ydUODxhySA4bgf2trY9+Ph2QquL/81555vzeICqUv668sVec5UvvfgVWaHSuaQU/pPHGnrnfjfM/8vKPmy2XYE2LWMSsBBhopIlTFmmg+gcAplwgpfQZPjXjv1ipGvkhHERp/9GbFJ5gFArQNasyS5lzyd/lD/y8AqynLR2wDGXt6zL5fxr1z3tX/prX3rPgeacnwbB9CELt18M53KC8c/f7pc1S1xTNCnIcBPON4d971uwtHdc/AmxBPH60J4JkCXNHlmj+rtl7dtulLdqsZWqU+cQYbJYY3Jfv1fFnE6rQ+/c1SGwddsjgd3727CZWSmouiGhUgHIEqdrGAqXaj/96D3Va4M/T3T5Sioy3CLFoEFLfT+vfCZhSFGA/4F2UblAINgQkjdJCLUSCKPeSfJ+CFHKlEUYS14nLdpcUKlchEbvACTJHEdwHpeOsztNnDXHwmZbS3PXskuy1twSnMtFCfsmJAUEaukkkxeOqSOBBOo3B87UfDI2aRrVJCUZbsL1wQdfeb+cPzDaaR0YEZLg3denaj4c826yPXtSk+EmfAvmv+7676jZIFdC3KJPGHkcY87nBd2UcW8o+/5ndrK+RpEgwy0TPj2tjrNP/1X0sdPVo51BiVGAFnB7gKpY5op+4bxuVING+5L9fYrUMkpVr3nCuG1rDUtOJqH535sjgPbzzqYfS200wftC4HaBqt8LX1isFwnTgT1liwIRipxmKHD18ri07lEfzvQtWPwfQJXOFXIs0JJV7o0Ulkc7bdBOm9yfLFchoyi+ZpEnQx5iuBx6z2efj/PO/WEY5/VDXFMPkg3+AHABHyi6PvSHdtxHQ8mq1dOK+isXKzLkm++VK573TJ05hj5wtA6hVBVvrXFj9SfLlHCqBvSdphr82mRUEK44DUGxJsOd5pR/2bI+3m+/H0YfOl4HCBIItSrmqcuFuvJ7vYLwK3t2X6gc0H8qVQxWf0yGcH3F/Xtb+5f80te/7s+nmYyLpVCj0kTb4Q3Ncn5+fX7g/LxZaNRx8tbNtiqfe+Y7+SOP/EroDHY8y5gM4cvWtayygW3bHgxs3NwtsGvf/WzGxYqc2yvk/gR3hmXxzQNC84dMHGG3OyDcmyxpdlP1ah+QP9B+vaJTxzVUo8Z7EjExDpOhKMPnUTPnz1dlTp2uz5w81YA5fboee/FCFfby9bKczWbh3B6VsErzwovymYROqcL4326K3ZgPZJ4JF08yJU8whYohjFobmWK2kuXKZlDVK6VRtWoco2rXPkJWq3aSLFnmMp4ATAYMjKgA5y5gYGAyYGBgMmBgYDJgYGAyYGBgMmBgYDJgYGAyYGBgMmBgRIj/F4C9qwCwomrb7/Stbbph6ZBWUAQTsBVBTFTE7kB/xUDFDlTMT+xCkRAVUAQVJKS7QxqWzduT558zs7uEgMDO3N27+z7fd9xlWe69c+J9ztvogUYgEAgE3pIQCAQCgcSAQCAQCCQGBAKBQCAxIBAIBAKJAYFAIBBIDAgEAoFAYkAgEAgEEgMCgUAgygU8TkGSwtA5EgkHSDzqh7jqAc3gSDziZSSvDByvgYeXGdpa2p8SBl5QccIQDm4+F3uVVKYi8bQwvs6DqgpE10plLcOLKgjmGWU5DYmhrFBlUV+3rp22cFF3bdGSbtq6De2MnbsaksJgGonJVgdiq4Z7aQH34lFS2J1meFsD7CLwtIuCwAOTGpDZmjV2cs2arOE6tZ8nnNx1Fte23VImkFpUbsdu1/aG2tx5vdS/5pylLV1xsrF1R7YRDImgalZheuA4YGiXa9r9gf7ZetZDX6T4eWlnZl2nRGL/jGOACfgJW7f2Vv6k1guFnj1+E07t/jvbuOn6Si/OdprzunDhadrf80/Xlq/upG/dnk0KCrOs/UPn6MAqAMX7h6HtaHxewmZl5LAN623i27ZeynfpNJvv2Gke26DR5ipHCXt31i/qftYWUhDmHG3VQ+dejUPq5HG9+dN6Tquwor6oIFNbvqyz9veCntqSZafoGze3Mvbsq0MiUdbqf0u3EGufTYbuIbZEDh3SbMJ8XnLAGbUbUxD730kCMCmBOFMtay/XoN4Wrln2aq51q2Vcq5bLuSZN1jNpGfluP2eFLIlBIqFUZfz4a+Svxw7WlqzoQg8uI0kAgmBPtKtvTjeoBkQ239MUomyzxv9Il144Rrpq4MdswyYb3BBW8pdf3SqPnXidvmlrPUsYSQnuj0Xb/cTjFnlwjertEQdc+oXnhuvfYevWT86+trrKq3/80VceM/ZG9Y/ZfYycPL9Fph7JIlXH5szcI7RFEpMW0PkuHeZI/S75Wjz//HFMZrV9lZYYcnbVKzqj7xqTGALOE4MMqRO/OYfv3mN6RXhWbcG80+Vvx96g/vr7Rfr23dWpcLfkEH3u8mjwSOfIJB+7NZdmkYnQvevy1MmTOpv72lHto8IQgzZ71jnRZ59/SZ27uJM1+XRUJNAFoe1g61Qv9N5968ueW295HXhJPpGXUqb81D/6zIsv6qs2ZDM+n0l4FVBxo+QYjQDXpvkm/1OPPSL0PX9chZVWcswrj/l2cPyDj+7XVptzypsXCNp8sjyas5qHlkRjtHNqULqq/yee2295ja1VdzsSQ8UnBnXm731iI0cN02b9fTq9wFu94Styh19ZAa55001pf/zSCnjeUXNxuRID2bOrfvju+z5Xpv5xBpOSYt7mkscXTsImSVTPKPK/+dIt4nkXfvefv5+3r1b41jvGKL/82YtJTXVf83FUGphqbzAIwhnd/g689/ZVbL0GW8pdKVizskN0xIsvKFNn9DVVO7tNd0UEJYpYzLzZdV7ke/bJB/iu3WYiMVQcYpC/+OyO6POvPWvsyslkAoHkOpeUGNq1WJs2bUpbYDndyZcuF0msr119UmGHLjvzW3fdpv699AwmPS2pSMFi1IDfPPBKWnjwPd/mV6tDlO++GXLY/R4NpwQvuuTv/Cbtdqvzl/WynjWZNp+1S0wV2vzc2rK1pxSc1H1zYfsuu/Q1q9onfN9sWNs2eGm/WXmpNUjRWRcvUWf+3Zfx+SsuKVAIAtCLgLZqQ+fgJVf/ST976KqrfzX27KoHiPJR/pcsPLXo1NM35qXWJJFHR7xDwrFMJjUl+c4lJVORU8zPbTh+5BP6ILFIIHjhRQsKu529zMgP1mH8voMdfskIemvy+iF8x8MfFnbttoPk5dQsNRn9+MOV+XWbBbUlq062Nl6yP6v5+emaGQXB2oWnnrs02Pe8JSQcTHX9YvTJ6Pvyq9clRT36rtAWr+jBpKUl1gfjFKifw/zs6uyF5xa0OXl7Qcs2Bdpff/ZGUZ2gC/ZnH9+TX7M+CfbtP1vfsSebSUstH3NjMtwFE/VGyuQfr8iv1yykLV3ThUkJJL+QPBTmrdXYta9uQduuu43NG1rK3425KXTNzd9Y6ilTyXYfJQhTY9JWbuyQX795kTx2zE2u7JkfJ16dX6MeiTz2/EjwmJcIUSgNMkv6+fN5TW1SSQ/2u+6XguyWIW3x/B4ojty7WORl1qbawZsgeirPPnLzvpuIN4k+N+L12Etv3W/d9Co1zdIwNZEpPL3PGiu6qLI/L43EC6RAeMh9o9WZs88NjBp1pSNysyCvWvDCS//W125pAtQBWFlBhZMkAVGNQNHZl8wSTuuyKPX7b3uaJBhF0VR2aPNmnxkcMGgKqLrE+AM4IRVJY4g+8cQ7sZdGVX5SOGhWOTu/oIqAmsnkr8YPDF0xcKYp7cqkHimTJlyTn912n751d+UmhX9pYAHQlqzunN+gRUSd+UdfFE1lYQRFDPUfMKuob/8ZwHCSFeZejmtr5SkcOJLAWuKqxiB/NPr+2Fv/u8Oy5SEqNzn4faBMm3V6+PobpwQ++/SEBFv02WdGxl55574qu1+oxil5IHjhwCn+15552HPzra/gzjpOTpg/t1fwkitNQuDZhJmsaU5LLGZds7k6tfK5ti2X8ie1XcS1aL6SrVtnG5Oekcd4/JYWSJS4REKFGWRfXk1969Zsfc26ttqqtR2MTVtaGPlFkpUr4fGUuw/NNWLQ165uHxn+wqvU1ICoIuQQ8IM8cUof1hTwvieevP+4SGHYYx/E3v7olnIjhZLM+NKHYcrNN0TnIPLgky+b7294htzyGu6sY0Ns5OvPRJ968YlEWCescPW0gCJd2e8TafD1b3PNW6083tc4kh5j7N5ZX/3ll0vl78Zfry1Y2pnoJOE5Fa4RQ/SZ514nkThrRR6VtxpHk9OM/RFdDGuXlbBCZJPVMVxS2qNUoBULMpYp12eioZmxNz+4Tzjt1OnCWef8dCz/Jv7mG0/FRiWIFOjtLho1D5oHuDYtlgvdT57Ft2+3gG1YfzOTnpXLCJJi3eoK86sZ23c00lau6qQtXNJNW7G6EykMC9Z+TsD8UvNc9NFnXuVbtVrGn3b6byj2j47wnXeOlb8c1981UqBrHosDeAXF9/jQYZ5bbn3VrZAmtnbd7dINg0fRUfIz9c8ZfaPDho/SVm5oamlCpSqSwZuywFQznHWnu5Lgpi34u2fwogF/Ai8mVEiVlHXg27RYL/Q++0ehx6nTTXVuFZtVLQdET7z0F82Db+TnVTc2bmylzp53pvLb7xfqy1a1I5oBViZyReIKWusoGqOaMbCNG2znO3WYx3fpOJdr3mw1W7PmTlMQBxlRkE3i4yCuSEZuTk1j67am2tLlXbX5C3toK9Z0JKEIYz0XlyD1VFGBa1Jve9rvv7b8L0eqNmfWOcFLrpoGkte9eadzGImAeG7PP3xPPPowd1LHBSf8aD9PGhgd9vQb+tbdtayIMzfDW2gCU4vGm9Om/9IaxBPLsnd8Kitgglv4+humypN+6WOvh/OEQLUDvnnDfwJffnIh17TFqnJdACXujQx7/O34h18OZjgeuFYtkifzOfLo/30Yf+/TIVY2s+s3QN3cUAp477nlNe9DDz4FXn+kTGdx7JjB0aeef4Xszc+E8sqzoBpOPAbihedO9T5433C+Q6e/yzxN69e0jT7z/CvKT9P6JiKElmZK+595dLjn3vuePvIml6Wis/us1tdtaQKS6AohmAcJfC8Nf8Az+OaRjj5fqCg9fONNPyi/ze7pZo4KCYUg8O5rt0lXX/MBEsNhSOGWWyfI30269KBbtIPEzGSmFqROGHMW16rN0oqmJSk//XBl/O3/PZo6YVx38HocjWRzPnTG0Dlt7sKejOh+rSN6aHwP3/105r4djPeJJx8qKylQSAOu/Dhj9fKs9BVzGnP1am621McEEoI5gUrKx2/3zyrYzaR88fl5TpACBbWBpnz5xXlZhXsYz6D+H9K5c9UUInlMkv1hEI0QOeK5+/LL27Xla1whBRIKg9j3jJ8y9+1knCYF6/lS0gpTvv++V9rvP54GRFOpicoVmLdC5cefB6Kx6N+IPvP0G/K3E10hBXqx8Q6948WMtSsyKyIpUIgXXjImderP7Z0mBZeIgbCgEXdtFvRyFotC6tjPLvPcd/9wN96CrdPgn7Q5s7J9w4c+6bYQtR7JVFfF88/6KXP7Jkk4z92Cdb7nX7wlZfRbg0k47N6bmLdJI3dfLToOr8JofPzLMbe6cYGgh9r39MNPBz766CK3143v2GVOxvL5ddka6fuoCc1xAhIE0NdtbE1ChelIBQfclsd/Pyg28r17rbpjTmuZRNfSZ07p5h36yKNVdX6TMtjeshf3v3i8cG6fiW6/l+eue571Pf1/w10lh3gchO6dlgY++vDihN02+l/xiXhOz1nUf+GSzmAKf3N/0YvC4ZSjJYu76avXt3RaW6CagmfItZ9773XnwnDYJ82oti9tzp9NuGYNt4DssCuAEuzuvTX1devbIh0Uy+4dW5tEhj7xAeP1O/vCqgZMeqAwfdHsRlx7ZzR1JIbSjcxqkCJGXLXNm6zO1q+XsCYpQq/Tf2H8XvfsyIoC4gXnfU9dPolcfCYloxAMl0wgdK4Ecy/Q/XA4Ypi/sCehZjonfR2aDly9mkW+Yf83NNEHifEFwmm//tSerVcrh1ZUde6FGaD9SLQVy7siJdiIDH10tFEQ9DhaeNPcO0xGIJg+Y2pbtmbtnVV9jpM3PZcQptK8FxWOHiFelTaevn5dW6ezw63y1r3PnMRkVs8pl4fypYT8rz5/E23e43ywEhb3oVAmTrhWmfr7mY6GwdNOaiwxUsd+eTaDpJDkxIBIbnPA3twazpdaJ8C1a7ukPJ+L5m54brpuNPVz7G8nW4ZhanS0BS3fvOXKKr9pVEWMvf7WcEZw2PwYDoP/uSfu59q2X4gn04YLCW4sYTyeKA2DxYq2iCPf7iMB5+tJMaAvW9m5vJ/N9/yI26VrrhhNdJ0tc3IGPUcCr3Gt2y2p6ntGHvf99dryNdlOhsFTH5vYu+df0g2D38JT6SoxIBDHIMJ9gZCVue3ka9J6TZMmD/Ded/czbKMm68vt4ThTkJ9UtZ2Xzt8kCCN//vUdDC86+ZrAiDz4Hnv4YZzgQ673rhx6QZQrXb8FhLMbr1a1vY7H/rMskGBUDN9z/1cABiqslQi0moK2aHkH8DhHDCQSBbHPWZO5jl3m4gwngBjojQmdZYijbpGmzVe7cnnwekCbvahL8MJLFoCuCjjTlQPKT5MHkLjibBQbx4B03VXv4+wmihiA4G0NcVTwHdvPYzyCOyHAPi9oi1d3zq+bLSs//XAVznaSwyR42giKkRxMhlRU4Js13ib06IEFChNFDIwvLWKFgCGO4/bCaZXqeejNTtV5UI3D+rG49u3nsw3r7aJJRe7Mp7m1BYkJD7nva9rnN/bCcy+DHPXhRktCXli/vrW+aWszJxvuEFkG/tRT/gDJG8MZTpTGgP6F4xaijChWrjwGqjNqBmeNw14eAmHx7DN/IrLLjy2YvCR6IPbup0Pz67aI5FevR4KXXT5LGTf2OlJUkImbLwmIYeXKTiQcYayS8g7uT+HkLrNwdo+g0btDN4yBU4v4L0hXD/ww/vk3t1gXiUSUZ/d6rC/awuU9wuYAdSiQuGxpF2y19Chbrdpetk6tbbQ3A9ek8Qa2UcONXP16W9jadbYz1WrsxRUrH2irVnd01AJBo5FoP46WzVfg7CaQGBi3S2IgKgW4du0Xihec+4M89qdLaPe3hEMQrCJ1lqyIKj59267GdMC8xb1Kf8ewk8wILXNBM5pNAmPTUxWuWZM11BQhnNlzKt+l62zGnxLCFXUHxubtTR1NhtQNWk47xNapux1nN5EaAwJxjPC//OIQbf7iHsae3Kxybdp+ZO3XHBwwVu8BW+MgmiFqaza2pyM++qt7aW0k2iSKkQTg2rZcKV1+6VeiOdhaKHgcuN4zet7e2rQpjXNMYxJDSkohBFKKcH6PsO1deVWPJ4JTizgm7TI9Mzdt+pTWbK1q+2hjlOR7AHOIgtWKEyQP6Bv+aRt98Y0XCjv22JaXVpMUZLeMRB979F1j57ZGuNonAFmRID+c4ah/gRJDwB9mPJ44TnAiiYFh0I6EOPbtklU9J33pwhri5eePI0VBgMpQTIXnrf7XRNF98S++v72wc68teak1SVHvvou1ebPPxFU/Rn1BlUWiKYLje0JgVVNOoS80ocQAWCYJcfwIvPde/4zlc1qw1dN30qzURPYLdx2CSRRpqaCv2dQx2G/QjLzUGiR0xcDpxq4dDXHljwJVEa3h9F5ACZV4YmD8KUXofEac0IZslL0+ffH8eukLfm/DNaqzjgQroU+XY02SSAN13pKzCk/q/k9BdouQOm3qpbj6iVJRTVYoUgKgGehjTajGQDDzGVFG2ZndfHXazD9aZuVvF723X/8qKHGAuFy5HpJenrweIIoRCF1324T8Oo10dcrP/XH1DwAvqNZwssQOrakVD/lJNBTACU6kxiB6FJza45wzQcQ5OyxDCKr3sceHZu7dzmRsWFLdM2jAu6BrhISjlascF43I4gU2NOj2sQVtO+wzNm9siYtvnQubGJxca1NjI4WhDFIUysAZTqTGIEgKFtE7TtWWVqRFHH2a0rNyfc89f2fmri1sVsFOJvDB61dwbZotJpGwVVc/6c2X9ON7JCBF0WoFHU5dE3n44Y+r/KJ7pBiT7g862oKWtksNh0Vjx/bGeKoSSQzYoweRAIgXXDQ2berkzln5u5msvG1sypf/O1/sc8ZEhmdlq4MaNT0lJVkQywchf/rtjYUdu+4muTm1qrCIImxa5j5i6M4Sg6yCtnp1ezxFCSQGJl0qqlQRJYikECDCGWdNCYz+8LKMLes8WUV7mcxdG6TU7z45x3P9Fe9wDetsAFUB6sy2tAtNr/hKrSSCkZNfq6Bd113aovmnVdmVbVB7m+O9OxgWtPmLeuC5OTzc8cqjxoCoCBAkhT/19Ol0HPpXRs7uOvqq1e21pctO0Vet6aBv3trM2LevNglG0kBTWdB1IIpmJUMBLwBjCmnqtEy8VKTdQQWmqPelf6V+99nFwtnn/ljVlpHLbrrWXAhneUGSQFuw5DQSLkpjAmmYAZ0QYmBZTBxBlNwSKuQlga1RexcdwplnTzmW39fXrmonfz9+kPzt+BuMbburMX4/OFq/5z9MH4zXB8GrBk9Km/jNOfypPaZXKSHVuvUSq6YV1fCc2k0CD/rW7TW0v+acI/Q9bxye00POhyv7WJKiaEpCEF3lSSxcKXogcC3brPA9/sTQjBVLqmcV7WFSJ355BpfdYHXC8iwoOfAihK696Wdj6+amVUpjaN1yGVOjWpBqcY7CvL7KY8YOxpOaIGJAICr9Lfbk7n+m/TG9TVbhTl66+rLRJBRMgIS0elpL4TvvGwPEqDJnl6lWcw/frvUiojgb0c34faBM+/08ffnSrrijE6ExeH0R1BgQVUNqcbr/pZdvztr7j4/v2Hq+VcrDTXg9oM5e0FkZP25QVZpmsc85P4DucLc/Gp0Uk5nYyLeewo2cCI2BQR8DoopB8sZSJ/1wiu/x+0e4bl7iOIh//vXtVWl6hb59JrA1q8WcNidRX5H8w9QL1CmTMePcdWIALIlxvDcXRvRUnQQ3TRMcG6o5dJ2rKI/mfeChJ6SrLhtPwu5Vnrciapau7KKvX9u2ygiq2nW3ieedM94KNXZhPsMPPTqa5O2ricLIhjsd3ALpQTQlHe+VSFSrwmOGrr5muvLDL2dZUT2O3EEIEEOFtF9/OJ3vfPJfFeJQndxptjxmQj/3pCT1NYRZbfHi7lzzliuryhHx3Hrzq/K4SVeDQZzt/8zzQPbmp4UGDZ6a+tPELtQ8iBqDKwoDagyIf4PW/9HmLOjFpKdZyVuODI9kvjAD8Q8/vr9qTSYBff2mVlXpkblWbZZ6rur/KQmHXVD1PKDOXdwhdO2gX/GkukUMIqcyLHID4pD7QizmJZrzZh+qfSjjfuqn/TWzd4V4zn0F1V0vxUEdp4V5NaraHvI++sjDXMM6BaBpzk+p3wfq1D/PCl7Wby4QvUpHbLpUXZVXLFUPezIgDrzxNW+xistusAlUp6NL6IsLEL7z/q9JYX618n5Odd7fZySkfzXHJd78SLszluOdj8nIyvW/8twQorjkkvN5QZuzuFth+657jb276yAxOH9UEYiDIYiK55bBr7lyqAUejN25WcG+Fy0ikVBquZHCL1P6qTPndmO8XpfVEsPK3k64NrRjd31SEAy4kvVN/ZLHUDVB6HPeeN/Qu16x28C6YfEQwMgPVSto0XFnfPQHDyExOAWPJ0IdOgjEoZCuvOpDvkObDSC70H5CEkHftrtBYZvOe/XVKzsm+tn0Nas6hG++ewzj8br/Zub54k9quzDRzxh7c9RTJK4633aVmIqI5DHYatX3HMuve//vsYelay4fR0Jhdx7UfDwmJQWijz3/SkGLNoX6ssXdkBgQCNfMH7zmf+2FG4EDd0yNHAdEB09h93MWh2+9dRwYiQllpTfLwlPPWUIII7hebE/VgGtQJ5c/7dQZoOt87JXnXzR272zg9jOGb799nDxxal9qi3fjmdh6tbex9etvOdZ/Enjv3f7SgAt/dI0cii8bJKamFZ19ydyCVu3ytZkz+lak46RO//ViUlTkeMMhlxLcGHQuII582e188uyUMZ+eR+Jxl/xQ5u0zNQWUyTP65WXU0cKDB08iRflZbjyLPHbM4Px62XL08RdeYQKJ6RRJYlGQBl7+ERNILQKO0ZXf/zqvoFnHrfkNsuX46P894Ljw+XPGeQWNmkeViVP7MSnuPCM1Lwo9T5sGoid+PP8u8OGHF3tuv360ZVZyy4Bd0oI1HM8IDhwyJS+jNgnfcutYY+e2cmv0Q3t0FPU6a1Vk6FP/M/ed4xmV7jifPZ6oeXMj6HxGHAlCrzOnpv3wdW+rl7OL+4RJTQVl2qyL8rPb5+bXz1ajI559hRTkVj/R1zN27WgYe/3VpwvatM/NS6tFIvc//hEwrJgQZ7PFRArwbZpv89537zMHmWFMwQWEFaPDX3mNfq7Ck7v/o/w48coTfs6c3XUi//fIB/k16pPQwJsmE4N4XTMPG+bnD/iINOjqd0/kn/tfePHmlI/eHEJCIfd7bPAc0AuAMmVG/8LOvTbnpdciRaefsc4k5PtI7l7XGiqRWMSvzvjtgvBNQybm12lEClp13q2v3dya8fnCbqQHoCOgvEEPNceYZCrEK+XzHUV75E/rOS1t5q/ti3pfvAA0Q3SzjLUlOM23jH/w+UPxUR89ROQ4cC2ydwind5vOSGLc+pCKKoGmikQzOBKMBUhRXpaRk1eb7MmpYxQGBSp0zEuPJRxs0klJ7FzqBjA+UU358uM+4PEevigTY38uY3duw/DtD31Drr/zG4ZngWvTcrVwevff+Q7t57MN6m1hAilF1u6LRlKMPXvr6StXd9DmLzhdW7yiq5FXKFnOc8EUD5KnRAlz7wiEw+C948bRXKu2S0/0NcQBV36U2avX1KK+Fy8wtu+tbeW3uH674YERUkD/Z2fz6NOvjDS1xpGWFkznu3bNfK5ls5VcuzaLuebm1wb1tjJZ1faY8x4CgdNKq0PENZGECtOM/IIaxo4dDfQt/zQ31m9srW/c3NLYsbuhURTirH1Hc3bo5YP6djjBHrJ7beLdyXwWvXGG5XVadhkl/zEJT7qZ9Er3TLrOkGj0qNKTa9l6ecaaJdWDfS9arK/ZlA1ej/ufTRTMPSqYt/+cevK3k64/psdxKlP7RKFp5k3VE0n7bXIHtmHjjce6BiX+AH3jP63pAPjmTktDK9HS6Dod4khOKOHFZeA7tt7oe3r43WXecjVq70xfvKCO/PGHD4QfeOI1xh8ASGQ+lUUUtqnNKAxlGvMW91TNUWqOKh2HnJPScZhnSpB5MiGmJOB4Hf0MCDjGuybjTwmmzfqjqfeh218hRdhM61DhTusu8d06zc1YsyzjmEnhv0ibOsit7nDlGFlOHc61MgtSx33bA0TJsRhmafDNr2cV7mKlARd+Ye0nUjHW0ZpvjrM1zpJBtWSWqXAB/m6GT2AuA+K4QEMQMzcsq8fVrfEP0GJpVb3eFq0kGo9C6jejB6ROGHcq8JWonpapKXAN62xPm/NnEyar+l4XRBvxv/HGoKzC3bx09aUfkWDQbtOKKEdi8PEy+IQ4dSohEMd1m6hZe2favNmNU6eOPYPx8EUQi1c9gqCFAc2brue2QW9l5uxghL7nf1+JVhhoBJF0bb+v0v6e3YBJSSt0V8Jxuv/lV4ZkFe1lAqNevIGR+JDrPTOQGI5iPEBOQJQBfNfuf2asX52e9ufkzqYGsSlhLTTLE+aNlt5sPTcMfC8ruJfxPTn83srDBya5myTPpPv2pS+Z1cY/8o1rE/0RxH4DPsvYuCY1c9f6gEm6r4KhGUgSiSQGq54K+hgQZQfXpt3itLl/NaUtNL0P3vGUKT1VN3sdlIuCEI3RyLSYf+QI62brG/HcHZXHEkt9JFFgUn05qVO/75WxYmkNLrv56nL9RB5/xDfsiaGZO7dwWbn/CP7nH7+DrV1tm5ULoah46NwiBoYXZEbgZcxjQDi3qTjde9/9z2Ru3yRm5W/n/C89dRtbt8YWy3bsYtiea6AmsngMpIGXfJy5ZWVWxj/rfdIVV31UadZLUUxCCIF40TnfZm5ZUT1j5dKafJdTZlY8CSho0nXXv5c+f25DqqVlrFtU3ffU0Ae4pg1X00RC6xKiV732DBhOikhGkjCkq6/9gA7rxh0JpSqTJl0hf/3dEG3B0lNITLbzDUSh4nxmKijjceAa1dvjufmGt6TBN77N+JzJWCXRaIDEZTvWvbz8MZpOPwewGamydPXln3juvec5tmbtHUm3tdKzcj1DbhlJR8nPjO1bm6i//XaBMvW3S7RFy7obefk+qgkxomTnepTTnBNZBqt7oQvWGXeIgRdUa7ipMXCJ67LECIKSgPdIvA7Lut+bm/F5Xbf70HBX6aprRtOxX1Apgjp79lnK5KmXa3Pmn6Fv39XIFF6C64eY7nnVXkq2emY+37XTLPHyi78We/eeBKLXhSRGlqT/+Wc2/U5fsbSLMm36herM2efqaze0JQXBVMvXR4WXk/WbaFCJqtAmSTrfqtly8ZILvhX7XfYVW6tO0hHBMc1w/YabpRtvGkXHwfOgcfqGDa21pcu6akuWnqKvXtve2LazsVFQlGVqsVZimhWe6mTipqICUy091zP4mne9d931EkheV5wkDHFBeJs3uJSiM/usMbbuquvarc0UagybmKQwQrMUNd1d7cokOoZhjiioCS0GRwwWDkmPOS41l641Q2OpWdsHRGiQvLvd9kgstj+phzVvWTy7P7mKHprDCWr69yxH1/iAbCA7YY6Wmz6icKdzcUDiFtEMO7OclnKgtzu2WKi5t1FMIcwZTCBQxDCsQRRFMjUFMaEdDek7me9NS5wzIr3QEIZEI+lEVp2RTnQ+RcF8xpQCQm+rsuyxChWS43kJwlKhCpUqRMUuGc5wnGYSsQr0K4AfNFWgGqwjT0rn3ucxL9ygETrvssxwLZpvSJsxtQ3wvKMXS97lLeoeDIMlhlF5qsOah8zcO9wxTOnB88ryJyLAGGsk4FyWqS+B9RkPeFxKFkebokPmghEOkdqG+7LBvECwpLAoo9wlnklKxA1djRKuqrGkoCDLAfFQueKQdYMj5rBKq4BLcx+T6a62dza9bxjEFRnoUhE9X5wRvTF0PiMQCETywR2NIRGEQLMYdfXE3qukHICTz2uZRVji3C2cAYaWFnHyWs+xBkicAo41ZyS0YYzKsNTf49xzgyDKtkPNIROM+fkYp7OGJV6hvc2dXB5GlOK234c4sjSWaUPyxBzc6AwIHsXxuQwIUYZzyCxsmywNoBWerW3uyFwylp9RpHN5bHuSMedeXbCkhzZnfncQRSSGRIA25pAG9JsY+PCdy5DbEQhEhcTIUcPVGTO7M0lIDO7Y6HlWg1Qx4prmYFfu5HDnIRAIRLIQAwCWxEAgEAgkhoOu9MAkMM8AgUAgEBWfGAgIgkwwKgmBQCCSDlgSo6wwdJ7IcQnkmJfQ+OW4KpF4zANK3GslOKmKB3SDJVHVW5LoROIRL+gabxFoCZV6/VFgOcMywUm8wkgcTZJRTYJVGNrERPTEGckjg4ePMzRqR5TsP1uJNNj6AoFAJAExWGFypAI3xlDikrFvXy1j546GxtZtTfRtO7KNbduaGDt31zNycusYhYWZJBhJg3iMI4pmh8eWZA6XtOJjWfOPzME/K23Rd0hXpuMpxUBK/3Pwn61y5ge2CDSsTF5ywPe2w5/s/3wCBzRcjvGaxBLwFzFpqUVMZnoOW71GDluz2g62du1dbO1a29laNXexNWruYjIzcpnU9EIrexaBQCAxOMsM5SdYjB1bG2vLV3TWFi0+VVu2souxaUsLU9jXING4LTw5zi6TwHP/3d5QkEzhKiX2AQ5NCv2PJNFjoRwSUzx0wL6CmgBbm//7F4pJRTes0hKElpcoIUOetYrSMWkpRWzN6nvYunW2ck0arueaZq/lsrPXsfXrb2Fr1twFkjeGRwqBQGI4mihyz75hCnMSj3nVX6deJk/6aQAtkmZs31XbutkLdqN3K+HsoH/DJ66xdmnD70Nu+SV/958hWwdqHcx+jeNATcTpYnAHaEFWU/PDPVYomqaHtqbpG7e2UP+c27v0eSjZ6hoQTbOqbFo1kTwmoWZlFHD1623hWjRdybVtvZRv02opS4mkRu1dePQQiKpoSvKmRtwqWMb4vKDOnH0OHaUC0uM1hZFDQt0SdLot6OgN2srw5WxhF/ABk54KbGYaMJlZwNZIBzYjyxSCacCmmT9LSwcmxWvVCGK8JhF5RJOoqHZCh1Bs3hGPTgq6at7Yi81Xmvk9FbaKbpVtpj2A6VcSjlv17kk4CKTQnOrCQiDBIiB5ITCC5vcFISsRkDZJITHzd2nPAq24yFypGay48iN3gCnsRAiFo4M+58HPRYrCGVrR2gxt5dpOMO6nQaUaCX0mVbPmla4lW6vGXq5F9kq+Y/u/+c6d5nJtWi9la9XdgccTgah0GoPb5pYTEGKUp6jAp12aqOA1b8ZUwLMN6wLfIhu4Vs3Mr02BbVAP2GrVAFICtjC36s0ZpWaWUhPLgZqAo6tiClkQj8tU9K95Kbn9lwxL+LP7J8IUzkAJhpJHfgEYOftA37kbjO07Qd+20/y6C4w9uebfFdrkYnW2YorNcJytkVlmuOP8bPTfWiS7/8fGvvyadKh/LTi7dI1o6Wo6eNZco4wo16zJar5rpzn8qaf8wXfoMJ+tWWcnHl8EItmIgZRjqAztnWvdkDVgUv3At2wCfLfOIHTvAnzbVsDUrAEgemhEkSl8NOv3LGF/KGiXLYgn14oeyFPHkElCzWt0sA3qA9/lMGYljjugpjyxGs5AyNRK9ppEsm0H6Bs2g75uE+ib/gF9+26bSGKK/TlMLYmhvQA49tiJnP4aX0w+Xps9SFzxaSvWdqEDPv76HqspjFK8vl7J/Ox1tpukMVs4o+evwiknz2QbNN6ERxuBqIimpAypKCHF9KiQoE3GPQJwJ7UA6bwzQTi7J3DNmpqCxWv3cKVC5EDBH5ftgTg6uVBiOVy5NEEEtl5dawinnmJLc9bWJqDEqU9fJBYDkpsH+pZtoK1eB/qKtaCt3QjGNlMbKQjZ2pdFHsLxkYdFHPvLeRu7c+srk369kg6q1VmdrShpBLzANc9eLfTq8atwzpk/8527zGW8/gguMAJRGTUGkwzYWlngGdQPxIv7Atu4oSlkiGUaKfVrWISAjb0TxiS6bQKySPjAC0JaOvAd6DjJ/gHVQihxUDKgZGIKcULNWBs2gbp0JWiLVoC+drMp7HOopmCbrqjvwqpeewwfxSQY6rcoVZo2bm1NR3z0l/dR0xQlDarFsE0abhV6nfareF6fCXy3bjORMBCIRBCDm2LI1BDEi84Gzz23AITM8xwM40omCyw/jWYRwn7ySAO+SydrwBCwSYCSASUQ2is5J8fSONS/l4C2cBno67aAkVdkp2vQCLRj6btL/17c7yA3duU0lL+ZcLP89YSbrfeghOGVgGvXcoV4fp9x4gXnf881b7kKFwyBxOAkvF53pXVJUhfBPKxKB82OXCqV6ampIHTrag1LwFMisAQ8AZKfD/qaDaDOXQjq7EWgr94IRkHQcrQzUjG5HJUwzGH+nvW7lLfWbm4XW/teu9ir7wynFxAgOnAN6uYIfc6aJF1+2Zf8Kd1m0j7LuEgIJIYKqTYgMVRJUJEs66UaBw395U9qYw3vbTfYJipJsMyNxu7doC1aBurvc0GdtxT07XusnzOSZJPL0UDDef0+W7vID9aQv5k4xNQuhhDqmzJJi6tfO1c4/9wJ0sArPuE7dZmLC4NAYjgWMAxxXUIgMSAOSxp2JBnNKxHP6mkNyylOtQIaebwv1yIM5bfZoP610CYMnVh5KkfVMExthbEipTxgFIarUTOU/OX4m0mMJnwbwLduvlEaePkn4oDLv2Br1d2OC4JAYjj0DHn9YVejklBjQBwPVMUedG96PCCcdgoIPbrZ/gxKCOY+MnbsBHXW36BM/hO0hSup8Ld9GHQcyYdBs7yLNQt9666m0ZdHPRd9fuRzJBoDJj1FFc87Z6Jn8KC3+ZO7z8RFQKDG4CYYcC+5DFGFNAxi57CENVvGZ2SCdFFfkC4+z/ZhUJNUMAjqgqWg/PgbKH/MB2N3nh1eKx2FLGgIbmoKVSIE5effBig/ThtAYlFgONYko1NmeW4fMlLo3XfigdV1EYiqQQysm416GCDxqJ2gZmA/IITThGGOeMweJoQuHazhp4RAtYtI2CILedxUUClZ5BbZzmuqWRxRq/DbisvC5aerg+85nZqfqLWV73HKbO8dN78m9D5vAk48otITA+MNxFzt70lQa0AkGDRHozhPQ+jU3holmgXJzQXlt1kgfzcZtMVrgWiG7Y9gmcNqvCW5FtqiFaeFBt99mmV64lkQzzvrZ889dz3Pd+46ByccUfk0hkRc66i2gD4GRHmCOrrNwYgSSOefA9KFvQG8krU3tcUrIP7VD6BMmwMkGLOJgjtM00Rmv59CmTHnAuW3vy4g4Qiw1TMi0o3XvOu9/dZXmczqOTjZiESBde2VOdZlGw/VFAwcOCrWMDSASMSqs8W3agaBEQ9B5rKfIWv7n5A28S2QLullVaOlhQmPWH2YhsqmpgCRNX/8/c+GFrTqsjcvvRYJXnDR39qsP/qg2EIkrynJL0Qd7xnwL1MSRiW5AmpHpwlmtL4Ujfm3elsw9p9p5jLV1HQDTXnHipjtq+Dq1wX/sLvA/+yDluagLVoOsQ/GgDpjgbWNaeb1YVGcsa0tX3ty8MohU0k4DGyd6gXe++54wXPTTW8CLyo4yQg0JdlhSRYpECQG52bVJAF93QYouuZhIIVRq8IpsRz8xcKft7OJmRSfXa68VhawdWsAW68WcOZg65jf18gCJi3VtqFzvL1OVg+G4q5wSCb7iaJFNgRGPm7NFY1akr+fAvH/jQV9W45tWjqcf4I6sqk2EY5nREe8/nLksedeZiSeeAZf+673oQeGM+mZubiTERWXGBjGXYlNb68lfREQZQftihcOQfihVwAiilWZtISC/6WsheOg07Ftr/mn1Qf8RUlrUGN/a1DqaJUEq/w5Wz3DJJGawDWuB1y2ORrWBbZ2TWAy04sdtezBJGJUAdI354z6EyikS/uA54qLTA2BB3XOAoi++iloi9cVk+zhrb7FTmwm/tm3d8Y/+PxOas6Srrn8C9/jjz3CVKu5Gzd2Zb/NMa6UK3XPlOTxuGdKotmrtCQC3j6dJVra0tMj2rH9knAim3R/Ix44+N+TqAL61r3WUGcvP4RIdLtLnflnRuBsEjG1Ea5hHfNW3Qi45uZoXN/8WXWTsPy2acsiEK3031UaniiOfOLbtYHUr143Bb8HtPlLIPL8B6At2XBkTYLCY5ui5HGTr5O/mnAdrfMkXX/lJ75h//cIk1l9H27yynepgIAQNS8NGpqSSicF0Mfg9HyaSP32DdA3bYHYR+NAmTwbSFy1b/NucPyBRHKAeZ3IWimJwMwl+4lLKyYQ83taOpvJCABbvybwJnHwbZuaJNKYNu0BNj3NLoFByUPV9puwkg2aqXkFVeBaNoW0r0eagl8A+YdpEH1uNBgF4SP7JA4kia8n3KhMmnJl+l/TmzE1a2PXO0S5m5KwVlIy8kMsBmydWuB/4k4IPP+gNb/ypN8g+srndiKXz1M+H4yamUTWLlFxoBaybrs15B9nFWcy63Y/aUoeIm/14uaa1LGIgz+phU0eVPOgTZzo7yua3du7ghMHKS7pIZ51KkgXnm01QAoPGwnKjMVWH/Ijn3AOSCjmLTzngqVp039uz9aovQt3OaL8TEm0VhLjcndPJAZ3pzcatb6K5/YA6eJzgEbDRJ5517y1zgLG7wXX1/dENBChuJ1oyTOEYqAt22QN+OqX/VoEJQOOBTYjBbjsuiZpNAO+U2vgi4nDKrhHb+yKWuF8WYSGw5paXMrbT5naVRyC1z4C+vod9mc+HMz5IIWhagXNO+70PfHgc94Hhz6OuxtRCU1JTPFBLYkfR7ivSUStW3vg2Xsh8MpQiI36AmLvfA/g8RzZ5l0RQZ24nGjuIFuIUlOZtuofa8A302zHOSUDXbec5mztLOBaNwahaxvgO7QErlE9289BI7VoR7gSH0c5TAFR4taapH71EgRvfBz0FVvM9RCPfGpSUiD22vvDYs+NHOZ96M5XvI89+gj2lkAkmBiI2+rC/sgkROKEEW2iE1bBc1N/8N51DcTe/Byi7423o2MYJvkfkLYGPcB2b+QGwZi5DFRz2GSg2aYqnrGirPg2Jmmc3Bb4zq2taCuLNErJxQBXy8LYn9Byxqe+NwyKrnkMjB25R+81QYnR74fYe58Ojb789lCuQZ293kfuHS5dedVo4AQNdzjCVWJgAulB901JGJVUbqCRROEoeG4ZCN7bBkL4sTdB/mnO0e3dJwpTyHLNGgJbvy5oC5aYwrqAFmm0+ydwXOKemWpGNPS2OGKLmqnUeautsZ80VMu3wdbJAr59cxBObW9qGi2Aq1vLbiKk2L/j6L7VNEsbCDx7OwSHjCjWYP777DEpAdrtrmbk/559L3LvsPeIoQGX3Wi7cHr3GXzXLn9xzZut5rKz1zHpmXm44ZEYnBLa7rECtSQFlWL/AhJD+RIEtdcTCLx4P/geuBaCt4wA45+co5o0jgtxGfhObSF16k9Wu86D7so7t4P611+g/jLN/LoASMQ2d5ULDiENIzcEyvRF1jjIPJXmA755A5MwTgKhWzsrFNfSMg70Z5zIcYvHLR+J1LcbxCdQH9BxBgl4PZY1zNiTW18e++P1dOx35qt2CDPPAZuZHuWaNlrLd2w/nz+5819c+w7zucaNNpoMjQcRiaECwEp+RudzhTExmYKJZuSm/zwKlCkzIfzIu/ZtvoyCmmjUbHX9v0jBksV164M08CoQzz0Xinqda97gjfIjhmM1T+mmjF2zzRqx0T+WahA0f4RrXMski7YgXXqGSRiN7U1ukgXRj9Fkagpy/uTWABNnOXTGDuPMjys+beX6TnTAF2Nvs535qp1/QZ351TIiXKvmK4TuJ/8hnHbqdK59+0VManoBnhAkhmJTkhShZYSPVa09MTMSEkOFI4hgGITTu0Dmos8h/OS7II+bZZXQOCHQkNOAD7i2rY/6a+rMWaDv3Fva8yB5LjcHaxn69lxz/AHxMTOAyIrFC2x6ANhamXb5kdp0VAOuTnVg69Uwv9YwNZCATcD0vu4RgBSFE2tetZz5km3Wo+sfU/za4pXd6Ii9/dH/WRqHlYxq0DIqCte65TLhjB6/CGf2msK3O2kRiB4ZTw1qDE6KIHQ+V1SYa0LDQQNP3Q6+IZdB8PYXwdhVcPzZ1MSu38SkZhz91wryXNsHTIoXSF4hvSnbVU9pUUGaS+Gm8KUaRnG+iJ3sl2ONg+eY2H4etbh0CK2hJPG278XvrTjEd4DGQVRD1Jat7kpH7I0PHre0IZM0rOivxg22Cr1O+1U8v88E/pRuMxmvP4IHCYnhhHgBNYYKvkS0S1lmGqRPfhPkSb9D5KmP7YzkYzX3UEVTJ/Y42ibu0NE21TionZJQCFI+fhvEfv0P+rn8zRcQvuNhU5MJlO/kUp8Ge7CZ57jOjnqUeaLLwxSH4JYMV7Ql0e58R3luV05D+ZsJN8tfj7/ZMk3FTcLwimBqGKvEC/qMEy88fyzXotVKPFXJTgyCoLhn72Vw5ZKJIEJREM/uDtL5p0PkxU8g/s2MY4teMoUHUWUgQRoUU//IF+yOncFz/ZUQe/dTq7JrmT9vURB8j97zL1KoDHuPhFmQLg1DYORukxzg37EbmjnnMgskan4NcWAUckByza85vCm8BdB3m1/38PbPCunvmWe8JMiVJ8BQicKVIa+DEkZxmXEKfcOWNrE33m8Te/3dJ0ksbl0EuUb1dovnnTtBvOLyz/kOnf/GE5ZMxMBxmruOQPQxJBVoZE5UA/9D14Hvzv4QemgUqPPWllZxPSIxRGVTKOXBfwWl+l58Cdi6dSDy2Ahg0tNPfFcVFIL3kbvA++iww/69tnDJfwfCyapVrpz6Brh6WZYZSl+3y/YFlCOvkBAL/sdywXNHPkDwyOeKkQy7dlWGClyDw/AiU6xVcMUShH5PjyGV2wUmcewUQNsggb5WAm29+XWrACTPJBGZsX6XEYhFIsc1F9SMV9zlzsgtrB3/Yuwd8c++u4NqpRZZtG66Sbri8s+kK/p/xtautw0PXFU0JdFbhSKbwqb4yoO5DMlzY6VOVZaD1HcfBmNfHoQeHAXaqu1HDq80CMjfjAHh7LP/87U9d98L0jXXQOia663wVUt7OBbTUly2SkvwJ7eHlA/fA7Zx08N/lC0bQRn3Y6mAspnCblpEI4u4OlngGdQbpIt72iGoJiHQiCKrr4W5X0P3jgR18WZgfFKCJx2sfNO0j3YC3yMC4GKTUEbUgGtMhymwexeTCH/AoGWpCjjQN5ukscxrzofXIhA9h7MitizSEI6RNNj9LVGNbXuyY6++80zsxTefof2z2cxUWbyo71jpphtH8e07zseTV3GIwd27ESnpx4A9GZKSIGJxS3imffaUqRHsMzWId0DfuOdfWbv0d+TvfzK/3gv+N978702XWQ1Sp/xsfa9M/gnkT78AbckKIIVBO2ubChOvZNVD4ju1B/HiC0E8xyQdz39HNEWffg6MYMQWRtT5yzOQ+r8HgG/Z2E5eK8mKpneV0H7fKVF06zikjh4G6sxFEHrkAzv8NlGhtbQtRpphPrNiawrlnN/MMDrw2VFrePoVSyGhWPMIsqaW4QH1bz8oc/2gbxAsTYPxkGNLleB5u5GRRiR5wpRr5XE/X0vzW5gUny72u+Br7523v8I1b7UCT2A5EQPj84VM1ZmAbl5VXAlXhf2Zz0gMSU0QbE1TSJ/UBLTVOw7rTKUZuvI3P4AyZTqkjv8auDYnHdNri+dfaA0nLiGhAQNBnTHHJgWNhtGKJikMtTrXWYlpyn9LW5opzndpA5l/vg2hx98H5del5uskqFotPSLUlBNnLD9ChRZKjePW8F6day4isUxWxi4RlN9TQf41BTSTLKhznJGOQbOgJqgUK1CAU8ZPuU4Z+9N1tAgh16BujufuW1723HDDOyB64ngSE6UxuJz5XKo1oMZQCWAK2hT//haih5XyAo2Rh8Ke51vCOPDp+8B37OL6J5PHfAWRe//PKrwHlBRMAmDrZUKaSQo0b8KK0T8eWN3tAFJevAPUAashdP97dtQV57L2QKdWkcwH4io8MRyEWLF8N/nT09fUMC4wNTGqPcgsqIu8EP8hAOpS0dQQ4NiIgqONoFLBKAzViD772qvRR0e8SlvWStf0/9T36MPDmOq1sCw5JHG4KqH/o20RkRiSX2swb9K+Wy+1CCL2wZQjJ8TRDm8+LxgFRRDs25+mRYN36N3gveceAMm52H19zUqIjngRlJ9/M9/PJCyxOKcgEgfxrJMg8PytFkEYtEdCGZ6Zb9UEMma8DuEnPrS1B7+72gOJm+QWY81pS/KovmIrHd9Ch8AjRbaZSWdAWSRBfIIP1JW8nSgvHoNcsFujgjz2xxvkL8fdQP2W0nVXfO57+skHmbSq2z/bPVOS6JEZljOIrrlY5UwvsSmhdE12nSEcAe9NF4N4bhcI3fsOkJyQlcl7xNuv1bBHgNhboyH28jtW6Qy+ZTYIF58HYt++wLdpUyrQj/ymKhhbt4G6YIFJAlNBnTkHSH7QNhfRm2VKSikh0cgi/9PXgnTBaaZQjzmSL0EjlyCmQeC5W0G9eAWEh34IlqHdlTLmNAyVs+z1pJLVUCXFhiC+mUkU/xeyiIKG5crTTKKY7AEjv9hH8V/TauVUiCCP+3lQ/ItxgxivoPqeevhRz823vVbVziNDXLptmwcuu+iMPmuIoghOO9noIRW6t4SUl2+h2ZSoMVSqUw6W3V1buREij38G+q6C44/isTqzqXbxt5KMaOaAv7NqTbDA0GQ76jQ+ihmHkoB4djsIPD3YFq66SxnW1mcgEBr6Pqh/b3A2colG+wQAAo9HgMuwTVlVBvT+QK1nK3iIfy+BtomzTU7sse8lEgyae+D0vwIfvH0lU+PY26PGRo4aHh0+4ilqunIFcRm4Lm1WpE35ub3TfTWSN/NZt8MEK1p3LYQD3BCKAtewDqR995SVPR37348gT5hnawrHUlbjkKza47/VENts1Ls9+B+5ymoDajmY3XzmYgJLfeseiP80GyIjxtj1h5xQHopfgyauGXGmahFDsTbB1ifgf9DU9Dw0aY6SBM214P5bkzD3EpOWBuqiFT3yW3bZwTWqszPlq08v4Fq1WVbu54SaVr3eiBvNltwlBuJOyCpDD76m2ap4qW0BUekIgjp2zZu99/ZLwffAQCvkND72T5AnzgUjN2yVTHDEaUsvFrK5n8zLBt++IXiHnAfCya0tZ7dV90lREvbMRjgK0rldQTylFQTvHAXG7kKr3LUTWgOJU2IgtgW2aiqjAFFTfmQR8N1u7i2pRJMQgOSD9eej7RFqYjRyi+oW9ui9lGtUd0fq+DFnsQ2bbChndnDlZd0jBh8vg1+IQ74cALcCLizHM6DGUAVOtNVrQeDBc/XZ4L2hj/W9sX0vKL8vBeWPFaBv3mu16bS0BWscIhFKwprpX/GcVRyPRhfxJzUGsXtr4Fo3svIbSskgHC2XR7UqrQosxD7/BfStuc6YlEwikC5WzWcGq9QFovjOaioQbD0D/A/Llt9FmcyDOpfbn819JILwmQSxr7BeQbtT14uXnPtryqefXAAcX6k8N7ybh9nVi3xp2W0khqqnSZjC2xxMRgpI/U4HqX8vO/+Blnk3yL/Ni9THRcmixKlrFDegKenXbAlPvXzIgLET7mhCnDx+FsS//QuMopj1szKTQnFbdM/1NBOZgBFEUjjsNBUrhMLZOojn66AtZUH+kbc1K+4oBJGWQnNbeufXaaymfPfZ+UKvs6YgMVSIFSVIDAhbqOtJZB+xGveIoG/ZDfHPpoEyY+VB/hNHtIRiH7t0rQZsLSSFY542qkWYJOobqoK+lhIEZ9eBOpIGQS8dogeCF1052fvQnW/5nnzqXiSGo1+FkBgQiJLTQDUagQX17zUQ++Q30FZut53jVMsRBefeiAox1ZRXNQmIl+gmAVG/BZLCcYuWuLlmtQl479ZAnceCNpuu01HWNy0NYq+9d4+xL69GYNRbVyExHPEgCHFGFOKEEJcK16MpCVHBycDUCqjZS/55PsS/nglGTtDWBqj5yKlkNkoEmh2OyrU2gGtlWN9Tm7l1PGK4DmWSMrI5r+3MeW1qgDKJB0JrTR3BvERrNMmff3el0LXTbGnQDW8jMZQbjAP0ZgSinFFcoM/Ykwfxr/4AecpS8/ZulCbqOUIGxCYCGkHDNSE2EaSBHXVEh8HYwgvhOKgGpv7OgrGNsfMjDkcOfj9Ehr/wmnjRhd8ykpS0NZiStuw2kVUrZNUy/qHGgCivrUhDSSUetBVbIPbpDFAXbik2G3F2/wXOgVBTzb6lsnUJsM3NkUWsOxHRGSu6BokgQdoDFZjdDNBUkxz2MofXHDgWSGFYjDw87EO+Y8d5rhQQTWpiYGj5Q4a4ukyEAPZjQCScDDyiKZh1kGcshfgXM0Hfnm+3FqUag0Phpdb7VDPlTLapEVQ/4Od0u6MjufzIwVxjtjUBUlBcWoQ5nNbgA+XX3y/WV6zsxvgDSfmcLrb2FBVruCq0CWCtJIS7koCUmohIQQhi388G+YdFQKKKnWAHDpiIDHsLM6l2hi5T3S41XUoEIVyGiiY1aeSSvo45cjirQRh9Z05Nd+peJTMxJECvIyVtPVFjQDgNGlJqagb6hp2mVvAHKLM3AGOFJtpHpoQUTvg+Q5vneM1Rk2oGxD6JJUSAUUQVXGU0R5pN5BZps5XvEZM/jwFNSQinzjsV+uYhV+esgdgXs0xS2GubjYpJosxagfnyTAYdxA59LNYUSBTnPulAcyYzSaUl8SQmhuJwVdQYEGUhAxpSGo2D/OMCkMctAKMgZmsDTBlNRKRYeNBy/ymUdGwisK4yMaa0AQ0iyUHXVYGEpG1VCmJgJF+cEb1xV4U2EgPiuG96NOtYAGNHLsS+ng3q72vsm7tUbCLylVEz4GgOD+y3PdOtGUIvWOW8VUBphjlqDMd1ZXJrQRggccPqvUsbsiMxIP6TDGhI6ZLNlolIW7XLvMELdtax4PARKM4nQCCQGMoDpcXSkBgQR77SUQ0g/vkfEPt8jm0aciqkFIFAYqiowHBVxJG0BPPCoKoQuvNL0LfkWWW2EYjKd/dhXWkp6B4x8KwGATHq3m2e7K+xjxoD4tDzIgkQ/2khaBv3ld1vgEBUyHuxYe5zjythDO5qDIyLV3krFpy29mRssxICcSDiKohds0EeuxBIVHWmCxoCUUWQ5HkM6GNAHGFrqOZtKjMAaZ/eDOqyfyD+vak9rNptRyAlUxQJrcRq5Vdg0ltSgWOK81SSUzahjwFRidmBWATBt64HgeH17Ugklqnw+8UqwmcKFm3VDohPWAzaom3mc+jgekG2uGy+jwJcq6Zbpcsu+oaplrHPrb7tSQfG3E35RZnK+B+v0TdsaQRe75GFvmGANPDCz5WJ0waSuCIlYyE93vXpdPHQo48BcczQTZKIyRX0dkkzqwUw9hSC/NNSUH5bC0ZItvItSoWK08KFkmY0BoxJlHz3zvM8Q64fJZ5/wfcgSApuliPD+9DQx+MffjA08tBTL9P+C/+COadCnzOmS1cO/Fj+auIg4ISkfE4XiYEljMcTIcSFKwc9JLSdo6rZZY+RGBDJdgGlPRo0DZQ5G0ytYAnom/NtkxFvF95x3GFuUCKIWu8r9D5jsufmm0YKPXr+hitx/BAvufjr2OvvPEkKw4GDfFeKCmzDOjkpH394kbZyeVfLB5qkrq2kNiVZRfRKBgJRkcHZSXb69jyQJywGddYm82JjXpo8DmVcH8acQSImEQS8hnhRn+89Qwa/yXfuOgcXwoErb43aO/n2bRYq02adwfDe/aRQKys3bfqUtuDxxkBVhWR+xuQvooemJERF1QpomQ3dAGX2epDHLwV9W6EVRms5JjkOGM7Zs2ARgVcE8fxzJnruvO0lvmOXebgK7kA4s9dkZcrvZ1h/kBVgG9XdSUmBSUkrrAzPl9xF9Cy3f8lAIMr7KsnYvoK9RSBPXArK7xtMoaHvb+3ppFZgVWU1icAkGeGcntO899zxAt+9x++4CImB1P/yz5Upv1yu/Dz9FOGs01ak/TypC/BCpfHPuEwMxF13PGoMiPLWCmgLT54Fbdk2iH+3BLQ1e+2oIuorYMzhcbBYvywDURTgT+6w1Hv3bS+JF13yrfkmuPnLY92zqu9NnTihW2V9PleJgfEGQq7a/60Et+KBQCRKKJgaAFFUUGasNTWDFWDk0lLdvJ1z4HVQK6ABFpEIcA3r5nhuvXGkdP2g95hAWhGuACK5NQbissYAqDEgEsEEjF2qOy9kEsEykxA2AqjGAaW6Bee2MzUPma8r9rvwG+99dz/PNWu5EhcAUbmIwbWDah4gTQfQ1OIOKEgMCIcvHLRUt4cH/Z9ciH+7BLSFOyyHMQis9XcgOWQiUjUgsSjw7Vuv9T5w1wjx0su/wvmvBGBZIxkT25KbGPZrJBiuinDuvsHRns4caCt3QXzMYtDW5e6PIvI4F31YHD1EpKv6feK9/94RbN0GW3D2KxlEMW5dJJAYEqwylBIDmpIQZdhJNEGJZ0BdsNXUDJaCvj1o5xawjHNRRNRXEI4A1zJ7q/ehe56Rrhj4CTqNEVWXGFjO3V5WqDEgToQMaCSRqRwoszdDfOxyMPZGi8tPOOgvoHWHdA3E886a6nvs4WFcm5MW48wjXBCCrtir3I1KknyyayWxsVYS4jjJgJiXdJpxHP9+JRh5MbsshYNkQLUCJsWneG4eNMp7z93PM2kZ+TjzCNdgylbGlxZJPo3Bba7EkhiIo5EBrT0EBJQ/N4I8bhUYBbIdVkr/zis4cjBJOAxco7p7vA/fN1y65toPAIuRIhIrBF15WSy7jahUh8Q2EzGg/rXF0gxIXhyglAwc2O7F/gK+c7uVvicffUQ48+zJOPGIyobkJQbN1BIUHRhaIwZNSVWbDHg7jFT9mzqQV4CREy01E4ETZEBDSuNREM/qMcs7/PGH+JM6zseJRyAxVFigKanKgkYNSRxoy3dD/OvloO8I7fcZOGEmUlQgigziRb1/9j31+FAuu9kanHQEEoMjtzmXDK7M/tsiOp+rEKwMZB70jbkWGWjr8+0KpizjHBmoMkiXXzTe99Swh9h6DTG/AIHE4Pg5zpCCrgptdD5XATKA4oqlIctMpC3cayWh0aQzx8lg+OMPsnUb/IOTjkBicFdjANdfHzWGyskHpiZAYgrIE9eAMn2r3auZVix1xGdgkoEcB6nf+T/4nh5+P1sPM48RiMQRg+tAjaFSkQFfnHg2YzPEJ64HiOkAEmdrCGWFpgOJRkA8/+xpvueevodr0mwtzjgCURmJAX0MSY7iYnXUibxyL8S/XgXG7uh+rUAqIyHohpVnIJzedYH/pRF3cG07LMQ5RyAqKzHQ6qqKeehlo7jkDBJD0i2hhwcjJwzxb1aBuizXIgfLXFRWUxENXw6FgG/TfKPvxWfuFnqeORVnG4GoShoDmpKSiwwEFoh5i5cnbwRl6labz82fOZF4RpPO2JpZhb5nhj0oXXHlxzjbiHIFrROHZbfLyxJhWGUxCBJDBT4gxfkGS/ZAfMw6OxPZU9z6skwsYx66WJxWRiXeB+54wXv/A8OBF1SccESFuARJYhxYloBOmGQkCLeJAXs+V9WDQU1FeVGQv14D2vI8u9sZ5QJPGbccdSLHoiBdcdF4//Mj7mKq1dyNs41AJBMxeL0h94kBTUkVhgyoFkCjin7bCvKP/4B5W7I7njnhNwiGgO/UdlVg5Eu3cB27zMHZRiCSV2NwGVhEr0IQAs1G3lQA8a/WgbE9YhMBdSSzZVMYaaczNj0Q8T3z2FDp2uvfw5lGIA49fO40fEpuYqC9HkoGIrH7kTqSNR3kHzaB+sdu22fAORBVpGqmyhEH6fqBn/ueffpeJpBWiLONQBxek2ZSxTASw36xZNfCV6mvEU1JiZx2xsOBtioP4t9sBJInA5h/LnO+AbUIhoLAd2i9JvDmq4O5Dp3n4WQjEOWHSmBKMooHwjU+EDkgMRXk8ZtBnZtjZyJTM5GnDIRAIzWicUoqmu+JocM8t93xMs40AoHE4IgqhVFJbrEBY2sHy/ZB/NvNQIpUWzMoa1SRYVgJaOIF50zzv/7KELZ23W042QgEEoODwAQ3V7SDuArxcf+A9ve+/dpBGc1FliO5WlrQ/8qIO8VL+n2JM41AIDG4qDEgMTijHbCgrSqA+JgtQAod0g5oraJIGKSrLxvrf+nF25jU9HycbAQCicFtZig2I6Ep6USmDkQWQDVAnrgV1Nn77JwDp7SD2tXyAm+8NEQ4t+9EnGwEAokhcZxAb6TY8/n4FQQPB/rmIMjf/ANGjmwTgROVTKMR8Fx7+RjfSy/cxvhTi3CmEQgkhgQTA7HKI1hmJANNSf9JBjTHwPy/Mm0XKL/l2JoBV1btgDG1gwiwNTILAm++dLPQ5/xxONMIBBJDOcMADFf9L+2ABWNvHGJjtoGxJWqHmAplLGBHI4vCIZAuv3CSf+Srg5m0zDycaQTikFsTEsMRr/UuF9EDDFc9HGhFU5EBdV4eyJN2m2oCrVnkRN5BDJiAJ+Z7/fm7pAEDsbQ1AnGk4+JLDTGcoBFdEZLx87tKDJad2U2hTTBc9aD5FlkgMR3k8TtBW1Jkm4koNQtl4GfKu8EgCGeeOjvw7lvXsXXrY39kBOI/zw1BjaFcJwc1BmC8LOgbwhD/bheQfBpqypZROzCHbL4O0cA37KGnPPfe9wyedASi6gB9DMlKBtRxTEtcT98Hym95BziTy+Y/IKEwcM0b/RP4YNTVfMcuc/GIIBBIDEnFCVbP5yqmMVBzkVGkQnzsLtDXx0zNgHXImRwGz6ArvvG/8uLN4PFH8GggEEgMScwOVcDHQCNNJZqZHAJ5fI4pxM3nFRmbFE74NYtbY3pFOfDGc3eIA7BPMgKRdOA4DYnhEFjJbfS2W0nzGEpzD37NBXVWkd3zgHKBWMYGOLQbWteTlqf8752BbJNma/F0IRBJClGMIzH8W8RBZfQxUO3AyKfmohwwtsi2ZiCW0VxUnJnsvf2GD3wjnr0bOEHFU4VAICofMVSmstslhexWhkGZkAskVpJ7UEZzEc09SPHG/G+/erN4yWVf4ZZHIBBVRGNIUmKgrfl42yyk/FYA6qzgfnOR4JC5aPR7V7CNstfhVkcgEJWbGJhiPogXm5GSUGOgmclGoQbyuHzQNztpLgqD9+brPva98PztwIsKbnEEAlG1NIbSfgxJQgxWdBED+to4yBMLgUQMZ8xF8bhJKrxqRRddcdVo3NYIBKKKE0MS+Bho7SIOQPkjCOqfETsRzQlzUSgMfKvsTYGP3h/AtW67BLczAoFAYoCKrTFQcxHNOZAnFoG+XjE1A6bMZECfldYukgZePNH/xsjrGX9KELcxAoFAYihFSahqxSIGGl2kb5FBHh8CUlSSjFZGQlA1AF0F35MPP+65+57ncOsiEAgkhiMoDFAROnvS92dNQhBM+T03Bsp0WlGC1i6CsiWjUf9BJApMjYz8wAdvXSP0PHMqblkEAoHEcDRhrBrlbkqiZEBkAvKPEdBXKABScTG7sj4eLXV9WtcFgdHvD2Dr1NuKWxWBQCAxHBPKz5REo4uM3RrEJkSB5Og2IZTVXFRSzO6W6z72v/DCbcBjdjICgUBiOA7JXBKtSqyRqPekDmVtqQzKL3EArXgGJaZMr2n1PmCJ4X/56Xuk6254B7clAoFAYjhRkMSYkmh2MiUfdZoM2iLF9hswZZw9hkYsRYCrX3t34KN3BvJdTpmF2xGBQFR6YiCxSMByoLr3DuCmKcnKTs43QJ4kg7Gj2FwkOeM/EM/uMSvwv/cGMtVq7MZtiEAgqo7G4GprT6aYExxOcCs2F+lrNVAmK0BkKLu5iKKkuundN73re/qZe4DldNx+CASiIsrYpI5KInqJKcmB1+Ps6FBlpgraPN0ONWWhzOYiiMu0w5oWeH3EneKV1/wPdzICgXCIFIAJpBYhMRxmYsrai8EKNw0RkH/WwNhivp5k/lAoq9bB2L2TG9fbGfj4vQF8h87YOxmBQKDGkFByOAGNgTEJQN9sgDJZBxIuJgPJgY9TFASxd68/Ax+8M5DJqr4Xdy4CgUg2VJLqqsf4+zQ7maPZyQaos4ltKmId0BBK/Af33TLKN3z4vTT2FLcWAoFAYigPGOSYNAbLXBQFUKYS0DeaPxAdePIS/4HIqYG3XrhV7D/wE9xOCATCgiqLxNDZZP34yU0MGjlyrSQrusi8zG8zCWEy9SOAQ+YixspO5po22Jby8fv9uXYdFuApQCAQB4JoigDEQGIoxyU4+FvOHtp8BtTZNkE4Yi4ixfkHF549LfDu21cx6Zl5uP0RCERlRNL7GOySGPvNReo0BvSNjG0u4pzQSnQgcgx8Q+96xfvosIdxyyAQCCSGigyGhpcSMLaZ2sEvrHPmIuo/iMWBCXhi/vfeGCxeePEY3CoIBAKJwRHB7WLis0kA2nLWNhfRHGInzEVQ3C7zpBbrAh+9359r1nIlbhEEAoHE4CSi0YB7pENt/sXfl9XFU9Iu8+p+4wIjX7sBvP4wbg0EAoHEUBWhqjR8AHxPD3vEc9vtL+N2QCAQzlxcmaTOZeKr4ILZ5a7r1sgJfPj2VXy302bgLkYgEE6CRKMpoOuMlVGLxFCRV6o43LR3zz8D779zFZa7RiAQ7kqc5AVb6ZeHhptGIuC968aXs4J7mZTvx56BpIBAIBBVTWOg0VCRKDDV0ooC77x+vXBOnx9wqREIBKKKEgOtbir06jYv8L93BrK1623DJUYgEIkXRISx6rgxyfnxXTUlkZDicmvPYljmojB4bhv0WlZwD5v64w/dkRQQCES5QZa9oCdvk0Z3NQaDuMsKqgZMVmpeYNSrNwhnnfsT7kYEAlEhYBDWffczAcbjjyUdMTApYsTRfsyHaAlMtdRQ+l/TWzH/396ZQEdRZX38vVq6uro76YQkJOyEhLAPZEIIOkJYBWURRRxlERVRR/wGN1xRdET8UEfFEWEQRVBB0GGRfRFZDSiQALJGtkAICUk66bW6a5t6FYJhZlQ8Ur3l/s7J6SwcuuvVfff/7qt774tLvAiWCABA2OhCaWmKSnwUZ+Sx91jzsbwhxbiGbiVhe6xxHUgpjFSn16aUlSeDGQIAEE7IRws7kQO8DIWiEJWcfDbihIFulVpoWDqvNiiqx4OVk6cywAwBAAgnxO/29ECsgRsyqoqwxYzotNTjkScMHTrmYzOHjNtOUpCYt6s3mCEAAGETLRQe6yDlH8jGHGfcm4gSoholn6fT0o5FnDAwHTvso5o3KSYXYQTYbEbixm+GoIBgBnMEACAc8C9eMk6tctFkV8OwgCEQQEzXzDxkiXFFnDAg3uZme9+wXvX7jfn/TSySjhS2CKxdOxzMEQCAUKOWljTxf7rkAWy1GPtGWEWmmwd8adR/b3hLDO6OEfOw2WTYdhJmWOSb8f5kJEsMmCUAAKHEO/2N15QL5VZEG9g8TxQRnZ563tSvn2Ep+oYLA5OVvYPtdf0W1esz5g3MHJL2HmwrzJz5HJglAAChQty4/hZh/udjcIzN0PdRfT7Ejbx9rpHnxmBVNb4JoPRdXq5zyJ+3INZkzKlu5BpUWbGvW55Dd+q8B0wUAIBgopaeb1rV88YjJIUeMUZGCxKikhtU2rdtao3t8ZURGzHoUUO367Zyd966kJyDYIy8aWKjjZdr7PjVyFUVB2YKAEDQ8Au8c8SorarDZawo6NGCF/ET/zLVSFEIWsSgX5CjIrE6t/9x5aIjHjEGPQ4Q/Iju3PaIfe2qLlp0EgCLBQDAUBSZdg4Z9r20qyATWQxOjvQJiMnJ3Be7ank2wpSh1XNBO48BxyeUW995/W6SZmUYZg7JBUfaOQffsgdJIgtWCwCAYUgBU/XAQQXS7iCIgqIt4C2cbH17+j1Gi0JQhYHA9um3yvLsxGmkNbZh8GYk7TvUqbpnn0LV44oF6wUA4FqjVlcmVHXvcVpbiHYkPsfw9/O4kfXVFybSGe0OBmUhH6ytpLq4H3xomX/ximGGPr0nDax41mffuLIrlZZxGEwZAIBrgbw/P6d60PAdSMEMoo1fW6tOFzKPHzXf+ubf7wnWNYbkaE/b7Fm3sX3/lKd6vMa9CUMjVVR4R1bPQ/5P5k8AcwYA4PcizHj7paoeA3chTAdHFDQfaerfc6f1zTfvCeZ1hiRi0FEk2jn0tu+kvH1/RBbewCskBwZ5ENv7um9jlyzqhRiTCOYNAMBvctBup905eNhu+eDxNob6q7r4BER3aReSZBoqZCNNMXLsyuXZTG7OLmRk5EBO17NZkbS74PrKxq0C4tpVI8DMAQC4Wvzz5/21sllGlfxjUfBEgWRYdkg/YV+9omsoMixDFzHUwf3AAyv8S1YONbpiUK930ESI7tj6WOzyL3vg+AQ44AcAgP+JUnQq3Tl0xHaluCyFZDwGDRIpZLY/ZF+zMksTBX8orp0KhxtgmzPnFsuzE183NFtJjx5IyheP5JPn2lS2aF/mmTjxU4RUmAEAAPyE6Odco0evd3S6rlCpdAZVFEgRMNvvhq32jes6hUoUwkYYCPzTzzwdu3TBMOTzGnd+Q93gwR6L/P9aPaoirpHqe/ONV2E2AADgfe7Z2RWJzQVx6+4bcWxMUHzRZVHQFsb8X8Z+EPP5ol56+9QQEhZbSVcMTnlZSnX/Qfl6+MaZghQzKnpjKssLT/6Nf+zxKTA9AKCeCcIrL7/te/P9R7EtRj82OLhOj2QfuVDM3HfvMw2/Y144jEfYCUMtnqcmfSTMXnAvtttR0LZ7FFW/Qfwj98+yvPLKBIQp2GcCgGhFkRjPpKfnCHM/uRfHxBrT4PPXEEWE7VanfcPKrlSLVoXhMjRhKwwEqWBvd+fQO7YiUTEZ1l/pF8I60409t9pmvXcXTkougVkEANGBerG0kfuhCZ8HNm3viWND1BxBEyHiY7gRg1fZ5s4dEm5jFNbCcDl6mDjxM2He5yODGj3U3jyPB1FJDRy2GdPHswNu/hdMKwCITMTNmwa7H3n8Y+VCRQJJYUchq+FStA8TQDGfzxvK9um3MhzHKiKEQR/L0ycyqgcP36mWViYGNXWsFlnR+5VwI4Yst77+2kO4QVIpTDUACPPowOuO8U5+4R/CvEVjsdmCjG6LfTVRgmlQn80xnywYgGhGCtdxixhhqMW/6NMH3ROemo15Hhl52PYvGptPQJg3ifzTj77EPzLh/7UPosAUBIDwIfDF4ns9z738jlJRHWv4+ctXFa5ICHO0ELN0YX8mq9uOcB+/iBOGWrxPPTXXN+vjcTjOHtoVicuNqMZJlZYXn3mau3PkXJiSABAapLwdfTzPvPielH+onZ5qGoqHyf/lIIiPqCYZj9P4J596PlLGMmKFoSZ88Fpc997/VWDV131JXUJoDUCtEYlmyeWWZx5/kRt99yy9URMAAMaJwfe7e3pffPktcefeLGyzoWA0trtK14rU6mpkGtxvU8z8j4YglhMiaVwjWxhqfbKjItE15r5V4vbdOTVZBqG/JlLBiO1WwfzgvTP4CQ9Px7FxDpjGAPD7ETesG+adOv01qeBw2/ASA1TzHEFbIDKd2xyNWbKwH9WwUXEkjnFUCENdgXDf/+DSwMbtPUIeQdRF8CNVlkj73M38pMemMF1zdsD0BoCrxOexCh9+ONH33pxJSkl5nN5TDYdZNE4EQVsMMhktTscsWnATlZp+NJKHPKqE4TJ+r8X910c/8S9cfpsuEOFkRKTKWjMgqmEDNzf2zn+ax49/m0qOzFUFABiF9P2uHr6/z5gS2Li1L8Y0CsYpab8rQmjTMioEIbqFoe5i443p03yvvfMs4vjQpqr9bFwsIdXnRXRay2LzfaNncqNGfkDOxwbXANQnlNMnWguzP3jCv3jpWMXhMmOrNfitKX7rDoXThdjumfm2+XOHUSlNiqLpfkS9MFz2v5s3DHFPeGK+UloZH9Lill8jICJV8CG6ZdNS7q7b53GjR82hmjY/Ba4DiCohOPVjG+Gj+RM0IbhHKS2PwRZreC7c/uuDkyQTJ+JG3val7Z23xiKzxRuN96feCMNlla8sb+h57MmP/MvWDMIxMSGrhbj6mFpGqteLsN0mmfrnruHuHjWL7Zm7AWEaaieAiEHK29lb+HjBw4F1X9+iVrlZvbaApiPjw5OtaMGvfV6kWqdOfoIbN/7taL9f9U4Yrlicr1pxp+fJye8rpRU1UUREKJu2YiFGKomITm1WYhoy8AtuxO0L6E6d94L7AcJiUV18tkVg6bJR/iXLxkqHjmUQx6oXpOIIS98mNQhOJ2K6dT5gmzljDN2m3YH6cg/rtTBcxu+zeF+dNl2YNe8RRB50kZYbkTQuettwQfvMCtmCKmEH9v2KG3bLQiY7eyc5QhVuMGCY6ZUUNwusWTs88OXy0dK+A1mqX6wRAYaOzAsi4uXzIcTSsuX5J140T/i/afXxvoIw/KehnytK9T7/wrv+FesHY7Nm4CwTmRdC7qs/gNSAH1HxdpHplrnDdPOApWzfPmuoZi1Pwp0GfuPMwPL+gmz/qjXDxbUbb5WPnWitinJki0BdpJokEG744BWW16ZOiNT6AxCGICAfP9LJO3nKjMD6rb0xb4lckbjiouSarShFRlRSgofJ6pxn6t97NZPbcz2d3uYI3HVAPnq4k/j15kGBTZuHSHsP5KjVbhqxLMIcF/aZQr/tQknquAuxN3TbY50+9WG6U5fv4e6DMPw2GzpZ2M73t2nT/V+tG4IZEwra6XJBWxBqk0SLMPSDQywcolq1OMHmdN3O5vbYyHTN2kk1aX4GrCB6UB3lSdLevd3FLdsHitvz+siFJ9uqHrKFQgTAFP5JGb9nYUQK0bpn5ltffelRJrv7NrAGEIZrNql877w7Wfjos4dVt4/Rc66juS0SmUxENCTSIZJFVKPkcrpj230MEY7s7B1027Y/QO1FuAm9RMunTrWW8wtyxG939ZL25l8nnzzTRnV5NKdPI2zSnD85/Ko+tPMiKeB+AZn69dhqmfL8JIgMQBiCY3dLvxzje+sfk6WDRzOiZsvpqlVSrUmp1SINIhyIpRHVIM5LtWxeyHRoV0B37rSH6dghn05NLcQJSWVgLdfI718sTVEKC9tJBw52lfL358iHjnSRz55PVZ1uimTTYG3lj0xs9K78f9EmyRnKXi3yNSncmDvm8o9NfIVKbnwOrAaEIXQTtuRcc2Hm7En+hV+MUyqqeT0Ntj5Ozv8UDxJ1iFKNeGgzl2xX4LhYjxZ9FNMtm/9IpacdpdPTDtOtWhZSTZqeoRITyxDH++rPGMmUWlGRpJScbyafOt1aLvyxvXxc+zpxKkMpLmmuVlbF6lGbtsTHZKVPHD9pHoehg+/lqEDwIaZL+6P8Y49MNQ0b/hkMCghD2CLt39dNmPXBE4GV60aoHgHrhT31XSh+TUTI0YdESLRIhLzqv6M0h6itgLGVl3BsjAM3iK+gEhMu4OSkUiop6TzVUHslPyckXcRxNgeOide+LG7Mmz2Ys/q01XMA4Wt9oJKCNYdkUgWPRfUKNtXtsalORwPV4YpXysuS1YsVKUrphUZKaXkTpawsRb1Ymaw4HAmqyx2rpxeT6yPTj6YRJsVeJLuHoqPrAa9hE4sUfnoQ1bihwzx25D/N94+bgRMbXoCBAWGITHsu0ITigw8fDazacLta5WKxxRId6X5htI1Qs5eg6u0L9FdVqWlloNb5WUVX1qr83DyouyLHl37WvyjtBdc4cXxp5U7hn/4OXFsu9RSjkhOd3J9vm28ef98MqnnqCRgYEIaoRDl7JtW/aNH9/sXLxsonzjTBDFtTYAfOBajP4u4X9OdWdHrLs9yoOz7k7rrzQyoFnhOAMNRbpZAYccuWAf6Fi8eJm7fdrFRUcZgzR196LABcEQ34EI61ymyvP20wj7lrDtun72rEmEQYHBAG4OfweayBb765KfDF0jHitrz+Snklj1gTwhBZAJGG/pBYQNjGIyY7cwc34tZPTDfftAzHJ16EwQFhAH53uC3T0t7vrwusXDNC3PDNYLnwVCvysFavTiUZK6AXQCghVcWaAOgV9ilJLvaG7ptMtw5dxObmrse2WCcMEAgDEEy9cFfbpbxduYF1G4aJ23f1UU4XtdAbm5GtKNYEGS/AtYVkB/kvtVhJiBOYzD/sZgf0+8rUt89qqlX6MRggEAYgrCdwgJUOH+4ibdvWT9z27Y3S/h+ylIuVMSQ1FJu4mqI8SKMF/ufqv07lO29CVItmRWz3rtvY3rlrme4526iUJvBQGIQBiEbRkAuPt5f27L1e/HZ3L6ngYDflbHFL1U0Op8I17RNAOKLb8QdE/YwPElFS8XY/lZZ6lM3+Y57m+LcwWZl5VONmRTBQIAwAcKVwnDmdLh/SIo59BTnSwUNZyolTbZSy8iTVK9T8G4ZBeqotDQVaYUNtoWBtxTkpErRZEJXS8DydkXaI6fKH75jMLrvp9u32U42bFsGDKQCEAbjmqNWOBsrZsy3lH0k7h8IOekuH00VpSsmFpqqj2q63+5ZrqpgRzdRU+5K2DhS0dvj1wa2tCFeQKkuXqqZVffwwzyEcb3dQjVLOkZYidEb6YbpNxg90etpRqmmz09gWWw0DCIAwAJHh63weq1pRmaSUljQh4qEUn2+hnD3XQikpbUZaSCgVjoZqdXWc6vbFIL9AqQGpxjkSm62tNtYrjjXnWFuBfEX1Mb60CMbGL4YvV1zXvtatvtacuaL+9Nlrq69rP7uJQYgzK9jGu7DdXkUlxJdRDRteoBonF1FNmxZRTRqfoRo3OkulNCrGDeIvYrPVC9YDgDAAwK8hS4wq+HhyTKvqC/CqV/tecFtVQdB+9luRN8DpPY20vyOJ9Dfy85qDxqo7YNWcN9adtOhntb+bte/VS6t0jDmLgFiTeKlfk+a8TV7yd2zmvIhhA9jM+zCnOWoLJ2De5MVmsxfxNg/mtd/zJh/ieC/5N1qEJMFNAkAYAAAAgIgE0kwAAAAAEAYAAAAAhAEAAAAAYQAAAABAGAAAAAAQBgAAAACEAQAAAABhAAAAAILFvwHdc5G7jGQFggAAAABJRU5ErkJggg=="/>
  <p:tag name="MMPROD_1000LOGO" val="iVBORw0KGgoAAAANSUhEUgAAAWgAAAB4CAIAAAEnIc87AAAAGXRFWHRTb2Z0d2FyZQBBZG9iZSBJbWFnZVJlYWR5ccllPAAADUBpVFh0WE1MOmNvbS5hZG9iZS54bXAAAAAAADw/eHBhY2tldCBiZWdpbj0i77u/IiBpZD0iVzVNME1wQ2VoaUh6cmVTek5UY3prYzlkIj8+Cjx4OnhtcG1ldGEgeG1sbnM6eD0iYWRvYmU6bnM6bWV0YS8iIHg6eG1wdGs9IkFkb2JlIFhNUCBDb3JlIDQuMi4yLWMwNjMgNTMuMzUyNjI0LCAyMDA4LzA3LzMwLTE4OjEyOjE4ICAgICAgICAiPgogPHJkZjpSREYgeG1sbnM6cmRmPSJodHRwOi8vd3d3LnczLm9yZy8xOTk5LzAyLzIyLXJkZi1zeW50YXgtbnMjIj4KICA8cmRmOkRlc2NyaXB0aW9uIHJkZjphYm91dD0iIgogICAgeG1sbnM6ZGM9Imh0dHA6Ly9wdXJsLm9yZy9kYy9lbGVtZW50cy8xLjEvIgogICAgeG1sbnM6eG1wUmlnaHRzPSJodHRwOi8vbnMuYWRvYmUuY29tL3hhcC8xLjAvcmlnaHRzLyIKICAgIHhtbG5zOnBob3Rvc2hvcD0iaHR0cDovL25zLmFkb2JlLmNvbS9waG90b3Nob3AvMS4wLyIKICAgIHhtbG5zOklwdGM0eG1wQ29yZT0iaHR0cDovL2lwdGMub3JnL3N0ZC9JcHRjNHhtcENvcmUvMS4wL3htbG5zLyIKICAgeG1wUmlnaHRzOk1hcmtlZD0iRmFsc2UiCiAgIHhtcFJpZ2h0czpXZWJTdGF0ZW1lbnQ9IiIKICAgcGhvdG9zaG9wOkF1dGhvcnNQb3NpdGlvbj0iIj4KICAgPGRjOnJpZ2h0cz4KICAgIDxyZGY6QWx0PgogICAgIDxyZGY6bGkgeG1sOmxhbmc9IngtZGVmYXVsdCIvPgogICAgPC9yZGY6QWx0PgogICA8L2RjOnJpZ2h0cz4KICAgPGRjOmNyZWF0b3I+CiAgICA8cmRmOlNlcT4KICAgICA8cmRmOmxpLz4KICAgIDwvcmRmOlNlcT4KICAgPC9kYzpjcmVhdG9yPgogICA8ZGM6dGl0bGU+CiAgICA8cmRmOkFsdD4KICAgICA8cmRmOmxpIHhtbDpsYW5nPSJ4LWRlZmF1bHQiLz4KICAgIDwvcmRmOkFsdD4KICAgPC9kYzp0aXRsZT4KICAgPHhtcFJpZ2h0czpVc2FnZVRlcm1zPgogICAgPHJkZjpBbHQ+CiAgICAgPHJkZjpsaSB4bWw6bGFuZz0ieC1kZWZhdWx0Ii8+CiAgICA8L3JkZjpBbHQ+CiAgIDwveG1wUmlnaHRzOlVzYWdlVGVybXM+CiAgIDxJcHRjNHhtcENvcmU6Q3JlYXRvckNvbnRhY3RJbmZvCiAgICBJcHRjNHhtcENvcmU6Q2lBZHJFeHRhZHI9IiIKICAgIElwdGM0eG1wQ29yZTpDaUFkckNpdHk9IiIKICAgIElwdGM0eG1wQ29yZTpDaUFkclJlZ2lvbj0iIgogICAgSXB0YzR4bXBDb3JlOkNpQWRyUGNvZGU9IiIKICAgIElwdGM0eG1wQ29yZTpDaUFkckN0cnk9IiIKICAgIElwdGM0eG1wQ29yZTpDaVRlbFdvcms9IiIKICAgIElwdGM0eG1wQ29yZTpDaUVtYWlsV29yaz0iIgogICAgSXB0YzR4bXBDb3JlOkNpVXJsV29yaz0iIi8+CiAgPC9yZGY6RGVzY3JpcHRpb24+Ci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6wCsCdAAAdqUlEQVR42mJgGDzgP1loGgMDGwODInGKkYEtA8MvBoarxDsLDRTjEIeAU7gt/o/XwxDARGrgMeIQNyPCe3jEmYi3CVfIkaERqFIJ1RwWkvz9hBSP4lIDMfk+qgIC8cKKypXBcCsjKcGABnJhjIu4VNzB5o9iQl7Hk07/407+WMLjLoyhQnpyY6AgYNDdoURieUMhANq9noHBmqBfDTDiJYuQa0iKF5yR9R9vtizGcLc+cXHxH8PWhfgTDVb3Ep9Ot+J1x028pT7J5SmeYtELr3p1BoYU/Kn7P7noDg5xYL77gjevKmAEAEAADfFKH4g0waVtF4mVPqRmBtb7MQTzNC79EMFNxPkHa1VAjCtxZhOC4vjLAxkiAp7k/MKIYSsTWbmMEX+5Tgb4S3oxz4jhlBxkd8wlsbqCV/qalPnkKwODCUnNGUrSB1z8KzH1LRoQI7f1RWm9jwZe4vV3JVntDy4k9gNwncVPMNjRuH9IaXrBgQNu9XCRbJLcgRkjLqjcQGwB8BFb4RFLfKUfQIQ7iEk6/wmVY79JanzARURJyU1TcTfAIGgL5fXcOwaGhzj8d4dQDaKMIQIQQIy0y4p0Boz0seYeSXU16sAAMmInpIuf9JYMvMTGKiVNyLROqrTYLpISHJNJt24VxcFBao4jDfSQqLmYGr1O8oJDkdwyyJI8x62hODgwncKJJHuegszCSrRGSpvI5jBGCCmtVvxtSWeYmm9IbjKgIEH9IrqU3YtN2W9S6+4mHANXVMwsMylIHdQpGrD6nImINux/IorSLrIcwEd6cDDi0PKaKu10zKT+D5X7iTgLSsmKpU94RpZJHBgSoVa3RQOvTl4SnXuKgSEUW+wxkVj0YAJ20lNfDUnZimB8/sOroBjv5A7xeRtNmT0OZV0k1iwK5I0D/UcdNSY+vCBlRwPF5RdJjQAIYCO33cFO6ugFkbJoRSkZoIwUvd+wKf5E3VYpstLNlAUHHKkSsvQ+ia4kRvEu3EHwElcLZbRHCwcAATSKUMN0NGkQ2+6gBbgPbn2IgCtFfvDM2TXaW9oPLimAXZK3DAxLGRiE8CjdSHpH+xHpWk4S4egbhMr/XyRWyW/JqFDICA5WapT5JA1zkBocEkRXsQtIDY4dpHuPwt4khcFhQWKjYwdJwcFAQXBQdyiMyOCgpElKclF6gC4l7j/aN+2RwQ+yg8ORaJWSRMT8PRxq2MjylSluKQVCa7gkiM8sCSSmf5L6qf9Rw5qSopSSgdL/uIIjmujigIdKwTGPuBxOreBgICk4PuHWPx1V8B5ZwQEHa0ks8PAHB64KpZHC4MDayvqOI9XhCQ5mUrL9WoqD4xEpnXc0NU/g1S2RwSFCenBQt9FBMDioMozORGRt+obisdIh0U/HHhxYRyUrULm3adYKGMgQwZpZiG96EpPgZamUawYsswCBAPVCHBK+FUNh3ARncDzBq02ZdJvakcYHJIlQ/5hE89+TovgLeMxhInjKWQk5e+LKLPiT2S8S5+j/4xhPvoHbij4Mxc/xZhZ3HPZmUN7uIH7dJC7Zgxg7P4AgE5sjduMwZAmGSq8BaZXCg8OdguDABfZiOCKC9K4NqcFhSEmf5REhF9gTERxFeBMXB3gZphZeNZtI79Sr4G3FxYCXNeOSZSE7OIhsAlMCVMkKDgYKFmTSfCT9BwV6bxGt8hM1mnCMRAZHPwVeYgd3zGg9osVLcaOWhZh2BwQUYBsKIh4Ekeg3MRLV/6e4mc+IupCE5Mwyn6zYvkRIjQnGNDL+5S4NhAKOkdAyGENsoTYwk5IPwL4VwdyxgAO8YmD4DB5AlSU3OfCCk94X3DsxBjI4Bu2wAEAA9q4mtKkgCE9s0arQKB5EK9WDBy+aiwhS40GK4k38QaSgRQgiKqhBxQqCqFiRYsGTxYtagn+oOSkKBWtA629RiiK21KK2BxGLWK1YYzIhJXkveTuzf3nUfOSWfTP7dr+d3Z3dmTdxLjRAuV+tbWjLKCONG2qPm4qSyMcujqIfABEpLZHsiYH67zdHb7VUE00FiDFrNVDcLVAYcbVua6RVa6ealqhI/phWb2YK8y2SYx6HHE810TdJyAOjSg4wbza8yXHSsGW94A9yhPVxwvF7bJQcy0TqN5ohR5/FyXewdOQIGqOF0L2ugRwgmqrBADl2WF+crS8FOZ5ZYUbBdBGVuhquFt0RBbHKQD9dxehBYHbAFsycNAnP9u7w7/vdBFgJ0GmRjmOy+8kh7Ow5zKemocYK7ZYDMAOSIbPhthws9IlGTIhA/Zj1aWWEqfFncfnfOHI6Tfg5CoYxhQyMp+/M8sLLqd3YE+PYjdlActvrA1odmziXH4IvxFnP8jM4Jx/h3FMaiuXopsm9yxk922Utx6BUcy8GeGRx/la0HCxdxMDuUbLALhY5PuFdbu62tlZU0s60IpwyWjBTk3/IcZ6pi5jCs1nCY0khxwA5EP5MVvqwyBepQo4Dhq16NTqOS0UOQwl6ghiMUaXdQ5q59hLmGI+ZhDIqW9k6W9N/cKKQgwvegpS4i9sG8NnzaudBHVVPoCPZAobV8lubxhefkCPT8UJcEl0DPK2p9plbMddsdUOKH63wn4E+rWgxYs1SoqIE6/qRvGpWQavPppW//rEcKZxQU3nI2MvU5GeEGcUzuaBuLXt9NrYDviLHEQV9bRZbbTJAUxHnYIJ7rSEft2mrcmlwb9jMohVbxFzkSnpIr8i+dkQ3A4Yw6KAeb9AG8n8eqMPvQNDT6jrQSyjTwRHoyC6ziVkfoosyISGQu+aQXnlcVxASpR2COPCeNkp6mWJf695ebnU91cZcecREKlhnQ1WK5OjikyOpTA45UtZ4fhFmD1/gPRzrhwHeuKTFpU66O3RkBUwiydxYyxRyWWW3Qk8GlYv7mshR8rvyvzghaNxh48BXi4dBmV+/4oJ0HP2cwvVam7JUSEplyfVGg+dapMni213M9wUokWNukc/GuPHEQCc9tEuL/WZIGcS4cQ+cwsX1iJUtcaP6VtYx3QhR6Zm4SxoraJ+5UEfmHkKLAcntuNOmYDp23nNjtAjo8nPkYoorrN+NHpM9tyQ7WT7QKrYi5zOyawxU+x1KbmA+tTTbkS+VK/AHYy+89/zpv94S/Bb78BS7GI55Kjgq9aADywFWc17+Ffq5b9GG5myAzfiOC8jyX2DIQhyPGIVIDcENAMfx85XCQcxFCFt4nWig9+DBRTvTopRjZX0EX539pvfkC8t9UkYh/BOAvSuNraqIwvNaSUOpCjallpaIkKBFUZO6xkZbWeKCWJuowbgkxqBFY4Li0mjL5q+KPzQsJcYlCPqHxAUtEhPxj9U0NYFIAGtjA1pS0taF1uqjm+Tc9OW913fnnjNzztxbfV9u+qNv7sydud+dOXPmLNkrC3+sdK5myV5+V23EuJEzmv0+IoORqJEj+0qy8BVI/9tblbNg93oAlBZdYNYan4jBfSFEkboWzqWWgpZp6qIYMmPfAb45RRMK/mE4mvkJTuo/BZ9bMh60e6x16AXV0oCKtHh/bhRMdwE40HIJELMpTXsHsCvp8iLV9/9dkmuCpZdfPvqx8p2Qg8VpsY6DHCR2DhDJscXu2XrhXEycHMqVb0Vg/a9xz9UfRJIct/DNba0OyIEJINEhTI7ZSgTlESNHi8D+ebrobqURUeZVJYiYf2gQSxxjDGBijdMgcrJjyD9xNQM5WhBldksyQxSj0dju/yE2OyoQQabJ6TkCRQohx5siJy9m3ImvlAaHBbxvJu/5pcixR/trm0x/3pB0E03DCaW2hcSMtWCz4gDtEgKpCspncSfT5+vGtZxL18IikOa5PdxZKDFzdFoLJVQ8GwY5bnLeYq/b5tLyRbEJ4/1opzwWGCQ/WaHUMhBT4hC7YS99j/Od21d1vWm2xbOwtSmixmkB6b4i2VKVKw7aC/6abPYp/Qzx3o3+E+kaYlXrHS4rY/R1Ycekmt8m1vAnu8yhQJeSsbEbBMjxJseDJUcKDMRDEN/Bpcwxj84MPy1IlXGcIMYIiqIRiZLrrKbcuBwxHBkjBBVAkJmRkDSkx4jN6SPYNFCqqiORAym1tmfKZMClv0qudg7lxgLciCQMactTHfDDUp+zhwXDV3WK9N7LcD1sJOo/HjGdRUgyxyAurULbhC/JUaa9t6UoSsI+RJl30LWVkGaOQvTHqt83p+F905nDTF3YQA8YHdbM8QWxrYsRTSwQyh46jI7VlDa/aQ5jcy0kkhKjuzaDTUkMbn+RHpPDJag+dj2IMqT+Xk5SgiG3fMnryN/akquCCmiwxG7ozw1lEwgZnjNgjXMFBi/iYusalhxIZVmye+MObcl6i5njSdaB+ARUnzEYi9VByUUdgGoy18rR6AioMTuV+gZ8SAfwMoeXnm4xUTgoDirWbLFPlkYNZKYJReaoJDa0Ht3KfEifgD8xIZytbMIVS5yUntYqpixRJUyOj8EefV4YJ3zUrQre4/5nsAsZkyBHDa5YUypFMuJx6xH8ysl7OgEDtMstORYRy58UexJ+K6et8HeLtox9zoOYdS5SPB7llnL0mEss/1tEyHE3ooy3B9nG2v+M2G7t7oDHTsrSbokLiOWHIkIOpNjRCXpJP8zie/q/HH7Qm+C8wwGi43tHI8c1uGIrtL8+w9qBcYd2JIuctBKfouRQuECLPzokhyf8Ogupvk6+iUFi+enRIcca6yYvEuiGlxRso/ybe12+iR5i+ZnRIUe9XXtlksPaCBRpnzgaEMJRYXJQJZvS6JDD0lXEwbRcMWEp00Y0C0JCettCjZVwpdiTmBgYl0ImUTOsdihPXZekK9sHkSdZVGctwo9NdfO5OUirlMAhML3og9fXDdqzk2D+2A3/7J/s2oQ/W9FYsZI2F4nL5mzF5uoDNW4hUy8sc716SLPnIHWnH93KMLrOBrNlRVkov8vlZ4teiO6uD8JfCCravjR7SW70UwrbBNvHC/j4ZWK/8cxhfBa1S2DmaIW98SWZhBvkV3JQZuYgYSx15qCmVcdoimdRKozZkMPM4WDEmhzdsKjdCoZkjCtR6OQYTyVHFZEcexBNfGQwIGbkOMCxVFPJQY3EOAc9FiSxPAdRYZMdOVSo1uddxltZD8vpt9xovYrn4iaMBE5lWm78pjQ8Au0tznCk3D5OLP+79tdfKVU9b0kOA7zMUcl2YvmTsHxqNKe/0MO/bIZbqpPN6ZLE4QeYYmlQ7WRn+vOji6go22u5rBjE7Ru3XlbsDQTnwnK+BHQDxRb7WF6UZFpWFBg/GGzUO+DTXwV/j9BvP2yp5/Cu4yGR4wkVJhYKkOMxH3KUhhF/fUaqdGWIyyiFGZMdNYdKjkMCdfqZmXVDyh+X+CHVRMZK5ihAl3yFtQ9fhsSMGpnzcU0CvAq3Hbxq0r7MHGvRJStZ+7CUY+9DRQwkUHYE+pkWuepgdaZNuzmeQysG2PGtc3M6oYCIgYm9+5S6Tb53W5X6mvfFIfds98v0Z5Ae1sgYQt4rV+MMXA4KO/7v9snZbvtVY84e5XIqn9vsXSFMizJJvya8eLufuAPAo16ph4Wm/A2IMoslX94RSOEphGbQkkkgh865DpB7eL1U5kM+UV8Y6zm8K3Al1kTS5LXnWMY6arWSGSBu96kWmVLjXg59Bsok25IcgSNV54oc3vWS9ZtrkkwPUgbxLcftyJGQ5IaNaIEPxRyrRURPztMO+lvarMxP+Qfl/16pz9APSrLcHIEoRzvRSqRKMAq5D13/kFIfKvUeBPbAHNpdCkdxgT6V90C+Lery9DQil/Y/8MAbiI61sbsob2jqIg6rdcJzcAbYg01jbWIAgnjGk6bbQqJMZ0CONOSCXsTb5I/CNnjQorbz1P8DeabBovA43zTgMCNG6W4vumkpprKICqL2LmL58p9UFkj0uHUND8S/ArR3LcBVlFf4JJCQEMlNwKA2gSpKgWmplAJSnaK0PgpqsBYHEaUqqAX7wOKz2LGg1ta2DJUKPqYDRXSs1tFaEcGWobWWMdL6qFblZTQ4SBBIbsNNCSS3m2976Q33ubv/+R97/2/+yTDhZvf/d/d++59zvnNO98M6MGvsx8KiMLFZgwJxWr/lCsResbDwhOC2Y4hRbC+BhYWFV/S2lyB86IKSIQZfbUdSSKUYow9EMBXBsnMt5KAPlLjliZtVnIhzH0I8JIbRpYo4ylCp5kFFl2Y2g9jjdaIVKtYSR0LMFOazOKTwJrLHNyHFpClAe4Fk9ELAeCQSeiagMGBfLb9LnYia72U4cgStNErlLqcaZfedx+Z0aLmC19ncjcJFf4V4cLP3ZogeMB1NA1ThNF8dELOPceqWM58hx+hf0PGdrGhFw5BK+r6K5Kq0o4PtUtQlCuj4UNbkj0Eoi7NF7kV7B0Ld2jARB0H3LPAaPaF0LaKIYyuqrfcivXAM6uE0W+LwiDJct916MO/HRPOEyJiUE8cpflPJ4+m6lI40mTjeC9ydTBouTxRUs8SRxfq7w6/GV8KIgUEMJg5CBU0h12Kl6oX4Jo6lZoa4+hE9ZYkjBafiHRA3ZGzIrP7XnThqRLy+DiY1GzeIOO6mMOAhSxzAWcg9iBs4NnnpraDLS26P96KMqfg1WkMZhDXYzS4IBXFcixDvJipcDCXahVhGpZnzH49Kg3lmn2q0O16Kbqe+4Rhs95hzkzpRPucCRUF4JsQQU7ywIFnjSQRKjjd/IdfhPubs0qcRcbSj5qtvLGOrnyEcTTApN4b0K/QcBBE7CoUxaDS0WFNDtKJytDa/3RTiILTZ+LuvP3Ssyp8Zcle2QRnREurvUhRuiD8WAGvciic2lBrcO7GNMoM4utDT0QeWQFygP1pRGqadCgLnoJleiPGoUdaxD0zNnP6qXQTwee+tffaAOIzANcyZ2hMRIMvp1f8Eftlv8rvx6n21RTMCzxJdJuVE+5E/8Q04X6sR/67Chu5i9C9sZT77+SiZlh46hGOTMc6jCP0mnSafJRz7Mud5ZweIw72IEnYCEUFfjCVou3AwjOHYR/mDowfQyClPXNpz5sLHHCOIw8EjeS+pSbNcrCzEMZvtpKNFPBw7falgilGZ9Ptgn2hh6Dhu51+jv0flaz2ToQWO9AopDYkjfxH6XM1mnok4DnO23x4n7hHJHtg6AXWSVxI1FmquygTm1UVzVRfOjlKit3km9gwfcQxA5p8o5CNC3xYgCfozPEU+52fOLKrmJKy54h4RtxJ6GfLrHR5pYDA3DCWOUuas1nYRS+uH2vIc0zuNiThqod0UhXxE6Ff5PfhIEJPMHUeTlB5jE+H1PGSm5Fl/4riVeWmivK3TeKa3gok4IviqCyxjc3PWZfwzQNb5KqLH5RJHq4qK4c4XbAbRcuwa9lviCEYcEea8+A3iFlKKzThHPn4kybclDG6zokXiDphdhH4XhNs+MBTN7drkfocr+bsSpmI7/P9z4ASphmnmjnLsua5EYsJm6ZfCUExHPwA+/ELcoRxufYlhhscRjeEgDoLK/fPidlxZROivBijYcwt+Hlbx5GmC/6B95m/AKWNhFR/hlEEQCCyF6LjDskUSWFUbO0QLbd/lmeeXE/9gKVZ8B8Sqh0QcahVaBY5J+f0iv90Yndf+TEVPnnPexXB664ydGE/3/GV/CF6nQAw6qCBZY0iqa1AoNiZ1ARSCfeD9GF4SblnjNowD+BmF7dwG0yyKcSDxgbbEn7jjUPY3oRAfRyUaULrm0PXiLsGkFFvrzwGOttpX89rgPg53vBaWhhSOufdTVAwuEB/HNC2FGwrB9RgvENctcy3RCz1/s9DvoUZDY6cQo9LGww3EVlh8A2DdfBWGT7jxBebjb7HE4eIENMoWaPscMUzWBfA/L9Cg/O+FKF0fpp69G+BqLcqViG36DosPh1EByBLH/zftxwk6VANMjIDbjS/B7acDzkBa/fDQfbvuBn3MCSNxsMZTYpo1lFZMHJXoBiIKLl/8IUBxOq3eh5VodfFIGL9jD4A+HgvRioqYxXsdBgaweF11c8RVD96OQLfvWPdEosn6Xf3LYYLdSyHEDGysDodlObZVqlTiKIV7QhRuDBBP0dn8vinRa+uccD1bf4Otusv8hcSZTYk+BtYQYw8OOm+eL6pe5CSir2h/J4YTrccz2gyaqwkFd+yDcKY5FAvhQxmGJY6j7cOFSldonLe/BnpZt81iCzKLzjRZ/bEfgaS44cTRyHnwEnFhhPAQB6H6mMIX/kWo2W8oIsgo2YisnDiUfH9CnHuEUatoSKTqm4vXmY8/xBJHWtypbnlhEhf0AQUvRv/6I6LDj6AQ/x400f10nflSQSkIqvAK86ZpDMMxa5EfMAA5jcLlS5K8xaej2upT0u/3pVCLhhufwq7qopTftyC3+g2if+DnVqW+hi1oIzDe2Iv8FgZfP/MzYVML5KYq7JI8dYSNg9zboStphz84Cg3+v/EsteIfzub3LzKJw8GPoLbulHizS4QKSYxDFd5jzpiV8l/NiE/9FjXl2yV+94QQh5t8xYGizDvwLhRw4SOOUUhTbhB3wDO895EuQhi0NKnoRiqmSjZVHHyO6Gq535yZOKlZiOHlvAbijpn42h+blPPujncCn2Ug0SVEv8Pp4lDxH8u/NFGF/HeiogwHyrJWolzBXLhkntCjfZthhi2J7cb/wJEdm3Z8CHNLDspylYdUkh0bRVr903D6TMN7psr7KfrjmyM8QXMW8x35laB5/oRthmN7nii1dOA9zDmy5wpayNd5prfqqNNII454ooiOBFyfaybcxNEMAQtTx6PihOhD4NjGbLiuF129TjjqcxFHX9SO5SOOmAil9QiYcsLn1tVTkCVbH3Az3LzcOAYnUosa+IOjPAfvwttpBJT4otDIqRCvwfs8ID5CfTm+3mU5U2BjaH/Hh3L4sC8JcIRJ2NJy6FBX9+zrLJs4+kvZdHyLaLAGDovbmCUk7+IFVYJLuifYoZYTnc3sb2qFV8VfB8xX4O6pYw4MjcrjMxuIfsD82DwBivSqtx6M2NnzPBUb9qZ1wcg0Vdz92Kc5r3sV8iPiqk0Vd+yVKx4vIzoLDpR1KGPZlm7hnZjVG+irNIO524uLCGayNuX3vaE1GAujYBbawc1HRtJ30PZpnJTNafJk3stlqhzBMlnlzl7AJiKTIL0EDaIe459GegGnZOJwxsOcT8AP85uDNOfodokuYT3xDK7Ds3pPcnzKjavP+vlloW5ekzyuyeBlU4Cr2ELiNdBQaoUhsCn6FSpr3C+01Q4frvD4+bmadTtnwnUZXvNqiKMX9GAcuEHu/jZ/+9OxnoYVHms8qV9z30w36Ervf/Vz2FMhbiJxHtFDGf5LWdblxai4Lxa1Qquri0UF9h03FApjdKd77kwSGmqOxQi1+sCrcECsCd3ta4QmcH3mD6hM114k+oA3sukmBD6gO1T0gpSMeyG4qDVktrchcO4bcaILYHrvDcvtm0d0Uq7lqCSOiajUIArOUq814a6chGbiv8+qbjYXru7OIOP/LqIfizjOW3hFT0bQ0Fyshhvhl3l8UnGBmEXiZnCL392mEtSjc9c6LT0yPtAbT1scunJT0BeKpgVCj7kWNukEAwsmLgdlXAFtIelPHKNQsDc4hiFSYxzOJfoEe8LpxlKGw4AfIB37u0ZNewnSxplKLryEWgeR1OQO/bALMa8i+LC7vP6xfB3HUTKH4ArZld7PqyTJLftoVNfX1hN6Ibbv9V7roOMYiEc9zwnXCzrpKahEo5U0o1lItEstccQDJxSfiiSLEBBH8ngRr4ISbciiEgHLhgArUkgcdUQPep9wvehplKKyxJuKyKIDJUXGClzPZUgiEIJGX0vaHSwv83FfJ72P5xmdy5M0uQ62wGdl2ZYVyLJZSLQZO1ghq3iZ6ERZTOHWWHw4WFvseuZJjsQVfi1RUFb4iEKxfjVPJeTujJjJYQxEFwI+RnB3G8y9D2CvNiOXLIbE6oMp9dZK8NIrR/ZwNVS2dYjynIzt9GCkIMpEFAEmZ5f6Pn42Yf77UDDGrV7ntjiLp7y3y+DajOArUYfJD8cYItRBPkX6LqkCt2ME1jIUSzsee70KLDm5bmhnorpfCx6DD5Fo8za0Qo1S6ux1E8f5RM/Zb6GFhWriMAjF9hJYWFh4RbdvIW546XoLCw502UtgYWFhIRD/BVVZbDG9OTe7AAAAAElFTkSuQmCC"/>
  <p:tag name="ARTICULATE_PROJECT_OPEN" val="0"/>
  <p:tag name="MMPROD_THEME_BG_IMAGE" val=""/>
  <p:tag name="MMPROD_10339PHOTO" val="/9j/4AAQSkZJRgABAQAAAQABAAD/2wBDAAMCAgMCAgMDAwMEAwMEBQgFBQQEBQoHBwYIDAoMDAsKCwsNDhIQDQ4RDgsLEBYQERMUFRUVDA8XGBYUGBIUFRT/2wBDAQMEBAUEBQkFBQkUDQsNFBQUFBQUFBQUFBQUFBQUFBQUFBQUFBQUFBQUFBQUFBQUFBQUFBQUFBQUFBQUFBQUFBT/wAARCABVAE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MrVtUs9A0y61HUruKxsLWNpZ7m4cJHGgGSzE8ACvjPxp/wVR+Hthqk+m+GdL1DWXSbyVv7hBFA2DywXO4j0ztzXgH/AAUK/aw1P4ja7dfDrwrPOPDVrObaeO3TD6ndIxDAt3iQgHtk9egr5o8Nfs+eK762hmcQ2kzDJDKT9Mn1rnnVjDWTsdFKhVru1ONz7t+Gf/BTV9S1vUz4t0NYNPgjZ1XTxuYsOAq59TjqeMmvpL4T/tjfDb4r6dDLDrCaHfO4jax1aRInD+gOcMPccV+VF1+yl4ssdJu7i31mKWeVdzQ4K+YT2rz7X9B8ZeAraSa/tpEkjOWeFvniUfxAdMe4/GueGJhN2jJM3q4KvSV5QaP6C0kWRAykMpGQQeCPWhlr4J/4JtftJ3vjLSZvAfiXXP7QvI4/tGjyTf6xox/rId3cr94A9s9hgffRGa7oy5kcOxWKc0VMV5oqhElYXjbVz4e8Ga/qikA2On3FyCfVI2b+lbteYftM6y2gfs/fEG9j3CRNFuY02ddzoUH6sKT0QH5SfA3wvBr+qTeIr9ftN06oEMi52s2Xcj6sf0r6m8K+H2uCo2qR3Arw74JJbeH/AAnaPe3EcAlOQWbGccYH5V9NeAYYtSYtZ3UcwK5wjjkV8/Xg6lVrofoGV+zpUVfcmm8KI9s25FJHTB/WvOPGPgey1BmiuIVkDKVyy8rn3r3mfTrt0ZTFggctvH8q898VxxafNveaNiOArMOTiuWVHk1SserKUZxakz4m8HW83wI+OOmXdgshgtdVs722ZDjy1aYJIv8AuncR9Gr9vAcV+OnxMs2uPi34EijgEsF9rNpazj+9GZ0yK/YqvdwjcoXlufnGNjGnXlCOyHY96KWiu44SMAYxXmn7RsZm+CviyNdmXtAv7z7oy68mvS9uMVyvxI0BfFHgDXtKK7jc2ciouM5YLlf1AqJq8XY0ptRnFvZNH5waN4WQ+HLGO1WIzQLsHnoGRePvY+tZ934LutHe61n7fm53Brf7AWgCADkSBcBieMYrpfhzeGVbeO6UDKgSIB374Fa3jTW9P8gWdnHDGTIy+ZJgg4HG1R79/Wvn1OV2kfoeHpUp0ozkW/F3inUNQ8HaDbQ+atxdRKty0cpDgAc4I71wq+B9Ys5rhBbQ6jp7sGgaS6lafYfvFgWwpB6AZ+tdTe6nZWcGiLFe294ywbmijJyvTg+jZrsnu7EW7zW0m1xwwfgj6j/Cso1JxTUkds8PTqNOMtjz/wAI/DOLW/jB8OtOmlx9n1OO5B5b7g3j/wBBr9Mq+Fv2drB/Fvx8sp1OU0u1kvHZTxj7g/MsK+6+gr18Dd0233Pgcz5VXtHoLkUU2ivRPJH0xhuUg9DxT6KAPynjuZPDPi/xT4Y1BDbXtndXkUDE4PysxX9CK5rRvA19Lqtq+s68sNleW6yJfLaPN5MmOFYA5Uc9ea7P9s6RNZ+MfiLWtAQwNYutpOUwN7om2STj349wK4vw/wCLb21js7eKcIu0BZn5AHcknsK8GceWb0ulofZ4OpGVNU6t9rq39WNfxf8ADSXSreK4tPGGl6tdCLKQW6XHmOw5wPlIBbpz+dR2Wr6/4fjjg17avmQBkEM24qT/AAt+FR3/AI31O1b/AEzUYiC5wFUbiOOn6GuK1DUNU8e+OZrZJlt9O82OCS8c/KinGSQOuMmuWS5paLY6p1KeHj7jbbPt79gvSm1G88ZeJGjAhBi02BxyDty789+StfYLtXFfCb4caR8J/A2meHNFUG1towWn43TueWkJ75Ndk7DFfRUKfs4KLPias/azc31GF+aKTd7iiuk57k0kixoXdgqAZLMcACvHfjN+0doHwx0NnspE1vWZZktbe2t2zEsjHrI44CgAkgZPGOM5rxHxx8WNf8YR4v7iS2syjSraQjZGoHTIzlj7sTXjnxDsbnVPDejXjOUWLUbe6IU4DI77FXnt8/50WJb0KF1v1vxBdzXY837cxmZ2HDOeHB+vB/4FXCeJfhVqwLQ+Hr2K2wWKWd0cIMnJCt2GecHpzivTvCwje7lsbxSST5bL0KsOMir89kl3z56TNA7weZAQcspwfx6cdq8XE05Upua+Fn12AnTxFJU56Sjt5o8ET4TeKtKbzPEF5bRKwCosD72HvnGM9uK1Ne0L/hG/B8lvYoVmmCxQhfvMzEAHPXqa9UutEa9uI2uJXmWMZAbjH1qjJBZ3qDV0lFw9tO0EVrtO8SbflYg9uSR7gVlSUqs1yLRbnbXjRoUpOT95qyvufanwC+OOg+MPDFpot1efY/EGkww2d1DefL5h8sbZEboysAe+cgjtXszuMZ7H0r83PBWm3mk/Em9tTKytf6DBMysPlSWO4kXA9Rh+te4+BPi1rmhxCGO4Zo4TsktJ/njDdwO689MV7idtD4fc+qy4zRXkNv8AtAWbQIZ9Hm84j5vLmTbn23DP50UC0PmbxcCddmh3EYsmAPp86jp/wI1X+Itgk3w41JUPlbBA6kDONlyrAfpiiiuhbkMz9SimvvFt/dSyrlL+GKFUTbtjDBNrHPzdCQeMZx2rc1KztdGs9EjsrOC3tY3leRVU+ZOZGyPMfPzbckA4zjjNFFc2IS9lI7sBJ+1jr1Lep+BrbXEhUzNawSENKIRh39t2ePyrnNC8LWUPiado4wEJMojfLAtkhS2Tzj8OPTrRRUYKMfZbdjrzOUnVepf0fSpYfF99JNezXTWcEkNq0mMpFL++KMf4trIAp4wuByeT0GtSf2Ze2uoRABrwKkqdASP4s+tFFUup5K2OgtLg/Zo+O3rRRRVEn//Z"/>
  <p:tag name="MMPROD_10339LOGO" val="iVBORw0KGgoAAAANSUhEUgAAAWgAAAB4CAIAAAEnIc87AAAAGXRFWHRTb2Z0d2FyZQBBZG9iZSBJbWFnZVJlYWR5ccllPAAADUBpVFh0WE1MOmNvbS5hZG9iZS54bXAAAAAAADw/eHBhY2tldCBiZWdpbj0i77u/IiBpZD0iVzVNME1wQ2VoaUh6cmVTek5UY3prYzlkIj8+Cjx4OnhtcG1ldGEgeG1sbnM6eD0iYWRvYmU6bnM6bWV0YS8iIHg6eG1wdGs9IkFkb2JlIFhNUCBDb3JlIDQuMi4yLWMwNjMgNTMuMzUyNjI0LCAyMDA4LzA3LzMwLTE4OjEyOjE4ICAgICAgICAiPgogPHJkZjpSREYgeG1sbnM6cmRmPSJodHRwOi8vd3d3LnczLm9yZy8xOTk5LzAyLzIyLXJkZi1zeW50YXgtbnMjIj4KICA8cmRmOkRlc2NyaXB0aW9uIHJkZjphYm91dD0iIgogICAgeG1sbnM6ZGM9Imh0dHA6Ly9wdXJsLm9yZy9kYy9lbGVtZW50cy8xLjEvIgogICAgeG1sbnM6eG1wUmlnaHRzPSJodHRwOi8vbnMuYWRvYmUuY29tL3hhcC8xLjAvcmlnaHRzLyIKICAgIHhtbG5zOnBob3Rvc2hvcD0iaHR0cDovL25zLmFkb2JlLmNvbS9waG90b3Nob3AvMS4wLyIKICAgIHhtbG5zOklwdGM0eG1wQ29yZT0iaHR0cDovL2lwdGMub3JnL3N0ZC9JcHRjNHhtcENvcmUvMS4wL3htbG5zLyIKICAgeG1wUmlnaHRzOk1hcmtlZD0iRmFsc2UiCiAgIHhtcFJpZ2h0czpXZWJTdGF0ZW1lbnQ9IiIKICAgcGhvdG9zaG9wOkF1dGhvcnNQb3NpdGlvbj0iIj4KICAgPGRjOnJpZ2h0cz4KICAgIDxyZGY6QWx0PgogICAgIDxyZGY6bGkgeG1sOmxhbmc9IngtZGVmYXVsdCIvPgogICAgPC9yZGY6QWx0PgogICA8L2RjOnJpZ2h0cz4KICAgPGRjOmNyZWF0b3I+CiAgICA8cmRmOlNlcT4KICAgICA8cmRmOmxpLz4KICAgIDwvcmRmOlNlcT4KICAgPC9kYzpjcmVhdG9yPgogICA8ZGM6dGl0bGU+CiAgICA8cmRmOkFsdD4KICAgICA8cmRmOmxpIHhtbDpsYW5nPSJ4LWRlZmF1bHQiLz4KICAgIDwvcmRmOkFsdD4KICAgPC9kYzp0aXRsZT4KICAgPHhtcFJpZ2h0czpVc2FnZVRlcm1zPgogICAgPHJkZjpBbHQ+CiAgICAgPHJkZjpsaSB4bWw6bGFuZz0ieC1kZWZhdWx0Ii8+CiAgICA8L3JkZjpBbHQ+CiAgIDwveG1wUmlnaHRzOlVzYWdlVGVybXM+CiAgIDxJcHRjNHhtcENvcmU6Q3JlYXRvckNvbnRhY3RJbmZvCiAgICBJcHRjNHhtcENvcmU6Q2lBZHJFeHRhZHI9IiIKICAgIElwdGM0eG1wQ29yZTpDaUFkckNpdHk9IiIKICAgIElwdGM0eG1wQ29yZTpDaUFkclJlZ2lvbj0iIgogICAgSXB0YzR4bXBDb3JlOkNpQWRyUGNvZGU9IiIKICAgIElwdGM0eG1wQ29yZTpDaUFkckN0cnk9IiIKICAgIElwdGM0eG1wQ29yZTpDaVRlbFdvcms9IiIKICAgIElwdGM0eG1wQ29yZTpDaUVtYWlsV29yaz0iIgogICAgSXB0YzR4bXBDb3JlOkNpVXJsV29yaz0iIi8+CiAgPC9yZGY6RGVzY3JpcHRpb24+Ci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6wCsCdAAAdqUlEQVR42mJgGDzgP1loGgMDGwODInGKkYEtA8MvBoarxDsLDRTjEIeAU7gt/o/XwxDARGrgMeIQNyPCe3jEmYi3CVfIkaERqFIJ1RwWkvz9hBSP4lIDMfk+qgIC8cKKypXBcCsjKcGABnJhjIu4VNzB5o9iQl7Hk07/407+WMLjLoyhQnpyY6AgYNDdoURieUMhANq9noHBmqBfDTDiJYuQa0iKF5yR9R9vtizGcLc+cXHxH8PWhfgTDVb3Ep9Ot+J1x028pT7J5SmeYtELr3p1BoYU/Kn7P7noDg5xYL77gjevKmAEAEAADfFKH4g0waVtF4mVPqRmBtb7MQTzNC79EMFNxPkHa1VAjCtxZhOC4vjLAxkiAp7k/MKIYSsTWbmMEX+5Tgb4S3oxz4jhlBxkd8wlsbqCV/qalPnkKwODCUnNGUrSB1z8KzH1LRoQI7f1RWm9jwZe4vV3JVntDy4k9gNwncVPMNjRuH9IaXrBgQNu9XCRbJLcgRkjLqjcQGwB8BFb4RFLfKUfQIQ7iEk6/wmVY79JanzARURJyU1TcTfAIGgL5fXcOwaGhzj8d4dQDaKMIQIQQIy0y4p0Boz0seYeSXU16sAAMmInpIuf9JYMvMTGKiVNyLROqrTYLpISHJNJt24VxcFBao4jDfSQqLmYGr1O8oJDkdwyyJI8x62hODgwncKJJHuegszCSrRGSpvI5jBGCCmtVvxtSWeYmm9IbjKgIEH9IrqU3YtN2W9S6+4mHANXVMwsMylIHdQpGrD6nImINux/IorSLrIcwEd6cDDi0PKaKu10zKT+D5X7iTgLSsmKpU94RpZJHBgSoVa3RQOvTl4SnXuKgSEUW+wxkVj0YAJ20lNfDUnZimB8/sOroBjv5A7xeRtNmT0OZV0k1iwK5I0D/UcdNSY+vCBlRwPF5RdJjQAIYCO33cFO6ugFkbJoRSkZoIwUvd+wKf5E3VYpstLNlAUHHKkSsvQ+ia4kRvEu3EHwElcLZbRHCwcAATSKUMN0NGkQ2+6gBbgPbn2IgCtFfvDM2TXaW9oPLimAXZK3DAxLGRiE8CjdSHpH+xHpWk4S4egbhMr/XyRWyW/JqFDICA5WapT5JA1zkBocEkRXsQtIDY4dpHuPwt4khcFhQWKjYwdJwcFAQXBQdyiMyOCgpElKclF6gC4l7j/aN+2RwQ+yg8ORaJWSRMT8PRxq2MjylSluKQVCa7gkiM8sCSSmf5L6qf9Rw5qSopSSgdL/uIIjmujigIdKwTGPuBxOreBgICk4PuHWPx1V8B5ZwQEHa0ks8PAHB64KpZHC4MDayvqOI9XhCQ5mUrL9WoqD4xEpnXc0NU/g1S2RwSFCenBQt9FBMDioMozORGRt+obisdIh0U/HHhxYRyUrULm3adYKGMgQwZpZiG96EpPgZamUawYsswCBAPVCHBK+FUNh3ARncDzBq02ZdJvakcYHJIlQ/5hE89+TovgLeMxhInjKWQk5e+LKLPiT2S8S5+j/4xhPvoHbij4Mxc/xZhZ3HPZmUN7uIH7dJC7Zgxg7P4AgE5sjduMwZAmGSq8BaZXCg8OdguDABfZiOCKC9K4NqcFhSEmf5REhF9gTERxFeBMXB3gZphZeNZtI79Sr4G3FxYCXNeOSZSE7OIhsAlMCVMkKDgYKFmTSfCT9BwV6bxGt8hM1mnCMRAZHPwVeYgd3zGg9osVLcaOWhZh2BwQUYBsKIh4Ekeg3MRLV/6e4mc+IupCE5Mwyn6zYvkRIjQnGNDL+5S4NhAKOkdAyGENsoTYwk5IPwL4VwdyxgAO8YmD4DB5AlSU3OfCCk94X3DsxBjI4Bu2wAEAA9q4mtKkgCE9s0arQKB5EK9WDBy+aiwhS40GK4k38QaSgRQgiKqhBxQqCqFiRYsGTxYtagn+oOSkKBWtA629RiiK21KK2BxGLWK1YYzIhJXkveTuzf3nUfOSWfTP7dr+d3Z3dmTdxLjRAuV+tbWjLKCONG2qPm4qSyMcujqIfABEpLZHsiYH67zdHb7VUE00FiDFrNVDcLVAYcbVua6RVa6ealqhI/phWb2YK8y2SYx6HHE810TdJyAOjSg4wbza8yXHSsGW94A9yhPVxwvF7bJQcy0TqN5ohR5/FyXewdOQIGqOF0L2ugRwgmqrBADl2WF+crS8FOZ5ZYUbBdBGVuhquFt0RBbHKQD9dxehBYHbAFsycNAnP9u7w7/vdBFgJ0GmRjmOy+8kh7Ow5zKemocYK7ZYDMAOSIbPhthws9IlGTIhA/Zj1aWWEqfFncfnfOHI6Tfg5CoYxhQyMp+/M8sLLqd3YE+PYjdlActvrA1odmziXH4IvxFnP8jM4Jx/h3FMaiuXopsm9yxk922Utx6BUcy8GeGRx/la0HCxdxMDuUbLALhY5PuFdbu62tlZU0s60IpwyWjBTk3/IcZ6pi5jCs1nCY0khxwA5EP5MVvqwyBepQo4Dhq16NTqOS0UOQwl6ghiMUaXdQ5q59hLmGI+ZhDIqW9k6W9N/cKKQgwvegpS4i9sG8NnzaudBHVVPoCPZAobV8lubxhefkCPT8UJcEl0DPK2p9plbMddsdUOKH63wn4E+rWgxYs1SoqIE6/qRvGpWQavPppW//rEcKZxQU3nI2MvU5GeEGcUzuaBuLXt9NrYDviLHEQV9bRZbbTJAUxHnYIJ7rSEft2mrcmlwb9jMohVbxFzkSnpIr8i+dkQ3A4Yw6KAeb9AG8n8eqMPvQNDT6jrQSyjTwRHoyC6ziVkfoosyISGQu+aQXnlcVxASpR2COPCeNkp6mWJf695ebnU91cZcecREKlhnQ1WK5OjikyOpTA45UtZ4fhFmD1/gPRzrhwHeuKTFpU66O3RkBUwiydxYyxRyWWW3Qk8GlYv7mshR8rvyvzghaNxh48BXi4dBmV+/4oJ0HP2cwvVam7JUSEplyfVGg+dapMni213M9wUokWNukc/GuPHEQCc9tEuL/WZIGcS4cQ+cwsX1iJUtcaP6VtYx3QhR6Zm4SxoraJ+5UEfmHkKLAcntuNOmYDp23nNjtAjo8nPkYoorrN+NHpM9tyQ7WT7QKrYi5zOyawxU+x1KbmA+tTTbkS+VK/AHYy+89/zpv94S/Bb78BS7GI55Kjgq9aADywFWc17+Ffq5b9GG5myAzfiOC8jyX2DIQhyPGIVIDcENAMfx85XCQcxFCFt4nWig9+DBRTvTopRjZX0EX539pvfkC8t9UkYh/BOAvSuNraqIwvNaSUOpCjallpaIkKBFUZO6xkZbWeKCWJuowbgkxqBFY4Li0mjL5q+KPzQsJcYlCPqHxAUtEhPxj9U0NYFIAGtjA1pS0taF1uqjm+Tc9OW913fnnjNzztxbfV9u+qNv7sydud+dOXPmLNkrC3+sdK5myV5+V23EuJEzmv0+IoORqJEj+0qy8BVI/9tblbNg93oAlBZdYNYan4jBfSFEkboWzqWWgpZp6qIYMmPfAb45RRMK/mE4mvkJTuo/BZ9bMh60e6x16AXV0oCKtHh/bhRMdwE40HIJELMpTXsHsCvp8iLV9/9dkmuCpZdfPvqx8p2Qg8VpsY6DHCR2DhDJscXu2XrhXEycHMqVb0Vg/a9xz9UfRJIct/DNba0OyIEJINEhTI7ZSgTlESNHi8D+ebrobqURUeZVJYiYf2gQSxxjDGBijdMgcrJjyD9xNQM5WhBldksyQxSj0dju/yE2OyoQQabJ6TkCRQohx5siJy9m3ImvlAaHBbxvJu/5pcixR/trm0x/3pB0E03DCaW2hcSMtWCz4gDtEgKpCspncSfT5+vGtZxL18IikOa5PdxZKDFzdFoLJVQ8GwY5bnLeYq/b5tLyRbEJ4/1opzwWGCQ/WaHUMhBT4hC7YS99j/Od21d1vWm2xbOwtSmixmkB6b4i2VKVKw7aC/6abPYp/Qzx3o3+E+kaYlXrHS4rY/R1Ycekmt8m1vAnu8yhQJeSsbEbBMjxJseDJUcKDMRDEN/Bpcwxj84MPy1IlXGcIMYIiqIRiZLrrKbcuBwxHBkjBBVAkJmRkDSkx4jN6SPYNFCqqiORAym1tmfKZMClv0qudg7lxgLciCQMactTHfDDUp+zhwXDV3WK9N7LcD1sJOo/HjGdRUgyxyAurULbhC/JUaa9t6UoSsI+RJl30LWVkGaOQvTHqt83p+F905nDTF3YQA8YHdbM8QWxrYsRTSwQyh46jI7VlDa/aQ5jcy0kkhKjuzaDTUkMbn+RHpPDJag+dj2IMqT+Xk5SgiG3fMnryN/akquCCmiwxG7ozw1lEwgZnjNgjXMFBi/iYusalhxIZVmye+MObcl6i5njSdaB+ARUnzEYi9VByUUdgGoy18rR6AioMTuV+gZ8SAfwMoeXnm4xUTgoDirWbLFPlkYNZKYJReaoJDa0Ht3KfEifgD8xIZytbMIVS5yUntYqpixRJUyOj8EefV4YJ3zUrQre4/5nsAsZkyBHDa5YUypFMuJx6xH8ysl7OgEDtMstORYRy58UexJ+K6et8HeLtox9zoOYdS5SPB7llnL0mEss/1tEyHE3ooy3B9nG2v+M2G7t7oDHTsrSbokLiOWHIkIOpNjRCXpJP8zie/q/HH7Qm+C8wwGi43tHI8c1uGIrtL8+w9qBcYd2JIuctBKfouRQuECLPzokhyf8Ogupvk6+iUFi+enRIcca6yYvEuiGlxRso/ybe12+iR5i+ZnRIUe9XXtlksPaCBRpnzgaEMJRYXJQJZvS6JDD0lXEwbRcMWEp00Y0C0JCettCjZVwpdiTmBgYl0ImUTOsdihPXZekK9sHkSdZVGctwo9NdfO5OUirlMAhML3og9fXDdqzk2D+2A3/7J/s2oQ/W9FYsZI2F4nL5mzF5uoDNW4hUy8sc716SLPnIHWnH93KMLrOBrNlRVkov8vlZ4teiO6uD8JfCCravjR7SW70UwrbBNvHC/j4ZWK/8cxhfBa1S2DmaIW98SWZhBvkV3JQZuYgYSx15qCmVcdoimdRKozZkMPM4WDEmhzdsKjdCoZkjCtR6OQYTyVHFZEcexBNfGQwIGbkOMCxVFPJQY3EOAc9FiSxPAdRYZMdOVSo1uddxltZD8vpt9xovYrn4iaMBE5lWm78pjQ8Au0tznCk3D5OLP+79tdfKVU9b0kOA7zMUcl2YvmTsHxqNKe/0MO/bIZbqpPN6ZLE4QeYYmlQ7WRn+vOji6go22u5rBjE7Ru3XlbsDQTnwnK+BHQDxRb7WF6UZFpWFBg/GGzUO+DTXwV/j9BvP2yp5/Cu4yGR4wkVJhYKkOMxH3KUhhF/fUaqdGWIyyiFGZMdNYdKjkMCdfqZmXVDyh+X+CHVRMZK5ihAl3yFtQ9fhsSMGpnzcU0CvAq3Hbxq0r7MHGvRJStZ+7CUY+9DRQwkUHYE+pkWuepgdaZNuzmeQysG2PGtc3M6oYCIgYm9+5S6Tb53W5X6mvfFIfds98v0Z5Ae1sgYQt4rV+MMXA4KO/7v9snZbvtVY84e5XIqn9vsXSFMizJJvya8eLufuAPAo16ph4Wm/A2IMoslX94RSOEphGbQkkkgh865DpB7eL1U5kM+UV8Y6zm8K3Al1kTS5LXnWMY6arWSGSBu96kWmVLjXg59Bsok25IcgSNV54oc3vWS9ZtrkkwPUgbxLcftyJGQ5IaNaIEPxRyrRURPztMO+lvarMxP+Qfl/16pz9APSrLcHIEoRzvRSqRKMAq5D13/kFIfKvUeBPbAHNpdCkdxgT6V90C+Lery9DQil/Y/8MAbiI61sbsob2jqIg6rdcJzcAbYg01jbWIAgnjGk6bbQqJMZ0CONOSCXsTb5I/CNnjQorbz1P8DeabBovA43zTgMCNG6W4vumkpprKICqL2LmL58p9UFkj0uHUND8S/ArR3LcBVlFf4JJCQEMlNwKA2gSpKgWmplAJSnaK0PgpqsBYHEaUqqAX7wOKz2LGg1ta2DJUKPqYDRXSs1tFaEcGWobWWMdL6qFblZTQ4SBBIbsNNCSS3m2976Q33ubv/+R97/2/+yTDhZvf/d/d++59zvnNO98M6MGvsx8KiMLFZgwJxWr/lCsResbDwhOC2Y4hRbC+BhYWFV/S2lyB86IKSIQZfbUdSSKUYow9EMBXBsnMt5KAPlLjliZtVnIhzH0I8JIbRpYo4ylCp5kFFl2Y2g9jjdaIVKtYSR0LMFOazOKTwJrLHNyHFpClAe4Fk9ELAeCQSeiagMGBfLb9LnYia72U4cgStNErlLqcaZfedx+Z0aLmC19ncjcJFf4V4cLP3ZogeMB1NA1ThNF8dELOPceqWM58hx+hf0PGdrGhFw5BK+r6K5Kq0o4PtUtQlCuj4UNbkj0Eoi7NF7kV7B0Ld2jARB0H3LPAaPaF0LaKIYyuqrfcivXAM6uE0W+LwiDJct916MO/HRPOEyJiUE8cpflPJ4+m6lI40mTjeC9ydTBouTxRUs8SRxfq7w6/GV8KIgUEMJg5CBU0h12Kl6oX4Jo6lZoa4+hE9ZYkjBafiHRA3ZGzIrP7XnThqRLy+DiY1GzeIOO6mMOAhSxzAWcg9iBs4NnnpraDLS26P96KMqfg1WkMZhDXYzS4IBXFcixDvJipcDCXahVhGpZnzH49Kg3lmn2q0O16Kbqe+4Rhs95hzkzpRPucCRUF4JsQQU7ywIFnjSQRKjjd/IdfhPubs0qcRcbSj5qtvLGOrnyEcTTApN4b0K/QcBBE7CoUxaDS0WFNDtKJytDa/3RTiILTZ+LuvP3Ssyp8Zcle2QRnREurvUhRuiD8WAGvciic2lBrcO7GNMoM4utDT0QeWQFygP1pRGqadCgLnoJleiPGoUdaxD0zNnP6qXQTwee+tffaAOIzANcyZ2hMRIMvp1f8Eftlv8rvx6n21RTMCzxJdJuVE+5E/8Q04X6sR/67Chu5i9C9sZT77+SiZlh46hGOTMc6jCP0mnSafJRz7Mud5ZweIw72IEnYCEUFfjCVou3AwjOHYR/mDowfQyClPXNpz5sLHHCOIw8EjeS+pSbNcrCzEMZvtpKNFPBw7falgilGZ9Ptgn2hh6Dhu51+jv0flaz2ToQWO9AopDYkjfxH6XM1mnok4DnO23x4n7hHJHtg6AXWSVxI1FmquygTm1UVzVRfOjlKit3km9gwfcQxA5p8o5CNC3xYgCfozPEU+52fOLKrmJKy54h4RtxJ6GfLrHR5pYDA3DCWOUuas1nYRS+uH2vIc0zuNiThqod0UhXxE6Ff5PfhIEJPMHUeTlB5jE+H1PGSm5Fl/4riVeWmivK3TeKa3gok4IviqCyxjc3PWZfwzQNb5KqLH5RJHq4qK4c4XbAbRcuwa9lviCEYcEea8+A3iFlKKzThHPn4kybclDG6zokXiDphdhH4XhNs+MBTN7drkfocr+bsSpmI7/P9z4ASphmnmjnLsua5EYsJm6ZfCUExHPwA+/ELcoRxufYlhhscRjeEgDoLK/fPidlxZROivBijYcwt+Hlbx5GmC/6B95m/AKWNhFR/hlEEQCCyF6LjDskUSWFUbO0QLbd/lmeeXE/9gKVZ8B8Sqh0QcahVaBY5J+f0iv90Yndf+TEVPnnPexXB664ydGE/3/GV/CF6nQAw6qCBZY0iqa1AoNiZ1ARSCfeD9GF4SblnjNowD+BmF7dwG0yyKcSDxgbbEn7jjUPY3oRAfRyUaULrm0PXiLsGkFFvrzwGOttpX89rgPg53vBaWhhSOufdTVAwuEB/HNC2FGwrB9RgvENctcy3RCz1/s9DvoUZDY6cQo9LGww3EVlh8A2DdfBWGT7jxBebjb7HE4eIENMoWaPscMUzWBfA/L9Cg/O+FKF0fpp69G+BqLcqViG36DosPh1EByBLH/zftxwk6VANMjIDbjS/B7acDzkBa/fDQfbvuBn3MCSNxsMZTYpo1lFZMHJXoBiIKLl/8IUBxOq3eh5VodfFIGL9jD4A+HgvRioqYxXsdBgaweF11c8RVD96OQLfvWPdEosn6Xf3LYYLdSyHEDGysDodlObZVqlTiKIV7QhRuDBBP0dn8vinRa+uccD1bf4Otusv8hcSZTYk+BtYQYw8OOm+eL6pe5CSir2h/J4YTrccz2gyaqwkFd+yDcKY5FAvhQxmGJY6j7cOFSldonLe/BnpZt81iCzKLzjRZ/bEfgaS44cTRyHnwEnFhhPAQB6H6mMIX/kWo2W8oIsgo2YisnDiUfH9CnHuEUatoSKTqm4vXmY8/xBJHWtypbnlhEhf0AQUvRv/6I6LDj6AQ/x400f10nflSQSkIqvAK86ZpDMMxa5EfMAA5jcLlS5K8xaej2upT0u/3pVCLhhufwq7qopTftyC3+g2if+DnVqW+hi1oIzDe2Iv8FgZfP/MzYVML5KYq7JI8dYSNg9zboStphz84Cg3+v/EsteIfzub3LzKJw8GPoLbulHizS4QKSYxDFd5jzpiV8l/NiE/9FjXl2yV+94QQh5t8xYGizDvwLhRw4SOOUUhTbhB3wDO895EuQhi0NKnoRiqmSjZVHHyO6Gq535yZOKlZiOHlvAbijpn42h+blPPujncCn2Ug0SVEv8Pp4lDxH8u/NFGF/HeiogwHyrJWolzBXLhkntCjfZthhi2J7cb/wJEdm3Z8CHNLDspylYdUkh0bRVr903D6TMN7psr7KfrjmyM8QXMW8x35laB5/oRthmN7nii1dOA9zDmy5wpayNd5prfqqNNII454ooiOBFyfaybcxNEMAQtTx6PihOhD4NjGbLiuF129TjjqcxFHX9SO5SOOmAil9QiYcsLn1tVTkCVbH3Az3LzcOAYnUosa+IOjPAfvwttpBJT4otDIqRCvwfs8ID5CfTm+3mU5U2BjaH/Hh3L4sC8JcIRJ2NJy6FBX9+zrLJs4+kvZdHyLaLAGDovbmCUk7+IFVYJLuifYoZYTnc3sb2qFV8VfB8xX4O6pYw4MjcrjMxuIfsD82DwBivSqtx6M2NnzPBUb9qZ1wcg0Vdz92Kc5r3sV8iPiqk0Vd+yVKx4vIzoLDpR1KGPZlm7hnZjVG+irNIO524uLCGayNuX3vaE1GAujYBbawc1HRtJ30PZpnJTNafJk3stlqhzBMlnlzl7AJiKTIL0EDaIe459GegGnZOJwxsOcT8AP85uDNOfodokuYT3xDK7Ds3pPcnzKjavP+vlloW5ekzyuyeBlU4Cr2ELiNdBQaoUhsCn6FSpr3C+01Q4frvD4+bmadTtnwnUZXvNqiKMX9GAcuEHu/jZ/+9OxnoYVHms8qV9z30w36Ervf/Vz2FMhbiJxHtFDGf5LWdblxai4Lxa1Qquri0UF9h03FApjdKd77kwSGmqOxQi1+sCrcECsCd3ta4QmcH3mD6hM114k+oA3sukmBD6gO1T0gpSMeyG4qDVktrchcO4bcaILYHrvDcvtm0d0Uq7lqCSOiajUIArOUq814a6chGbiv8+qbjYXru7OIOP/LqIfizjOW3hFT0bQ0Fyshhvhl3l8UnGBmEXiZnCL392mEtSjc9c6LT0yPtAbT1scunJT0BeKpgVCj7kWNukEAwsmLgdlXAFtIelPHKNQsDc4hiFSYxzOJfoEe8LpxlKGw4AfIB37u0ZNewnSxplKLryEWgeR1OQO/bALMa8i+LC7vP6xfB3HUTKH4ArZld7PqyTJLftoVNfX1hN6Ibbv9V7roOMYiEc9zwnXCzrpKahEo5U0o1lItEstccQDJxSfiiSLEBBH8ngRr4ISbciiEgHLhgArUkgcdUQPep9wvehplKKyxJuKyKIDJUXGClzPZUgiEIJGX0vaHSwv83FfJ72P5xmdy5M0uQ62wGdl2ZYVyLJZSLQZO1ghq3iZ6ERZTOHWWHw4WFvseuZJjsQVfi1RUFb4iEKxfjVPJeTujJjJYQxEFwI+RnB3G8y9D2CvNiOXLIbE6oMp9dZK8NIrR/ZwNVS2dYjynIzt9GCkIMpEFAEmZ5f6Pn42Yf77UDDGrV7ntjiLp7y3y+DajOArUYfJD8cYItRBPkX6LqkCt2ME1jIUSzsee70KLDm5bmhnorpfCx6DD5Fo8za0Qo1S6ux1E8f5RM/Zb6GFhWriMAjF9hJYWFh4RbdvIW546XoLCw502UtgYWFhIRD/BVVZbDG9OTe7AAAAAElFTkSuQmCC"/>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AwODAwM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MDAwMDAw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cHJlbG9hZGVyPjxzZXRJbnQgbmFtZT0iYXVkaW9CdWZmZXJUaW1lIiB2YWx1ZT0iMC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CSIS 202 Chapter 1&quot;/&gt;&lt;property id=&quot;20142&quot; value=&quot;This presentation is an introduction to the data communications industry.&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1&quot;/&gt;&lt;property id=&quot;20183&quot; value=&quot;0&quot;/&gt;&lt;property id=&quot;20184&quot; value=&quot;7&quot;/&gt;&lt;property id=&quot;20193&quot; value=&quot;-1&quot;/&gt;&lt;property id=&quot;20221&quot; value=&quot;\\BB1\Bill\college\CSUSB\MVE\ETEC 546\Unit Plan\&quot;/&gt;&lt;property id=&quot;20224&quot; value=&quot;C:\Users\bill.BBENT\Desktop\ETEC546&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Chapter 1&amp;quot;&quot;/&gt;&lt;property id=&quot;20302&quot; value=&quot;0&quot;/&gt;&lt;property id=&quot;20303&quot; value=&quot;Bill Bennett&quot;/&gt;&lt;property id=&quot;20307&quot; value=&quot;256&quot;/&gt;&lt;property id=&quot;20309&quot; value=&quot;10339&quot;/&gt;&lt;/object&gt;&lt;object type=&quot;3&quot; unique_id=&quot;10006&quot;&gt;&lt;property id=&quot;20148&quot; value=&quot;5&quot;/&gt;&lt;property id=&quot;20300&quot; value=&quot;Slide 4 - &amp;quot;What is Data Communications&amp;quot;&quot;/&gt;&lt;property id=&quot;20302&quot; value=&quot;0&quot;/&gt;&lt;property id=&quot;20303&quot; value=&quot;Bill Bennett&quot;/&gt;&lt;property id=&quot;20307&quot; value=&quot;274&quot;/&gt;&lt;property id=&quot;20309&quot; value=&quot;10339&quot;/&gt;&lt;/object&gt;&lt;object type=&quot;3&quot; unique_id=&quot;10007&quot;&gt;&lt;property id=&quot;20148&quot; value=&quot;5&quot;/&gt;&lt;property id=&quot;20300&quot; value=&quot;Slide 5 - &amp;quot;The Data Communications Industry&amp;quot;&quot;/&gt;&lt;property id=&quot;20302&quot; value=&quot;0&quot;/&gt;&lt;property id=&quot;20303&quot; value=&quot;Bill Bennett&quot;/&gt;&lt;property id=&quot;20307&quot; value=&quot;275&quot;/&gt;&lt;property id=&quot;20309&quot; value=&quot;10339&quot;/&gt;&lt;/object&gt;&lt;object type=&quot;3&quot; unique_id=&quot;10008&quot;&gt;&lt;property id=&quot;20148&quot; value=&quot;5&quot;/&gt;&lt;property id=&quot;20300&quot; value=&quot;Slide 6 - &amp;quot;The Regulatory Process&amp;quot;&quot;/&gt;&lt;property id=&quot;20302&quot; value=&quot;0&quot;/&gt;&lt;property id=&quot;20303&quot; value=&quot;Bill Bennett&quot;/&gt;&lt;property id=&quot;20307&quot; value=&quot;276&quot;/&gt;&lt;property id=&quot;20309&quot; value=&quot;10339&quot;/&gt;&lt;/object&gt;&lt;object type=&quot;3&quot; unique_id=&quot;10009&quot;&gt;&lt;property id=&quot;20148&quot; value=&quot;5&quot;/&gt;&lt;property id=&quot;20300&quot; value=&quot;Slide 7 - &amp;quot;The Regulatory Process&amp;quot;&quot;/&gt;&lt;property id=&quot;20302&quot; value=&quot;0&quot;/&gt;&lt;property id=&quot;20303&quot; value=&quot;Bill Bennett&quot;/&gt;&lt;property id=&quot;20307&quot; value=&quot;295&quot;/&gt;&lt;property id=&quot;20309&quot; value=&quot;10339&quot;/&gt;&lt;/object&gt;&lt;object type=&quot;3&quot; unique_id=&quot;10010&quot;&gt;&lt;property id=&quot;20148&quot; value=&quot;5&quot;/&gt;&lt;property id=&quot;20300&quot; value=&quot;Slide 8 - &amp;quot;The Regulatory Process&amp;quot;&quot;/&gt;&lt;property id=&quot;20302&quot; value=&quot;0&quot;/&gt;&lt;property id=&quot;20303&quot; value=&quot;Bill Bennett&quot;/&gt;&lt;property id=&quot;20307&quot; value=&quot;258&quot;/&gt;&lt;property id=&quot;20309&quot; value=&quot;10339&quot;/&gt;&lt;/object&gt;&lt;object type=&quot;3&quot; unique_id=&quot;10011&quot;&gt;&lt;property id=&quot;20148&quot; value=&quot;5&quot;/&gt;&lt;property id=&quot;20300&quot; value=&quot;Slide 9 - &amp;quot;Deregulation &amp;amp; Divestiture&amp;quot;&quot;/&gt;&lt;property id=&quot;20302&quot; value=&quot;0&quot;/&gt;&lt;property id=&quot;20303&quot; value=&quot;Bill Bennett&quot;/&gt;&lt;property id=&quot;20307&quot; value=&quot;301&quot;/&gt;&lt;property id=&quot;20309&quot; value=&quot;10339&quot;/&gt;&lt;/object&gt;&lt;object type=&quot;3&quot; unique_id=&quot;10012&quot;&gt;&lt;property id=&quot;20148&quot; value=&quot;5&quot;/&gt;&lt;property id=&quot;20300&quot; value=&quot;Slide 10 - &amp;quot;RBOC’s at the time of the AT&amp;amp;T breakup (pre-1996)&amp;quot;&quot;/&gt;&lt;property id=&quot;20302&quot; value=&quot;0&quot;/&gt;&lt;property id=&quot;20303&quot; value=&quot;Bill Bennett&quot;/&gt;&lt;property id=&quot;20307&quot; value=&quot;261&quot;/&gt;&lt;property id=&quot;20309&quot; value=&quot;10339&quot;/&gt;&lt;/object&gt;&lt;object type=&quot;3&quot; unique_id=&quot;10013&quot;&gt;&lt;property id=&quot;20148&quot; value=&quot;5&quot;/&gt;&lt;property id=&quot;20300&quot; value=&quot;Slide 11 - &amp;quot;Telecommunications Act of 1996&amp;quot;&quot;/&gt;&lt;property id=&quot;20302&quot; value=&quot;0&quot;/&gt;&lt;property id=&quot;20303&quot; value=&quot;Bill Bennett&quot;/&gt;&lt;property id=&quot;20307&quot; value=&quot;277&quot;/&gt;&lt;property id=&quot;20309&quot; value=&quot;10339&quot;/&gt;&lt;/object&gt;&lt;object type=&quot;3&quot; unique_id=&quot;10014&quot;&gt;&lt;property id=&quot;20148&quot; value=&quot;5&quot;/&gt;&lt;property id=&quot;20300&quot; value=&quot;Slide 12 - &amp;quot;LATA’s and Basic Infrastructure&amp;quot;&quot;/&gt;&lt;property id=&quot;20302&quot; value=&quot;0&quot;/&gt;&lt;property id=&quot;20303&quot; value=&quot;Bill Bennett&quot;/&gt;&lt;property id=&quot;20307&quot; value=&quot;259&quot;/&gt;&lt;property id=&quot;20309&quot; value=&quot;10339&quot;/&gt;&lt;/object&gt;&lt;object type=&quot;3&quot; unique_id=&quot;10015&quot;&gt;&lt;property id=&quot;20148&quot; value=&quot;5&quot;/&gt;&lt;property id=&quot;20300&quot; value=&quot;Slide 13 - &amp;quot;LATA v. Area Codes&amp;quot;&quot;/&gt;&lt;property id=&quot;20302&quot; value=&quot;0&quot;/&gt;&lt;property id=&quot;20303&quot; value=&quot;Bill Bennett&quot;/&gt;&lt;property id=&quot;20307&quot; value=&quot;260&quot;/&gt;&lt;property id=&quot;20309&quot; value=&quot;10339&quot;/&gt;&lt;/object&gt;&lt;object type=&quot;3&quot; unique_id=&quot;10016&quot;&gt;&lt;property id=&quot;20148&quot; value=&quot;5&quot;/&gt;&lt;property id=&quot;20300&quot; value=&quot;Slide 14 - &amp;quot;California LATAs&amp;quot;&quot;/&gt;&lt;property id=&quot;20302&quot; value=&quot;0&quot;/&gt;&lt;property id=&quot;20303&quot; value=&quot;Bill Bennett&quot;/&gt;&lt;property id=&quot;20307&quot; value=&quot;299&quot;/&gt;&lt;property id=&quot;20309&quot; value=&quot;10339&quot;/&gt;&lt;/object&gt;&lt;object type=&quot;3&quot; unique_id=&quot;10017&quot;&gt;&lt;property id=&quot;20148&quot; value=&quot;5&quot;/&gt;&lt;property id=&quot;20300&quot; value=&quot;Slide 15 - &amp;quot;U.S. Area Codes &amp;amp; Time Zones&amp;quot;&quot;/&gt;&lt;property id=&quot;20302&quot; value=&quot;0&quot;/&gt;&lt;property id=&quot;20303&quot; value=&quot;Bill Bennett&quot;/&gt;&lt;property id=&quot;20307&quot; value=&quot;300&quot;/&gt;&lt;property id=&quot;20309&quot; value=&quot;10339&quot;/&gt;&lt;/object&gt;&lt;object type=&quot;3&quot; unique_id=&quot;10018&quot;&gt;&lt;property id=&quot;20148&quot; value=&quot;5&quot;/&gt;&lt;property id=&quot;20300&quot; value=&quot;Slide 16 - &amp;quot;Technology and Standards Development&amp;quot;&quot;/&gt;&lt;property id=&quot;20302&quot; value=&quot;0&quot;/&gt;&lt;property id=&quot;20303&quot; value=&quot;Bill Bennett&quot;/&gt;&lt;property id=&quot;20307&quot; value=&quot;262&quot;/&gt;&lt;property id=&quot;20309&quot; value=&quot;10339&quot;/&gt;&lt;/object&gt;&lt;object type=&quot;3&quot; unique_id=&quot;10019&quot;&gt;&lt;property id=&quot;20148&quot; value=&quot;5&quot;/&gt;&lt;property id=&quot;20300&quot; value=&quot;Slide 17 - &amp;quot;The Importance of Standards&amp;quot;&quot;/&gt;&lt;property id=&quot;20302&quot; value=&quot;0&quot;/&gt;&lt;property id=&quot;20303&quot; value=&quot;Bill Bennett&quot;/&gt;&lt;property id=&quot;20307&quot; value=&quot;294&quot;/&gt;&lt;property id=&quot;20309&quot; value=&quot;10339&quot;/&gt;&lt;/object&gt;&lt;object type=&quot;3&quot; unique_id=&quot;10020&quot;&gt;&lt;property id=&quot;20148&quot; value=&quot;5&quot;/&gt;&lt;property id=&quot;20300&quot; value=&quot;Slide 18 - &amp;quot;The Standards Process&amp;quot;&quot;/&gt;&lt;property id=&quot;20302&quot; value=&quot;0&quot;/&gt;&lt;property id=&quot;20303&quot; value=&quot;Bill Bennett&quot;/&gt;&lt;property id=&quot;20307&quot; value=&quot;278&quot;/&gt;&lt;property id=&quot;20309&quot; value=&quot;10339&quot;/&gt;&lt;/object&gt;&lt;object type=&quot;3&quot; unique_id=&quot;10021&quot;&gt;&lt;property id=&quot;20148&quot; value=&quot;5&quot;/&gt;&lt;property id=&quot;20300&quot; value=&quot;Slide 19 - &amp;quot;Driving Forces in the Datacomm Industry&amp;quot;&quot;/&gt;&lt;property id=&quot;20302&quot; value=&quot;0&quot;/&gt;&lt;property id=&quot;20303&quot; value=&quot;Bill Bennett&quot;/&gt;&lt;property id=&quot;20307&quot; value=&quot;263&quot;/&gt;&lt;property id=&quot;20309&quot; value=&quot;10339&quot;/&gt;&lt;/object&gt;&lt;object type=&quot;3&quot; unique_id=&quot;10022&quot;&gt;&lt;property id=&quot;20148&quot; value=&quot;5&quot;/&gt;&lt;property id=&quot;20300&quot; value=&quot;Slide 20 - &amp;quot;The Top-Down Approach&amp;quot;&quot;/&gt;&lt;property id=&quot;20302&quot; value=&quot;0&quot;/&gt;&lt;property id=&quot;20303&quot; value=&quot;Bill Bennett&quot;/&gt;&lt;property id=&quot;20307&quot; value=&quot;264&quot;/&gt;&lt;property id=&quot;20309&quot; value=&quot;10339&quot;/&gt;&lt;/object&gt;&lt;object type=&quot;3&quot; unique_id=&quot;10023&quot;&gt;&lt;property id=&quot;20148&quot; value=&quot;5&quot;/&gt;&lt;property id=&quot;20300&quot; value=&quot;Slide 21 - &amp;quot;Interfaces&amp;quot;&quot;/&gt;&lt;property id=&quot;20302&quot; value=&quot;0&quot;/&gt;&lt;property id=&quot;20303&quot; value=&quot;Bill Bennett&quot;/&gt;&lt;property id=&quot;20307&quot; value=&quot;302&quot;/&gt;&lt;property id=&quot;20309&quot; value=&quot;10339&quot;/&gt;&lt;/object&gt;&lt;object type=&quot;3&quot; unique_id=&quot;10024&quot;&gt;&lt;property id=&quot;20148&quot; value=&quot;5&quot;/&gt;&lt;property id=&quot;20300&quot; value=&quot;Slide 22 - &amp;quot;The OSI Model&amp;quot;&quot;/&gt;&lt;property id=&quot;20302&quot; value=&quot;0&quot;/&gt;&lt;property id=&quot;20303&quot; value=&quot;Bill Bennett&quot;/&gt;&lt;property id=&quot;20307&quot; value=&quot;266&quot;/&gt;&lt;property id=&quot;20309&quot; value=&quot;10339&quot;/&gt;&lt;/object&gt;&lt;object type=&quot;3&quot; unique_id=&quot;10025&quot;&gt;&lt;property id=&quot;20148&quot; value=&quot;5&quot;/&gt;&lt;property id=&quot;20300&quot; value=&quot;Slide 23 - &amp;quot;The OSI Model&amp;quot;&quot;/&gt;&lt;property id=&quot;20302&quot; value=&quot;0&quot;/&gt;&lt;property id=&quot;20303&quot; value=&quot;Bill Bennett&quot;/&gt;&lt;property id=&quot;20307&quot; value=&quot;297&quot;/&gt;&lt;property id=&quot;20309&quot; value=&quot;10339&quot;/&gt;&lt;/object&gt;&lt;object type=&quot;3&quot; unique_id=&quot;10026&quot;&gt;&lt;property id=&quot;20148&quot; value=&quot;5&quot;/&gt;&lt;property id=&quot;20300&quot; value=&quot;Slide 24 - &amp;quot;Protocols&amp;quot;&quot;/&gt;&lt;property id=&quot;20302&quot; value=&quot;0&quot;/&gt;&lt;property id=&quot;20303&quot; value=&quot;Bill Bennett&quot;/&gt;&lt;property id=&quot;20307&quot; value=&quot;296&quot;/&gt;&lt;property id=&quot;20309&quot; value=&quot;10339&quot;/&gt;&lt;/object&gt;&lt;object type=&quot;3&quot; unique_id=&quot;10027&quot;&gt;&lt;property id=&quot;20148&quot; value=&quot;5&quot;/&gt;&lt;property id=&quot;20300&quot; value=&quot;Slide 25 - &amp;quot;OSI Model Overview&amp;quot;&quot;/&gt;&lt;property id=&quot;20302&quot; value=&quot;0&quot;/&gt;&lt;property id=&quot;20303&quot; value=&quot;Bill Bennett&quot;/&gt;&lt;property id=&quot;20307&quot; value=&quot;265&quot;/&gt;&lt;property id=&quot;20309&quot; value=&quot;10339&quot;/&gt;&lt;/object&gt;&lt;object type=&quot;3&quot; unique_id=&quot;10028&quot;&gt;&lt;property id=&quot;20148&quot; value=&quot;5&quot;/&gt;&lt;property id=&quot;20300&quot; value=&quot;Slide 26 - &amp;quot;Mapping the OSI Model&amp;quot;&quot;/&gt;&lt;property id=&quot;20302&quot; value=&quot;0&quot;/&gt;&lt;property id=&quot;20303&quot; value=&quot;Bill Bennett&quot;/&gt;&lt;property id=&quot;20307&quot; value=&quot;269&quot;/&gt;&lt;property id=&quot;20309&quot; value=&quot;10339&quot;/&gt;&lt;/object&gt;&lt;object type=&quot;3&quot; unique_id=&quot;10029&quot;&gt;&lt;property id=&quot;20148&quot; value=&quot;5&quot;/&gt;&lt;property id=&quot;20300&quot; value=&quot;Slide 27 - &amp;quot;The OSI Model&amp;quot;&quot;/&gt;&lt;property id=&quot;20302&quot; value=&quot;0&quot;/&gt;&lt;property id=&quot;20303&quot; value=&quot;Bill Bennett&quot;/&gt;&lt;property id=&quot;20307&quot; value=&quot;279&quot;/&gt;&lt;property id=&quot;20309&quot; value=&quot;10339&quot;/&gt;&lt;/object&gt;&lt;object type=&quot;3&quot; unique_id=&quot;10030&quot;&gt;&lt;property id=&quot;20148&quot; value=&quot;5&quot;/&gt;&lt;property id=&quot;20300&quot; value=&quot;Slide 28 - &amp;quot;Physical Layer&amp;quot;&quot;/&gt;&lt;property id=&quot;20302&quot; value=&quot;0&quot;/&gt;&lt;property id=&quot;20303&quot; value=&quot;Bill Bennett&quot;/&gt;&lt;property id=&quot;20307&quot; value=&quot;280&quot;/&gt;&lt;property id=&quot;20309&quot; value=&quot;10339&quot;/&gt;&lt;/object&gt;&lt;object type=&quot;3&quot; unique_id=&quot;10031&quot;&gt;&lt;property id=&quot;20148&quot; value=&quot;5&quot;/&gt;&lt;property id=&quot;20300&quot; value=&quot;Slide 29 - &amp;quot;Data Link Layer&amp;quot;&quot;/&gt;&lt;property id=&quot;20302&quot; value=&quot;0&quot;/&gt;&lt;property id=&quot;20303&quot; value=&quot;Bill Bennett&quot;/&gt;&lt;property id=&quot;20307&quot; value=&quot;281&quot;/&gt;&lt;property id=&quot;20309&quot; value=&quot;10339&quot;/&gt;&lt;/object&gt;&lt;object type=&quot;3&quot; unique_id=&quot;10032&quot;&gt;&lt;property id=&quot;20148&quot; value=&quot;5&quot;/&gt;&lt;property id=&quot;20300&quot; value=&quot;Slide 30 - &amp;quot;Data Link Layer (NIC’s)&amp;quot;&quot;/&gt;&lt;property id=&quot;20302&quot; value=&quot;0&quot;/&gt;&lt;property id=&quot;20303&quot; value=&quot;Bill Bennett&quot;/&gt;&lt;property id=&quot;20307&quot; value=&quot;289&quot;/&gt;&lt;property id=&quot;20309&quot; value=&quot;10339&quot;/&gt;&lt;/object&gt;&lt;object type=&quot;3&quot; unique_id=&quot;10033&quot;&gt;&lt;property id=&quot;20148&quot; value=&quot;5&quot;/&gt;&lt;property id=&quot;20300&quot; value=&quot;Slide 31 - &amp;quot;Data Link Layer – Sub Layers&amp;quot;&quot;/&gt;&lt;property id=&quot;20302&quot; value=&quot;0&quot;/&gt;&lt;property id=&quot;20303&quot; value=&quot;Bill Bennett&quot;/&gt;&lt;property id=&quot;20307&quot; value=&quot;290&quot;/&gt;&lt;property id=&quot;20309&quot; value=&quot;10339&quot;/&gt;&lt;/object&gt;&lt;object type=&quot;3&quot; unique_id=&quot;10034&quot;&gt;&lt;property id=&quot;20148&quot; value=&quot;5&quot;/&gt;&lt;property id=&quot;20300&quot; value=&quot;Slide 32 - &amp;quot;LLC Sub-Layer&amp;quot;&quot;/&gt;&lt;property id=&quot;20302&quot; value=&quot;0&quot;/&gt;&lt;property id=&quot;20303&quot; value=&quot;Bill Bennett&quot;/&gt;&lt;property id=&quot;20307&quot; value=&quot;291&quot;/&gt;&lt;property id=&quot;20309&quot; value=&quot;10339&quot;/&gt;&lt;/object&gt;&lt;object type=&quot;3&quot; unique_id=&quot;10035&quot;&gt;&lt;property id=&quot;20148&quot; value=&quot;5&quot;/&gt;&lt;property id=&quot;20300&quot; value=&quot;Slide 33 - &amp;quot;Network Layer&amp;quot;&quot;/&gt;&lt;property id=&quot;20302&quot; value=&quot;0&quot;/&gt;&lt;property id=&quot;20303&quot; value=&quot;Bill Bennett&quot;/&gt;&lt;property id=&quot;20307&quot; value=&quot;282&quot;/&gt;&lt;property id=&quot;20309&quot; value=&quot;10339&quot;/&gt;&lt;/object&gt;&lt;object type=&quot;3&quot; unique_id=&quot;10036&quot;&gt;&lt;property id=&quot;20148&quot; value=&quot;5&quot;/&gt;&lt;property id=&quot;20300&quot; value=&quot;Slide 34 - &amp;quot;Network Layer (Packets v. Frames)&amp;quot;&quot;/&gt;&lt;property id=&quot;20302&quot; value=&quot;0&quot;/&gt;&lt;property id=&quot;20303&quot; value=&quot;Bill Bennett&quot;/&gt;&lt;property id=&quot;20307&quot; value=&quot;292&quot;/&gt;&lt;property id=&quot;20309&quot; value=&quot;10339&quot;/&gt;&lt;/object&gt;&lt;object type=&quot;3&quot; unique_id=&quot;10037&quot;&gt;&lt;property id=&quot;20148&quot; value=&quot;5&quot;/&gt;&lt;property id=&quot;20300&quot; value=&quot;Slide 35 - &amp;quot;Transport Layer&amp;quot;&quot;/&gt;&lt;property id=&quot;20302&quot; value=&quot;0&quot;/&gt;&lt;property id=&quot;20303&quot; value=&quot;Bill Bennett&quot;/&gt;&lt;property id=&quot;20307&quot; value=&quot;283&quot;/&gt;&lt;property id=&quot;20309&quot; value=&quot;10339&quot;/&gt;&lt;/object&gt;&lt;object type=&quot;3&quot; unique_id=&quot;10038&quot;&gt;&lt;property id=&quot;20148&quot; value=&quot;5&quot;/&gt;&lt;property id=&quot;20300&quot; value=&quot;Slide 36 - &amp;quot;Session Layer&amp;quot;&quot;/&gt;&lt;property id=&quot;20302&quot; value=&quot;0&quot;/&gt;&lt;property id=&quot;20303&quot; value=&quot;Bill Bennett&quot;/&gt;&lt;property id=&quot;20307&quot; value=&quot;284&quot;/&gt;&lt;property id=&quot;20309&quot; value=&quot;10339&quot;/&gt;&lt;/object&gt;&lt;object type=&quot;3&quot; unique_id=&quot;10039&quot;&gt;&lt;property id=&quot;20148&quot; value=&quot;5&quot;/&gt;&lt;property id=&quot;20300&quot; value=&quot;Slide 37 - &amp;quot;Presentation Layer&amp;quot;&quot;/&gt;&lt;property id=&quot;20302&quot; value=&quot;0&quot;/&gt;&lt;property id=&quot;20303&quot; value=&quot;Bill Bennett&quot;/&gt;&lt;property id=&quot;20307&quot; value=&quot;285&quot;/&gt;&lt;property id=&quot;20309&quot; value=&quot;10339&quot;/&gt;&lt;/object&gt;&lt;object type=&quot;3&quot; unique_id=&quot;10040&quot;&gt;&lt;property id=&quot;20148&quot; value=&quot;5&quot;/&gt;&lt;property id=&quot;20300&quot; value=&quot;Slide 38 - &amp;quot;Application Layer&amp;quot;&quot;/&gt;&lt;property id=&quot;20302&quot; value=&quot;0&quot;/&gt;&lt;property id=&quot;20303&quot; value=&quot;Bill Bennett&quot;/&gt;&lt;property id=&quot;20307&quot; value=&quot;286&quot;/&gt;&lt;property id=&quot;20309&quot; value=&quot;10339&quot;/&gt;&lt;/object&gt;&lt;object type=&quot;3&quot; unique_id=&quot;10041&quot;&gt;&lt;property id=&quot;20148&quot; value=&quot;5&quot;/&gt;&lt;property id=&quot;20300&quot; value=&quot;Slide 39 - &amp;quot;The Top-Down Approach to Information Systems Development&amp;quot;&quot;/&gt;&lt;property id=&quot;20302&quot; value=&quot;0&quot;/&gt;&lt;property id=&quot;20303&quot; value=&quot;Bill Bennett&quot;/&gt;&lt;property id=&quot;20307&quot; value=&quot;270&quot;/&gt;&lt;property id=&quot;20309&quot; value=&quot;10339&quot;/&gt;&lt;/object&gt;&lt;object type=&quot;3&quot; unique_id=&quot;10343&quot;&gt;&lt;property id=&quot;20148&quot; value=&quot;5&quot;/&gt;&lt;property id=&quot;20300&quot; value=&quot;Slide 3 - &amp;quot;Approach to Data Communications &amp;quot;&quot;/&gt;&lt;property id=&quot;20302&quot; value=&quot;0&quot;/&gt;&lt;property id=&quot;20303&quot; value=&quot;Bill Bennett&quot;/&gt;&lt;property id=&quot;20307&quot; value=&quot;303&quot;/&gt;&lt;property id=&quot;20309&quot; value=&quot;10339&quot;/&gt;&lt;/object&gt;&lt;object type=&quot;3&quot; unique_id=&quot;10396&quot;&gt;&lt;property id=&quot;20148&quot; value=&quot;5&quot;/&gt;&lt;property id=&quot;20300&quot; value=&quot;Slide 2 - &amp;quot;Objectives&amp;quot;&quot;/&gt;&lt;property id=&quot;20307&quot; value=&quot;304&quot;/&gt;&lt;/object&gt;&lt;/object&gt;&lt;object type=&quot;4&quot; unique_id=&quot;10162&quot;&gt;&lt;object type=&quot;5&quot; unique_id=&quot;10339&quot;&gt;&lt;property id=&quot;20000&quot; value=&quot;0&quot;/&gt;&lt;property id=&quot;20149&quot; value=&quot;Bill Bennett&quot;/&gt;&lt;property id=&quot;20150&quot; value=&quot;Associate Professor, Mt. San Jacinto College&quot;/&gt;&lt;property id=&quot;20151&quot; value=&quot;bill_bennett.jpg&quot;/&gt;&lt;property id=&quot;20153&quot; value=&quot;BBennett@msjc.edu&quot;/&gt;&lt;property id=&quot;20155&quot; value=&quot;Bill Has over 20 years of experience in Information Technology including industry certifications from Microsoft, Cisco, and CIW. He began teaching in 1994 for New Horizons Computer Learning Centers, was General Manager for the College of Information Technology in 1999, and  has been a full-time instructor at MSJC since 2001. Bill has also taught classes for the University of California, Riverside Extension program.&amp;#x0D;&amp;#x0A;&quot;/&gt;&lt;property id=&quot;20159&quot; value=&quot;MSJCnewBlock.png&quot;/&gt;&lt;/object&gt;&lt;object type=&quot;5&quot; unique_id=&quot;1000&quot;&gt;&lt;property id=&quot;20149&quot; value=&quot;Bill Bennett&quot;/&gt;&lt;property id=&quot;20150&quot; value=&quot;Associate Professor, Mt. San Jacinto College&quot;/&gt;&lt;property id=&quot;20151&quot; value=&quot;bill_bennett.jpg&quot;/&gt;&lt;property id=&quot;20153&quot; value=&quot;BBennett@msjc.edu&quot;/&gt;&lt;property id=&quot;20155&quot; value=&quot;Bill is a full-time tenured faculty member in MSJC's Computer Information Systems (CIS) department and has been teaching computer and networking technology for over 15 years.&quot;/&gt;&lt;property id=&quot;20159&quot; value=&quot;MSJCnewBlock.png&quot;/&gt;&lt;/object&gt;&lt;/object&gt;&lt;object type=&quot;10&quot; unique_id=&quot;10204&quot;&gt;&lt;object type=&quot;11&quot; unique_id=&quot;10205&quot;&gt;&lt;property id=&quot;20180&quot; value=&quot;0&quot;/&gt;&lt;property id=&quot;20181&quot; value=&quot;0&quot;/&gt;&lt;property id=&quot;20182&quot; value=&quot;1&quot;/&gt;&lt;property id=&quot;20183&quot; value=&quot;0&quot;/&gt;&lt;/object&gt;&lt;object type=&quot;12&quot; unique_id=&quot;1020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ELAPSEDTIME" val="234.001"/>
  <p:tag name="PPSNARRATION" val="9,1161578685,\\BB8\websites\cis.msjc.edu\courses\core_courses\csis202\lessons\01\powerpoint\ch01_pptx\Media.ppcx"/>
  <p:tag name="PPSNARRATIONPROPS" val="\\BB8\websites\cis.msjc.edu\courses\core_courses\csis202\lessons\01\powerpoint\ch01\narration\Slide09.mp3"/>
</p:tagLst>
</file>

<file path=ppt/tags/tag11.xml><?xml version="1.0" encoding="utf-8"?>
<p:tagLst xmlns:a="http://schemas.openxmlformats.org/drawingml/2006/main" xmlns:r="http://schemas.openxmlformats.org/officeDocument/2006/relationships" xmlns:p="http://schemas.openxmlformats.org/presentationml/2006/main">
  <p:tag name="ELAPSEDTIME" val="60.716"/>
  <p:tag name="PPSNARRATION" val="10,1161578685,\\BB8\websites\cis.msjc.edu\courses\core_courses\csis202\lessons\01\powerpoint\ch01_pptx\Media.ppcx"/>
  <p:tag name="PPSNARRATIONPROPS" val="\\BB8\websites\cis.msjc.edu\courses\core_courses\csis202\lessons\01\powerpoint\ch01\narration\Slide10.mp3"/>
</p:tagLst>
</file>

<file path=ppt/tags/tag12.xml><?xml version="1.0" encoding="utf-8"?>
<p:tagLst xmlns:a="http://schemas.openxmlformats.org/drawingml/2006/main" xmlns:r="http://schemas.openxmlformats.org/officeDocument/2006/relationships" xmlns:p="http://schemas.openxmlformats.org/presentationml/2006/main">
  <p:tag name="ELAPSEDTIME" val="164.519"/>
  <p:tag name="PPSNARRATION" val="11,1161578685,\\BB8\websites\cis.msjc.edu\courses\core_courses\csis202\lessons\01\powerpoint\ch01_pptx\Media.ppcx"/>
  <p:tag name="PPSNARRATIONPROPS" val="\\BB8\websites\cis.msjc.edu\courses\core_courses\csis202\lessons\01\powerpoint\ch01\narration\Slide11.mp3"/>
</p:tagLst>
</file>

<file path=ppt/tags/tag13.xml><?xml version="1.0" encoding="utf-8"?>
<p:tagLst xmlns:a="http://schemas.openxmlformats.org/drawingml/2006/main" xmlns:r="http://schemas.openxmlformats.org/officeDocument/2006/relationships" xmlns:p="http://schemas.openxmlformats.org/presentationml/2006/main">
  <p:tag name="ELAPSEDTIME" val="162.397"/>
  <p:tag name="PPSNARRATION" val="12,1161578685,\\BB8\websites\cis.msjc.edu\courses\core_courses\csis202\lessons\01\powerpoint\ch01_pptx\Media.ppcx"/>
  <p:tag name="PPSNARRATIONPROPS" val="\\BB8\websites\cis.msjc.edu\courses\core_courses\csis202\lessons\01\powerpoint\ch01\narration\Slide12.mp3"/>
</p:tagLst>
</file>

<file path=ppt/tags/tag14.xml><?xml version="1.0" encoding="utf-8"?>
<p:tagLst xmlns:a="http://schemas.openxmlformats.org/drawingml/2006/main" xmlns:r="http://schemas.openxmlformats.org/officeDocument/2006/relationships" xmlns:p="http://schemas.openxmlformats.org/presentationml/2006/main">
  <p:tag name="ELAPSEDTIME" val="67.486"/>
  <p:tag name="PPSNARRATION" val="13,1161578685,\\BB8\websites\cis.msjc.edu\courses\core_courses\csis202\lessons\01\powerpoint\ch01_pptx\Media.ppcx"/>
  <p:tag name="PPSNARRATIONPROPS" val="\\BB8\websites\cis.msjc.edu\courses\core_courses\csis202\lessons\01\powerpoint\ch01\narration\Slide13.mp3"/>
</p:tagLst>
</file>

<file path=ppt/tags/tag15.xml><?xml version="1.0" encoding="utf-8"?>
<p:tagLst xmlns:a="http://schemas.openxmlformats.org/drawingml/2006/main" xmlns:r="http://schemas.openxmlformats.org/officeDocument/2006/relationships" xmlns:p="http://schemas.openxmlformats.org/presentationml/2006/main">
  <p:tag name="ELAPSEDTIME" val="37.643"/>
  <p:tag name="PPSNARRATION" val="14,1161578685,\\BB8\websites\cis.msjc.edu\courses\core_courses\csis202\lessons\01\powerpoint\ch01_pptx\Media.ppcx"/>
  <p:tag name="PPSNARRATIONPROPS" val="\\BB8\websites\cis.msjc.edu\courses\core_courses\csis202\lessons\01\powerpoint\ch01\narration\Slide14.mp3"/>
</p:tagLst>
</file>

<file path=ppt/tags/tag16.xml><?xml version="1.0" encoding="utf-8"?>
<p:tagLst xmlns:a="http://schemas.openxmlformats.org/drawingml/2006/main" xmlns:r="http://schemas.openxmlformats.org/officeDocument/2006/relationships" xmlns:p="http://schemas.openxmlformats.org/presentationml/2006/main">
  <p:tag name="ELAPSEDTIME" val="125.159"/>
  <p:tag name="PPSNARRATION" val="15,1161578685,\\BB8\websites\cis.msjc.edu\courses\core_courses\csis202\lessons\01\powerpoint\ch01_pptx\Media.ppcx"/>
  <p:tag name="PPSNARRATIONPROPS" val="\\BB8\websites\cis.msjc.edu\courses\core_courses\csis202\lessons\01\powerpoint\ch01\narration\Slide15.mp3"/>
</p:tagLst>
</file>

<file path=ppt/tags/tag17.xml><?xml version="1.0" encoding="utf-8"?>
<p:tagLst xmlns:a="http://schemas.openxmlformats.org/drawingml/2006/main" xmlns:r="http://schemas.openxmlformats.org/officeDocument/2006/relationships" xmlns:p="http://schemas.openxmlformats.org/presentationml/2006/main">
  <p:tag name="ELAPSEDTIME" val="50.857"/>
  <p:tag name="PPSNARRATION" val="16,1161578685,\\BB8\websites\cis.msjc.edu\courses\core_courses\csis202\lessons\01\powerpoint\ch01_pptx\Media.ppcx"/>
  <p:tag name="PPSNARRATIONPROPS" val="\\BB8\websites\cis.msjc.edu\courses\core_courses\csis202\lessons\01\powerpoint\ch01\narration\Slide16.mp3"/>
</p:tagLst>
</file>

<file path=ppt/tags/tag18.xml><?xml version="1.0" encoding="utf-8"?>
<p:tagLst xmlns:a="http://schemas.openxmlformats.org/drawingml/2006/main" xmlns:r="http://schemas.openxmlformats.org/officeDocument/2006/relationships" xmlns:p="http://schemas.openxmlformats.org/presentationml/2006/main">
  <p:tag name="ELAPSEDTIME" val="147.281"/>
  <p:tag name="PPSNARRATION" val="17,1161578685,\\BB8\websites\cis.msjc.edu\courses\core_courses\csis202\lessons\01\powerpoint\ch01_pptx\Media.ppcx"/>
  <p:tag name="PPSNARRATIONPROPS" val="\\BB8\websites\cis.msjc.edu\courses\core_courses\csis202\lessons\01\powerpoint\ch01\narration\Slide17.mp3"/>
</p:tagLst>
</file>

<file path=ppt/tags/tag19.xml><?xml version="1.0" encoding="utf-8"?>
<p:tagLst xmlns:a="http://schemas.openxmlformats.org/drawingml/2006/main" xmlns:r="http://schemas.openxmlformats.org/officeDocument/2006/relationships" xmlns:p="http://schemas.openxmlformats.org/presentationml/2006/main">
  <p:tag name="ELAPSEDTIME" val="45.443"/>
  <p:tag name="PPSNARRATION" val="18,1161578685,\\BB8\websites\cis.msjc.edu\courses\core_courses\csis202\lessons\01\powerpoint\ch01_pptx\Media.ppcx"/>
  <p:tag name="PPSNARRATIONPROPS" val="\\BB8\websites\cis.msjc.edu\courses\core_courses\csis202\lessons\01\powerpoint\ch01\narration\Slide18.mp3"/>
</p:tagLst>
</file>

<file path=ppt/tags/tag2.xml><?xml version="1.0" encoding="utf-8"?>
<p:tagLst xmlns:a="http://schemas.openxmlformats.org/drawingml/2006/main" xmlns:r="http://schemas.openxmlformats.org/officeDocument/2006/relationships" xmlns:p="http://schemas.openxmlformats.org/presentationml/2006/main">
  <p:tag name="ELAPSEDTIME" val="16.427"/>
  <p:tag name="PPSNARRATION" val="1,1161578685,\\BB8\websites\cis.msjc.edu\courses\core_courses\csis202\lessons\01\powerpoint\ch01_pptx\Media.ppcx"/>
  <p:tag name="PPSNARRATIONPROPS" val="\\BB8\websites\cis.msjc.edu\courses\core_courses\csis202\lessons\01\powerpoint\ch01\narration\Slide01.mp3"/>
</p:tagLst>
</file>

<file path=ppt/tags/tag20.xml><?xml version="1.0" encoding="utf-8"?>
<p:tagLst xmlns:a="http://schemas.openxmlformats.org/drawingml/2006/main" xmlns:r="http://schemas.openxmlformats.org/officeDocument/2006/relationships" xmlns:p="http://schemas.openxmlformats.org/presentationml/2006/main">
  <p:tag name="ELAPSEDTIME" val="90.106"/>
  <p:tag name="PPSNARRATION" val="19,1161578685,\\BB8\websites\cis.msjc.edu\courses\core_courses\csis202\lessons\01\powerpoint\ch01_pptx\Media.ppcx"/>
  <p:tag name="PPSNARRATIONPROPS" val="\\BB8\websites\cis.msjc.edu\courses\core_courses\csis202\lessons\01\powerpoint\ch01\narration\Slide19.mp3"/>
</p:tagLst>
</file>

<file path=ppt/tags/tag21.xml><?xml version="1.0" encoding="utf-8"?>
<p:tagLst xmlns:a="http://schemas.openxmlformats.org/drawingml/2006/main" xmlns:r="http://schemas.openxmlformats.org/officeDocument/2006/relationships" xmlns:p="http://schemas.openxmlformats.org/presentationml/2006/main">
  <p:tag name="ELAPSEDTIME" val="337.898"/>
  <p:tag name="PPSNARRATION" val="20,1161578685,\\BB8\websites\cis.msjc.edu\courses\core_courses\csis202\lessons\01\powerpoint\ch01_pptx\Media.ppcx"/>
  <p:tag name="PPSNARRATIONPROPS" val="\\BB8\websites\cis.msjc.edu\courses\core_courses\csis202\lessons\01\powerpoint\ch01\narration\Slide20.mp3"/>
</p:tagLst>
</file>

<file path=ppt/tags/tag22.xml><?xml version="1.0" encoding="utf-8"?>
<p:tagLst xmlns:a="http://schemas.openxmlformats.org/drawingml/2006/main" xmlns:r="http://schemas.openxmlformats.org/officeDocument/2006/relationships" xmlns:p="http://schemas.openxmlformats.org/presentationml/2006/main">
  <p:tag name="ELAPSEDTIME" val="64.944"/>
  <p:tag name="PPSNARRATION" val="21,1161578685,\\BB8\websites\cis.msjc.edu\courses\core_courses\csis202\lessons\01\powerpoint\ch01_pptx\Media.ppcx"/>
  <p:tag name="PPSNARRATIONPROPS" val="\\BB8\websites\cis.msjc.edu\courses\core_courses\csis202\lessons\01\powerpoint\ch01\narration\Slide21.mp3"/>
</p:tagLst>
</file>

<file path=ppt/tags/tag23.xml><?xml version="1.0" encoding="utf-8"?>
<p:tagLst xmlns:a="http://schemas.openxmlformats.org/drawingml/2006/main" xmlns:r="http://schemas.openxmlformats.org/officeDocument/2006/relationships" xmlns:p="http://schemas.openxmlformats.org/presentationml/2006/main">
  <p:tag name="ELAPSEDTIME" val="140.76"/>
  <p:tag name="PPSNARRATION" val="22,1161578685,\\BB8\websites\cis.msjc.edu\courses\core_courses\csis202\lessons\01\powerpoint\ch01_pptx\Media.ppcx"/>
  <p:tag name="PPSNARRATIONPROPS" val="\\BB8\websites\cis.msjc.edu\courses\core_courses\csis202\lessons\01\powerpoint\ch01\narration\Slide22.mp3"/>
</p:tagLst>
</file>

<file path=ppt/tags/tag24.xml><?xml version="1.0" encoding="utf-8"?>
<p:tagLst xmlns:a="http://schemas.openxmlformats.org/drawingml/2006/main" xmlns:r="http://schemas.openxmlformats.org/officeDocument/2006/relationships" xmlns:p="http://schemas.openxmlformats.org/presentationml/2006/main">
  <p:tag name="ELAPSEDTIME" val="45.194"/>
  <p:tag name="PPSNARRATION" val="23,1161578685,\\BB8\websites\cis.msjc.edu\courses\core_courses\csis202\lessons\01\powerpoint\ch01_pptx\Media.ppcx"/>
  <p:tag name="PPSNARRATIONPROPS" val="\\BB8\websites\cis.msjc.edu\courses\core_courses\csis202\lessons\01\powerpoint\ch01\narration\Slide23.mp3"/>
</p:tagLst>
</file>

<file path=ppt/tags/tag25.xml><?xml version="1.0" encoding="utf-8"?>
<p:tagLst xmlns:a="http://schemas.openxmlformats.org/drawingml/2006/main" xmlns:r="http://schemas.openxmlformats.org/officeDocument/2006/relationships" xmlns:p="http://schemas.openxmlformats.org/presentationml/2006/main">
  <p:tag name="ELAPSEDTIME" val="376.945"/>
  <p:tag name="TIMELINE" val="280.4/282.3/284.3/285.9/287.6/289.4/291.5/318.1/322.3/323.9/325.2/326.6/328.0/329.6/331.1"/>
  <p:tag name="PPSNARRATION" val="24,1161578685,\\BB8\websites\cis.msjc.edu\courses\core_courses\csis202\lessons\01\powerpoint\ch01_pptx\Media.ppcx"/>
  <p:tag name="PPSNARRATIONPROPS" val="\\BB8\websites\cis.msjc.edu\courses\core_courses\csis202\lessons\01\powerpoint\ch01\narration\Slide24.mp3"/>
</p:tagLst>
</file>

<file path=ppt/tags/tag26.xml><?xml version="1.0" encoding="utf-8"?>
<p:tagLst xmlns:a="http://schemas.openxmlformats.org/drawingml/2006/main" xmlns:r="http://schemas.openxmlformats.org/officeDocument/2006/relationships" xmlns:p="http://schemas.openxmlformats.org/presentationml/2006/main">
  <p:tag name="ELAPSEDTIME" val="231.802"/>
  <p:tag name="PPSNARRATION" val="25,1161578685,\\BB8\websites\cis.msjc.edu\courses\core_courses\csis202\lessons\01\powerpoint\ch01_pptx\Media.ppcx"/>
  <p:tag name="PPSNARRATIONPROPS" val="\\BB8\websites\cis.msjc.edu\courses\core_courses\csis202\lessons\01\powerpoint\ch01\narration\Slide25.mp3"/>
</p:tagLst>
</file>

<file path=ppt/tags/tag27.xml><?xml version="1.0" encoding="utf-8"?>
<p:tagLst xmlns:a="http://schemas.openxmlformats.org/drawingml/2006/main" xmlns:r="http://schemas.openxmlformats.org/officeDocument/2006/relationships" xmlns:p="http://schemas.openxmlformats.org/presentationml/2006/main">
  <p:tag name="ELAPSEDTIME" val="141.415"/>
  <p:tag name="PPSNARRATION" val="26,1161578685,\\BB8\websites\cis.msjc.edu\courses\core_courses\csis202\lessons\01\powerpoint\ch01_pptx\Media.ppcx"/>
  <p:tag name="PPSNARRATIONPROPS" val="\\BB8\websites\cis.msjc.edu\courses\core_courses\csis202\lessons\01\powerpoint\ch01\narration\Slide26.mp3"/>
</p:tagLst>
</file>

<file path=ppt/tags/tag28.xml><?xml version="1.0" encoding="utf-8"?>
<p:tagLst xmlns:a="http://schemas.openxmlformats.org/drawingml/2006/main" xmlns:r="http://schemas.openxmlformats.org/officeDocument/2006/relationships" xmlns:p="http://schemas.openxmlformats.org/presentationml/2006/main">
  <p:tag name="ELAPSEDTIME" val="75.864"/>
  <p:tag name="PPSNARRATION" val="27,1161578685,\\BB8\websites\cis.msjc.edu\courses\core_courses\csis202\lessons\01\powerpoint\ch01_pptx\Media.ppcx"/>
  <p:tag name="PPSNARRATIONPROPS" val="\\BB8\websites\cis.msjc.edu\courses\core_courses\csis202\lessons\01\powerpoint\ch01\narration\Slide27.mp3"/>
</p:tagLst>
</file>

<file path=ppt/tags/tag29.xml><?xml version="1.0" encoding="utf-8"?>
<p:tagLst xmlns:a="http://schemas.openxmlformats.org/drawingml/2006/main" xmlns:r="http://schemas.openxmlformats.org/officeDocument/2006/relationships" xmlns:p="http://schemas.openxmlformats.org/presentationml/2006/main">
  <p:tag name="ELAPSEDTIME" val="54.975"/>
  <p:tag name="PPSNARRATION" val="28,1161578685,\\BB8\websites\cis.msjc.edu\courses\core_courses\csis202\lessons\01\powerpoint\ch01_pptx\Media.ppcx"/>
  <p:tag name="PPSNARRATIONPROPS" val="\\BB8\websites\cis.msjc.edu\courses\core_courses\csis202\lessons\01\powerpoint\ch01\narration\Slide28.mp3"/>
</p:tagLst>
</file>

<file path=ppt/tags/tag3.xml><?xml version="1.0" encoding="utf-8"?>
<p:tagLst xmlns:a="http://schemas.openxmlformats.org/drawingml/2006/main" xmlns:r="http://schemas.openxmlformats.org/officeDocument/2006/relationships" xmlns:p="http://schemas.openxmlformats.org/presentationml/2006/main">
  <p:tag name="ELAPSEDTIME" val="63.461"/>
  <p:tag name="TIMELINE" val="10.7/45.6"/>
  <p:tag name="PPSNARRATION" val="2,1161578685,\\BB8\websites\cis.msjc.edu\courses\core_courses\csis202\lessons\01\powerpoint\ch01_pptx\Media.ppcx"/>
  <p:tag name="PPSNARRATIONPROPS" val="\\BB8\websites\cis.msjc.edu\courses\core_courses\csis202\lessons\01\powerpoint\ch01\narration\Slide02.mp3"/>
</p:tagLst>
</file>

<file path=ppt/tags/tag30.xml><?xml version="1.0" encoding="utf-8"?>
<p:tagLst xmlns:a="http://schemas.openxmlformats.org/drawingml/2006/main" xmlns:r="http://schemas.openxmlformats.org/officeDocument/2006/relationships" xmlns:p="http://schemas.openxmlformats.org/presentationml/2006/main">
  <p:tag name="ELAPSEDTIME" val="106.564"/>
  <p:tag name="PPSNARRATION" val="29,1161578685,\\BB8\websites\cis.msjc.edu\courses\core_courses\csis202\lessons\01\powerpoint\ch01_pptx\Media.ppcx"/>
  <p:tag name="PPSNARRATIONPROPS" val="\\BB8\websites\cis.msjc.edu\courses\core_courses\csis202\lessons\01\powerpoint\ch01\narration\Slide29.mp3"/>
</p:tagLst>
</file>

<file path=ppt/tags/tag31.xml><?xml version="1.0" encoding="utf-8"?>
<p:tagLst xmlns:a="http://schemas.openxmlformats.org/drawingml/2006/main" xmlns:r="http://schemas.openxmlformats.org/officeDocument/2006/relationships" xmlns:p="http://schemas.openxmlformats.org/presentationml/2006/main">
  <p:tag name="ELAPSEDTIME" val="170.712"/>
  <p:tag name="PPSNARRATION" val="30,1161578685,\\BB8\websites\cis.msjc.edu\courses\core_courses\csis202\lessons\01\powerpoint\ch01_pptx\Media.ppcx"/>
  <p:tag name="PPSNARRATIONPROPS" val="\\BB8\websites\cis.msjc.edu\courses\core_courses\csis202\lessons\01\powerpoint\ch01\narration\Slide30.mp3"/>
</p:tagLst>
</file>

<file path=ppt/tags/tag32.xml><?xml version="1.0" encoding="utf-8"?>
<p:tagLst xmlns:a="http://schemas.openxmlformats.org/drawingml/2006/main" xmlns:r="http://schemas.openxmlformats.org/officeDocument/2006/relationships" xmlns:p="http://schemas.openxmlformats.org/presentationml/2006/main">
  <p:tag name="ELAPSEDTIME" val="108.967"/>
  <p:tag name="PPSNARRATION" val="31,1161578685,\\BB8\websites\cis.msjc.edu\courses\core_courses\csis202\lessons\01\powerpoint\ch01_pptx\Media.ppcx"/>
  <p:tag name="PPSNARRATIONPROPS" val="\\BB8\websites\cis.msjc.edu\courses\core_courses\csis202\lessons\01\powerpoint\ch01\narration\Slide31.mp3"/>
</p:tagLst>
</file>

<file path=ppt/tags/tag33.xml><?xml version="1.0" encoding="utf-8"?>
<p:tagLst xmlns:a="http://schemas.openxmlformats.org/drawingml/2006/main" xmlns:r="http://schemas.openxmlformats.org/officeDocument/2006/relationships" xmlns:p="http://schemas.openxmlformats.org/presentationml/2006/main">
  <p:tag name="ELAPSEDTIME" val="261.769"/>
  <p:tag name="PPSNARRATION" val="32,1161578685,\\BB8\websites\cis.msjc.edu\courses\core_courses\csis202\lessons\01\powerpoint\ch01_pptx\Media.ppcx"/>
  <p:tag name="PPSNARRATIONPROPS" val="\\BB8\websites\cis.msjc.edu\courses\core_courses\csis202\lessons\01\powerpoint\ch01\narration\Slide32.mp3"/>
</p:tagLst>
</file>

<file path=ppt/tags/tag34.xml><?xml version="1.0" encoding="utf-8"?>
<p:tagLst xmlns:a="http://schemas.openxmlformats.org/drawingml/2006/main" xmlns:r="http://schemas.openxmlformats.org/officeDocument/2006/relationships" xmlns:p="http://schemas.openxmlformats.org/presentationml/2006/main">
  <p:tag name="ELAPSEDTIME" val="46.847"/>
  <p:tag name="PPSNARRATION" val="33,1161578685,\\BB8\websites\cis.msjc.edu\courses\core_courses\csis202\lessons\01\powerpoint\ch01_pptx\Media.ppcx"/>
  <p:tag name="PPSNARRATIONPROPS" val="\\BB8\websites\cis.msjc.edu\courses\core_courses\csis202\lessons\01\powerpoint\ch01\narration\Slide33.mp3"/>
</p:tagLst>
</file>

<file path=ppt/tags/tag35.xml><?xml version="1.0" encoding="utf-8"?>
<p:tagLst xmlns:a="http://schemas.openxmlformats.org/drawingml/2006/main" xmlns:r="http://schemas.openxmlformats.org/officeDocument/2006/relationships" xmlns:p="http://schemas.openxmlformats.org/presentationml/2006/main">
  <p:tag name="ELAPSEDTIME" val="118.436"/>
  <p:tag name="PPSNARRATION" val="34,1161578685,\\BB8\websites\cis.msjc.edu\courses\core_courses\csis202\lessons\01\powerpoint\ch01_pptx\Media.ppcx"/>
  <p:tag name="PPSNARRATIONPROPS" val="\\BB8\websites\cis.msjc.edu\courses\core_courses\csis202\lessons\01\powerpoint\ch01\narration\Slide34.mp3"/>
</p:tagLst>
</file>

<file path=ppt/tags/tag36.xml><?xml version="1.0" encoding="utf-8"?>
<p:tagLst xmlns:a="http://schemas.openxmlformats.org/drawingml/2006/main" xmlns:r="http://schemas.openxmlformats.org/officeDocument/2006/relationships" xmlns:p="http://schemas.openxmlformats.org/presentationml/2006/main">
  <p:tag name="ELAPSEDTIME" val="89.716"/>
  <p:tag name="PPSNARRATION" val="35,1161578685,\\BB8\websites\cis.msjc.edu\courses\core_courses\csis202\lessons\01\powerpoint\ch01_pptx\Media.ppcx"/>
  <p:tag name="PPSNARRATIONPROPS" val="\\BB8\websites\cis.msjc.edu\courses\core_courses\csis202\lessons\01\powerpoint\ch01\narration\Slide35.mp3"/>
</p:tagLst>
</file>

<file path=ppt/tags/tag37.xml><?xml version="1.0" encoding="utf-8"?>
<p:tagLst xmlns:a="http://schemas.openxmlformats.org/drawingml/2006/main" xmlns:r="http://schemas.openxmlformats.org/officeDocument/2006/relationships" xmlns:p="http://schemas.openxmlformats.org/presentationml/2006/main">
  <p:tag name="ELAPSEDTIME" val="197.388"/>
  <p:tag name="PPSNARRATION" val="36,1161578685,\\BB8\websites\cis.msjc.edu\courses\core_courses\csis202\lessons\01\powerpoint\ch01_pptx\Media.ppcx"/>
  <p:tag name="PPSNARRATIONPROPS" val="\\BB8\websites\cis.msjc.edu\courses\core_courses\csis202\lessons\01\powerpoint\ch01\narration\Slide36.mp3"/>
</p:tagLst>
</file>

<file path=ppt/tags/tag38.xml><?xml version="1.0" encoding="utf-8"?>
<p:tagLst xmlns:a="http://schemas.openxmlformats.org/drawingml/2006/main" xmlns:r="http://schemas.openxmlformats.org/officeDocument/2006/relationships" xmlns:p="http://schemas.openxmlformats.org/presentationml/2006/main">
  <p:tag name="ELAPSEDTIME" val="226.763"/>
  <p:tag name="PPSNARRATION" val="37,1161578685,\\BB8\websites\cis.msjc.edu\courses\core_courses\csis202\lessons\01\powerpoint\ch01_pptx\Media.ppcx"/>
  <p:tag name="PPSNARRATIONPROPS" val="\\BB8\websites\cis.msjc.edu\courses\core_courses\csis202\lessons\01\powerpoint\ch01\narration\Slide37.mp3"/>
</p:tagLst>
</file>

<file path=ppt/tags/tag39.xml><?xml version="1.0" encoding="utf-8"?>
<p:tagLst xmlns:a="http://schemas.openxmlformats.org/drawingml/2006/main" xmlns:r="http://schemas.openxmlformats.org/officeDocument/2006/relationships" xmlns:p="http://schemas.openxmlformats.org/presentationml/2006/main">
  <p:tag name="ELAPSEDTIME" val="113.132"/>
  <p:tag name="PPSNARRATION" val="38,1161578685,\\BB8\websites\cis.msjc.edu\courses\core_courses\csis202\lessons\01\powerpoint\ch01_pptx\Media.ppcx"/>
  <p:tag name="PPSNARRATIONPROPS" val="\\BB8\websites\cis.msjc.edu\courses\core_courses\csis202\lessons\01\powerpoint\ch01\narration\Slide38.mp3"/>
</p:tagLst>
</file>

<file path=ppt/tags/tag4.xml><?xml version="1.0" encoding="utf-8"?>
<p:tagLst xmlns:a="http://schemas.openxmlformats.org/drawingml/2006/main" xmlns:r="http://schemas.openxmlformats.org/officeDocument/2006/relationships" xmlns:p="http://schemas.openxmlformats.org/presentationml/2006/main">
  <p:tag name="ELAPSEDTIME" val="96.3"/>
  <p:tag name="PPSNARRATION" val="3,1161578685,\\BB8\websites\cis.msjc.edu\courses\core_courses\csis202\lessons\01\powerpoint\ch01_pptx\Media.ppcx"/>
  <p:tag name="PPSNARRATIONPROPS" val="\\BB8\websites\cis.msjc.edu\courses\core_courses\csis202\lessons\01\powerpoint\ch01\narration\Slide03.mp3"/>
</p:tagLst>
</file>

<file path=ppt/tags/tag5.xml><?xml version="1.0" encoding="utf-8"?>
<p:tagLst xmlns:a="http://schemas.openxmlformats.org/drawingml/2006/main" xmlns:r="http://schemas.openxmlformats.org/officeDocument/2006/relationships" xmlns:p="http://schemas.openxmlformats.org/presentationml/2006/main">
  <p:tag name="ELAPSEDTIME" val="262.191"/>
  <p:tag name="TIMELINE" val="11.6/21.7/36.9/57.6/78.5/88.7/104.9/135.7/158.7/213.2/253.3"/>
  <p:tag name="PPSNARRATION" val="4,1161578685,\\BB8\websites\cis.msjc.edu\courses\core_courses\csis202\lessons\01\powerpoint\ch01_pptx\Media.ppcx"/>
  <p:tag name="PPSNARRATIONPROPS" val="\\BB8\websites\cis.msjc.edu\courses\core_courses\csis202\lessons\01\powerpoint\ch01\narration\Slide04.mp3"/>
</p:tagLst>
</file>

<file path=ppt/tags/tag6.xml><?xml version="1.0" encoding="utf-8"?>
<p:tagLst xmlns:a="http://schemas.openxmlformats.org/drawingml/2006/main" xmlns:r="http://schemas.openxmlformats.org/officeDocument/2006/relationships" xmlns:p="http://schemas.openxmlformats.org/presentationml/2006/main">
  <p:tag name="ELAPSEDTIME" val="51.761"/>
  <p:tag name="PPSNARRATION" val="5,1161578685,\\BB8\websites\cis.msjc.edu\courses\core_courses\csis202\lessons\01\powerpoint\ch01_pptx\Media.ppcx"/>
  <p:tag name="PPSNARRATIONPROPS" val="\\BB8\websites\cis.msjc.edu\courses\core_courses\csis202\lessons\01\powerpoint\ch01\narration\Slide05.mp3"/>
</p:tagLst>
</file>

<file path=ppt/tags/tag7.xml><?xml version="1.0" encoding="utf-8"?>
<p:tagLst xmlns:a="http://schemas.openxmlformats.org/drawingml/2006/main" xmlns:r="http://schemas.openxmlformats.org/officeDocument/2006/relationships" xmlns:p="http://schemas.openxmlformats.org/presentationml/2006/main">
  <p:tag name="ELAPSEDTIME" val="38.377"/>
  <p:tag name="PPSNARRATION" val="6,1161578685,\\BB8\websites\cis.msjc.edu\courses\core_courses\csis202\lessons\01\powerpoint\ch01_pptx\Media.ppcx"/>
  <p:tag name="PPSNARRATIONPROPS" val="\\BB8\websites\cis.msjc.edu\courses\core_courses\csis202\lessons\01\powerpoint\ch01\narration\Slide06.mp3"/>
</p:tagLst>
</file>

<file path=ppt/tags/tag8.xml><?xml version="1.0" encoding="utf-8"?>
<p:tagLst xmlns:a="http://schemas.openxmlformats.org/drawingml/2006/main" xmlns:r="http://schemas.openxmlformats.org/officeDocument/2006/relationships" xmlns:p="http://schemas.openxmlformats.org/presentationml/2006/main">
  <p:tag name="ELAPSEDTIME" val="32.666"/>
  <p:tag name="PPSNARRATION" val="7,1161578685,\\BB8\websites\cis.msjc.edu\courses\core_courses\csis202\lessons\01\powerpoint\ch01_pptx\Media.ppcx"/>
  <p:tag name="PPSNARRATIONPROPS" val="\\BB8\websites\cis.msjc.edu\courses\core_courses\csis202\lessons\01\powerpoint\ch01\narration\Slide07.mp3"/>
</p:tagLst>
</file>

<file path=ppt/tags/tag9.xml><?xml version="1.0" encoding="utf-8"?>
<p:tagLst xmlns:a="http://schemas.openxmlformats.org/drawingml/2006/main" xmlns:r="http://schemas.openxmlformats.org/officeDocument/2006/relationships" xmlns:p="http://schemas.openxmlformats.org/presentationml/2006/main">
  <p:tag name="ELAPSEDTIME" val="208.713"/>
  <p:tag name="PPSNARRATION" val="8,1161578685,\\BB8\websites\cis.msjc.edu\courses\core_courses\csis202\lessons\01\powerpoint\ch01_pptx\Media.ppcx"/>
  <p:tag name="PPSNARRATIONPROPS" val="\\BB8\websites\cis.msjc.edu\courses\core_courses\csis202\lessons\01\powerpoint\ch01\narration\Slide08.mp3"/>
</p:tagLst>
</file>

<file path=ppt/theme/theme1.xml><?xml version="1.0" encoding="utf-8"?>
<a:theme xmlns:a="http://schemas.openxmlformats.org/drawingml/2006/main" name="Blends">
  <a:themeElements>
    <a:clrScheme name="Custom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0000FF"/>
      </a:hlink>
      <a:folHlink>
        <a:srgbClr val="7030A0"/>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2099</TotalTime>
  <Words>2809</Words>
  <Application>Microsoft Office PowerPoint</Application>
  <PresentationFormat>On-screen Show (4:3)</PresentationFormat>
  <Paragraphs>250</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 Unicode MS</vt:lpstr>
      <vt:lpstr>Arial</vt:lpstr>
      <vt:lpstr>Calisto MT</vt:lpstr>
      <vt:lpstr>Tahoma</vt:lpstr>
      <vt:lpstr>Wingdings</vt:lpstr>
      <vt:lpstr>Blends</vt:lpstr>
      <vt:lpstr>Chapter 1</vt:lpstr>
      <vt:lpstr>Objectives</vt:lpstr>
      <vt:lpstr>Approach to Data Communications </vt:lpstr>
      <vt:lpstr>What is Data Communications</vt:lpstr>
      <vt:lpstr>The Data Communications Industry</vt:lpstr>
      <vt:lpstr>The Regulatory Process</vt:lpstr>
      <vt:lpstr>The Regulatory Process</vt:lpstr>
      <vt:lpstr>The Regulatory Process</vt:lpstr>
      <vt:lpstr>Deregulation &amp; Divestiture</vt:lpstr>
      <vt:lpstr>RBOC’s at the time of the AT&amp;T breakup (pre-1996)</vt:lpstr>
      <vt:lpstr>Telecommunications Act of 1996</vt:lpstr>
      <vt:lpstr>LATA’s and Basic Infrastructure</vt:lpstr>
      <vt:lpstr>LATA v. Area Codes</vt:lpstr>
      <vt:lpstr>California LATAs</vt:lpstr>
      <vt:lpstr>U.S. Area Codes &amp; Time Zones</vt:lpstr>
      <vt:lpstr>Technology and Standards Development</vt:lpstr>
      <vt:lpstr>The Importance of Standards</vt:lpstr>
      <vt:lpstr>The Standards Process</vt:lpstr>
      <vt:lpstr>Driving Forces in the Datacomm Industry</vt:lpstr>
      <vt:lpstr>The Top-Down Approach</vt:lpstr>
      <vt:lpstr>Interfaces</vt:lpstr>
      <vt:lpstr>The OSI Model</vt:lpstr>
      <vt:lpstr>The OSI Model</vt:lpstr>
      <vt:lpstr>Protocols</vt:lpstr>
      <vt:lpstr>OSI Model Overview</vt:lpstr>
      <vt:lpstr>Mapping the OSI Model</vt:lpstr>
      <vt:lpstr>The OSI Model</vt:lpstr>
      <vt:lpstr>Physical Layer</vt:lpstr>
      <vt:lpstr>Data Link Layer</vt:lpstr>
      <vt:lpstr>Data Link Layer (NIC’s)</vt:lpstr>
      <vt:lpstr>Data Link Layer – Sub Layers</vt:lpstr>
      <vt:lpstr>LLC Sub-Layer</vt:lpstr>
      <vt:lpstr>Network Layer</vt:lpstr>
      <vt:lpstr>Network Layer (Packets v. Frames)</vt:lpstr>
      <vt:lpstr>Transport Layer</vt:lpstr>
      <vt:lpstr>Session Layer</vt:lpstr>
      <vt:lpstr>Presentation Layer</vt:lpstr>
      <vt:lpstr>Application Layer</vt:lpstr>
      <vt:lpstr>The Top-Down Approach to Information Systems Development</vt:lpstr>
    </vt:vector>
  </TitlesOfParts>
  <Company>dishaw.net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CSIS 202:Lectures:Chapter 1</dc:title>
  <dc:creator>Bill S. Bennett</dc:creator>
  <cp:lastModifiedBy>Bill Bennett</cp:lastModifiedBy>
  <cp:revision>166</cp:revision>
  <cp:lastPrinted>1601-01-01T00:00:00Z</cp:lastPrinted>
  <dcterms:created xsi:type="dcterms:W3CDTF">2004-01-05T22:10:14Z</dcterms:created>
  <dcterms:modified xsi:type="dcterms:W3CDTF">2024-05-09T20:14:02Z</dcterms:modified>
</cp:coreProperties>
</file>