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90" r:id="rId2"/>
    <p:sldId id="314" r:id="rId3"/>
    <p:sldId id="292" r:id="rId4"/>
    <p:sldId id="256" r:id="rId5"/>
    <p:sldId id="257" r:id="rId6"/>
    <p:sldId id="258" r:id="rId7"/>
    <p:sldId id="293" r:id="rId8"/>
    <p:sldId id="259" r:id="rId9"/>
    <p:sldId id="291" r:id="rId10"/>
    <p:sldId id="311" r:id="rId11"/>
    <p:sldId id="294" r:id="rId12"/>
    <p:sldId id="295" r:id="rId13"/>
    <p:sldId id="261" r:id="rId14"/>
    <p:sldId id="262" r:id="rId15"/>
    <p:sldId id="296" r:id="rId16"/>
    <p:sldId id="297" r:id="rId17"/>
    <p:sldId id="263" r:id="rId18"/>
    <p:sldId id="264" r:id="rId19"/>
    <p:sldId id="265" r:id="rId20"/>
    <p:sldId id="266" r:id="rId21"/>
    <p:sldId id="267" r:id="rId22"/>
    <p:sldId id="313" r:id="rId23"/>
    <p:sldId id="298" r:id="rId24"/>
    <p:sldId id="269" r:id="rId25"/>
    <p:sldId id="270" r:id="rId26"/>
    <p:sldId id="271" r:id="rId27"/>
    <p:sldId id="299" r:id="rId28"/>
    <p:sldId id="272" r:id="rId29"/>
    <p:sldId id="315" r:id="rId30"/>
    <p:sldId id="316" r:id="rId31"/>
    <p:sldId id="317" r:id="rId32"/>
    <p:sldId id="318" r:id="rId33"/>
    <p:sldId id="273" r:id="rId34"/>
    <p:sldId id="319" r:id="rId35"/>
    <p:sldId id="320" r:id="rId36"/>
    <p:sldId id="274" r:id="rId37"/>
    <p:sldId id="332" r:id="rId38"/>
    <p:sldId id="333" r:id="rId39"/>
    <p:sldId id="275" r:id="rId40"/>
    <p:sldId id="278" r:id="rId41"/>
    <p:sldId id="312" r:id="rId42"/>
    <p:sldId id="301" r:id="rId43"/>
    <p:sldId id="334" r:id="rId44"/>
    <p:sldId id="303" r:id="rId45"/>
    <p:sldId id="302" r:id="rId46"/>
    <p:sldId id="323" r:id="rId47"/>
    <p:sldId id="330" r:id="rId48"/>
    <p:sldId id="321" r:id="rId49"/>
    <p:sldId id="324" r:id="rId50"/>
    <p:sldId id="335" r:id="rId51"/>
    <p:sldId id="329" r:id="rId52"/>
    <p:sldId id="325" r:id="rId53"/>
    <p:sldId id="328" r:id="rId54"/>
    <p:sldId id="304" r:id="rId55"/>
    <p:sldId id="283" r:id="rId56"/>
    <p:sldId id="276" r:id="rId57"/>
    <p:sldId id="287" r:id="rId58"/>
    <p:sldId id="284" r:id="rId59"/>
    <p:sldId id="285" r:id="rId60"/>
  </p:sldIdLst>
  <p:sldSz cx="9144000" cy="6858000" type="screen4x3"/>
  <p:notesSz cx="6858000" cy="9144000"/>
  <p:custDataLst>
    <p:tags r:id="rId63"/>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3491" autoAdjust="0"/>
  </p:normalViewPr>
  <p:slideViewPr>
    <p:cSldViewPr>
      <p:cViewPr varScale="1">
        <p:scale>
          <a:sx n="132" d="100"/>
          <a:sy n="132" d="100"/>
        </p:scale>
        <p:origin x="1433"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63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63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63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F33FA7D-9A7D-44A2-85F6-F4A08E47F67A}" type="slidenum">
              <a:rPr lang="en-US"/>
              <a:pPr>
                <a:defRPr/>
              </a:pPr>
              <a:t>‹#›</a:t>
            </a:fld>
            <a:endParaRPr lang="en-US"/>
          </a:p>
        </p:txBody>
      </p:sp>
    </p:spTree>
    <p:extLst>
      <p:ext uri="{BB962C8B-B14F-4D97-AF65-F5344CB8AC3E}">
        <p14:creationId xmlns:p14="http://schemas.microsoft.com/office/powerpoint/2010/main" val="541088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81CB6AE-F613-4B30-AAC8-A25D1240A29B}" type="slidenum">
              <a:rPr lang="en-US"/>
              <a:pPr>
                <a:defRPr/>
              </a:pPr>
              <a:t>‹#›</a:t>
            </a:fld>
            <a:endParaRPr lang="en-US"/>
          </a:p>
        </p:txBody>
      </p:sp>
    </p:spTree>
    <p:extLst>
      <p:ext uri="{BB962C8B-B14F-4D97-AF65-F5344CB8AC3E}">
        <p14:creationId xmlns:p14="http://schemas.microsoft.com/office/powerpoint/2010/main" val="432102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D142301-E58C-4BB0-A0AC-7896E8F96210}" type="slidenum">
              <a:rPr lang="en-US" smtClean="0"/>
              <a:pPr/>
              <a:t>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228600" indent="-228600" eaLnBrk="1" hangingPunct="1">
              <a:lnSpc>
                <a:spcPct val="90000"/>
              </a:lnSpc>
            </a:pPr>
            <a:r>
              <a:rPr lang="en-US" sz="1000"/>
              <a:t>Upon successful completion of this chapter, you should be able to:</a:t>
            </a:r>
          </a:p>
          <a:p>
            <a:pPr marL="228600" indent="-228600" eaLnBrk="1" hangingPunct="1">
              <a:lnSpc>
                <a:spcPct val="90000"/>
              </a:lnSpc>
              <a:buFontTx/>
              <a:buAutoNum type="arabicPeriod"/>
            </a:pPr>
            <a:r>
              <a:rPr lang="en-US" sz="1000"/>
              <a:t>Understand the underlying technical concepts for voice transmission, voice digitization, voice compression, and data/voice integration.</a:t>
            </a:r>
          </a:p>
          <a:p>
            <a:pPr marL="228600" indent="-228600" eaLnBrk="1" hangingPunct="1">
              <a:lnSpc>
                <a:spcPct val="90000"/>
              </a:lnSpc>
              <a:buFontTx/>
              <a:buAutoNum type="arabicPeriod"/>
            </a:pPr>
            <a:r>
              <a:rPr lang="en-US" sz="1000"/>
              <a:t>Understand currently available voice-related technology including PBXs, Voice Digitizers, and Voice/Data Multiplexers and Modems.</a:t>
            </a:r>
          </a:p>
          <a:p>
            <a:pPr marL="228600" indent="-228600" eaLnBrk="1" hangingPunct="1">
              <a:lnSpc>
                <a:spcPct val="90000"/>
              </a:lnSpc>
              <a:buFontTx/>
              <a:buAutoNum type="arabicPeriod"/>
            </a:pPr>
            <a:r>
              <a:rPr lang="en-US" sz="1000"/>
              <a:t>Understand  the functionality, standards, business impact, and technology involved with computer telephony integration.</a:t>
            </a:r>
          </a:p>
          <a:p>
            <a:pPr marL="228600" indent="-228600" eaLnBrk="1" hangingPunct="1">
              <a:lnSpc>
                <a:spcPct val="90000"/>
              </a:lnSpc>
              <a:buFontTx/>
              <a:buAutoNum type="arabicPeriod"/>
            </a:pPr>
            <a:r>
              <a:rPr lang="en-US" sz="1000"/>
              <a:t>Understand the functionality, concepts, standards, business impact, and technology involved with voice networks services, voice transmission alternatives, and voice/data integration.</a:t>
            </a:r>
          </a:p>
          <a:p>
            <a:pPr marL="228600" indent="-228600" eaLnBrk="1" hangingPunct="1">
              <a:lnSpc>
                <a:spcPct val="90000"/>
              </a:lnSpc>
              <a:buFontTx/>
              <a:buAutoNum type="arabicPeriod"/>
            </a:pPr>
            <a:endParaRPr lang="en-US" sz="1000"/>
          </a:p>
          <a:p>
            <a:pPr marL="228600" indent="-228600" eaLnBrk="1" hangingPunct="1">
              <a:lnSpc>
                <a:spcPct val="90000"/>
              </a:lnSpc>
            </a:pPr>
            <a:r>
              <a:rPr lang="en-US" sz="1000"/>
              <a:t>Network Analysts must be qualified to design networks that are capable of carrying voice as well as data.</a:t>
            </a:r>
          </a:p>
          <a:p>
            <a:pPr marL="228600" indent="-228600" eaLnBrk="1" hangingPunct="1">
              <a:lnSpc>
                <a:spcPct val="90000"/>
              </a:lnSpc>
            </a:pPr>
            <a:r>
              <a:rPr lang="en-US" sz="1000"/>
              <a:t>Before assigning such networks, it is essential for the network analyst to understand the nature of voice signals, as well as how voice signals can be processed and integrated into a cohesive network with data transmissions.</a:t>
            </a:r>
          </a:p>
          <a:p>
            <a:pPr marL="228600" indent="-228600" eaLnBrk="1" hangingPunct="1">
              <a:lnSpc>
                <a:spcPct val="90000"/>
              </a:lnSpc>
            </a:pPr>
            <a:r>
              <a:rPr lang="en-US" sz="1000"/>
              <a:t>Voice communication used to be exclusively analog transmissions but is becoming more digital.</a:t>
            </a:r>
          </a:p>
          <a:p>
            <a:pPr marL="228600" indent="-228600" eaLnBrk="1" hangingPunct="1">
              <a:lnSpc>
                <a:spcPct val="90000"/>
              </a:lnSpc>
            </a:pPr>
            <a:r>
              <a:rPr lang="en-US" sz="1000"/>
              <a:t>Once a voice signal has been digitized, a wide variety of transmission services can potentially be employed to complete the transmission of the voice signal to its designated destination.</a:t>
            </a:r>
          </a:p>
          <a:p>
            <a:pPr marL="228600" indent="-228600" eaLnBrk="1" hangingPunct="1">
              <a:lnSpc>
                <a:spcPct val="90000"/>
              </a:lnSpc>
            </a:pPr>
            <a:r>
              <a:rPr lang="en-US" sz="1000"/>
              <a:t>In some cases voice transmissions can be integrated with data transmission.</a:t>
            </a:r>
          </a:p>
          <a:p>
            <a:pPr marL="228600" indent="-228600" eaLnBrk="1" hangingPunct="1">
              <a:lnSpc>
                <a:spcPct val="90000"/>
              </a:lnSpc>
            </a:pPr>
            <a:r>
              <a:rPr lang="en-US" sz="1000"/>
              <a:t>Standards play an essential role in ensuring end-to-end interoperability.</a:t>
            </a:r>
          </a:p>
          <a:p>
            <a:pPr marL="228600" indent="-228600" eaLnBrk="1" hangingPunct="1">
              <a:lnSpc>
                <a:spcPct val="90000"/>
              </a:lnSpc>
            </a:pPr>
            <a:r>
              <a:rPr lang="en-US" sz="1000"/>
              <a:t>This chapter covers these concepts:</a:t>
            </a:r>
          </a:p>
          <a:p>
            <a:pPr marL="228600" indent="-228600" eaLnBrk="1" hangingPunct="1">
              <a:lnSpc>
                <a:spcPct val="90000"/>
              </a:lnSpc>
              <a:buFontTx/>
              <a:buChar char="•"/>
            </a:pPr>
            <a:r>
              <a:rPr lang="en-US" sz="1000"/>
              <a:t>Voice Digitization and Compression (Voice Transmission Basic Concepts)</a:t>
            </a:r>
          </a:p>
          <a:p>
            <a:pPr marL="228600" indent="-228600" eaLnBrk="1" hangingPunct="1">
              <a:lnSpc>
                <a:spcPct val="90000"/>
              </a:lnSpc>
              <a:buFontTx/>
              <a:buChar char="•"/>
            </a:pPr>
            <a:r>
              <a:rPr lang="en-US" sz="1000"/>
              <a:t>PBX – Private Branch Exchange – now seen as a Voice Server, a server like any other.</a:t>
            </a:r>
          </a:p>
          <a:p>
            <a:pPr marL="228600" indent="-228600" eaLnBrk="1" hangingPunct="1">
              <a:lnSpc>
                <a:spcPct val="90000"/>
              </a:lnSpc>
              <a:buFontTx/>
              <a:buChar char="•"/>
            </a:pPr>
            <a:r>
              <a:rPr lang="en-US" sz="1000"/>
              <a:t>Voice and Data Convergence technologies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3EDC88B-F1B8-4F5E-9E24-24B1D26BD37A}" type="slidenum">
              <a:rPr lang="en-US" smtClean="0"/>
              <a:pPr/>
              <a:t>10</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b="1"/>
              <a:t>Digital Cross-Connect</a:t>
            </a:r>
          </a:p>
          <a:p>
            <a:pPr eaLnBrk="1" hangingPunct="1"/>
            <a:r>
              <a:rPr lang="en-US"/>
              <a:t>A network device used by telecom carriers and large enterprises to switch and multiplex low-speed voice and data signals onto high-speed lines and vice versa. It is typically used to aggregate several T1 lines into a higher-speed electrical or optical line as well as to distributed signals to various destinations; for example, voice and data traffic may arrive at the cross-connect on the same facility, but be destined for different carriers. Voice traffic would be transmitted out one port, while data traffic goes out another.</a:t>
            </a:r>
          </a:p>
          <a:p>
            <a:pPr eaLnBrk="1" hangingPunct="1"/>
            <a:endParaRPr lang="en-US"/>
          </a:p>
          <a:p>
            <a:pPr eaLnBrk="1" hangingPunct="1"/>
            <a:r>
              <a:rPr lang="en-US"/>
              <a:t>Digital cross-connect Systems (DCSs) are widely used in conjunction with central office telephone switches and may be installed both before and/or after the switch. Cross-connections are established via an administrative process and are semi-permanent, whereas the telephone switch dynamically picks up dialing instructions and routes calls based on telephone number.</a:t>
            </a:r>
          </a:p>
          <a:p>
            <a:pPr eaLnBrk="1" hangingPunct="1"/>
            <a:endParaRPr lang="en-US"/>
          </a:p>
          <a:p>
            <a:pPr eaLnBrk="1" hangingPunct="1"/>
            <a:r>
              <a:rPr lang="en-US"/>
              <a:t>Cross-connects come large and small handling only a few ports up to a couple of thousand. Narrowband, wideband and broadband cross-connects support channels down to DS0, DS1 and DS3 respectively</a:t>
            </a:r>
          </a:p>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480A4F6-2328-4888-B6E4-B6EED7704B27}" type="slidenum">
              <a:rPr lang="en-US" smtClean="0"/>
              <a:pPr/>
              <a:t>12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z="1000" b="1" u="sng"/>
              <a:t>System Signaling</a:t>
            </a:r>
          </a:p>
          <a:p>
            <a:pPr eaLnBrk="1" hangingPunct="1">
              <a:buFontTx/>
              <a:buChar char="•"/>
            </a:pPr>
            <a:r>
              <a:rPr lang="en-US" sz="1000"/>
              <a:t>In addition to voice signals, the telephone system must also carry information about the call itself. This system is referred to as: System Signaling or Interoffice Signaling</a:t>
            </a:r>
          </a:p>
          <a:p>
            <a:pPr eaLnBrk="1" hangingPunct="1">
              <a:buFontTx/>
              <a:buChar char="•"/>
            </a:pPr>
            <a:r>
              <a:rPr lang="en-US" sz="1000"/>
              <a:t>At minimum System Signaling, provides Call setup and Call termination.</a:t>
            </a:r>
          </a:p>
          <a:p>
            <a:pPr eaLnBrk="1" hangingPunct="1">
              <a:buFontTx/>
              <a:buChar char="•"/>
            </a:pPr>
            <a:r>
              <a:rPr lang="en-US" sz="1000"/>
              <a:t>Adv. Functions: Call Waiting, Caller ID, 3-Way Calling</a:t>
            </a:r>
          </a:p>
          <a:p>
            <a:pPr eaLnBrk="1" hangingPunct="1">
              <a:buFontTx/>
              <a:buChar char="•"/>
            </a:pPr>
            <a:r>
              <a:rPr lang="en-US" sz="1000"/>
              <a:t>Two methods to System Signaling: </a:t>
            </a:r>
            <a:r>
              <a:rPr lang="en-US" sz="1000" b="1"/>
              <a:t>In-Band</a:t>
            </a:r>
            <a:r>
              <a:rPr lang="en-US" sz="1000"/>
              <a:t> and </a:t>
            </a:r>
            <a:r>
              <a:rPr lang="en-US" sz="1000" b="1"/>
              <a:t>Out-of-Band</a:t>
            </a:r>
            <a:r>
              <a:rPr lang="en-US" sz="1000"/>
              <a:t>.</a:t>
            </a:r>
          </a:p>
          <a:p>
            <a:pPr eaLnBrk="1" hangingPunct="1">
              <a:buFontTx/>
              <a:buChar char="•"/>
            </a:pPr>
            <a:r>
              <a:rPr lang="en-US" sz="1000" b="1"/>
              <a:t>In-Band</a:t>
            </a:r>
            <a:r>
              <a:rPr lang="en-US" sz="1000"/>
              <a:t>: signals are sent on the same channel as the voice data itself. It’s used to send system signals across the analog local loop for most home telephones.</a:t>
            </a:r>
          </a:p>
          <a:p>
            <a:pPr eaLnBrk="1" hangingPunct="1">
              <a:buFontTx/>
              <a:buChar char="•"/>
            </a:pPr>
            <a:r>
              <a:rPr lang="en-US" sz="1000"/>
              <a:t>When you pick up the phone the CO switch acknowledges that the circuit is open and ready for transmission by providing a dial tone. You dial, sending the phone number across the voice bandwidth, and listen for the phone to ring. If the called party answers the phone, the remote telephone switch comes off the hook and the connection is established.</a:t>
            </a:r>
          </a:p>
          <a:p>
            <a:pPr eaLnBrk="1" hangingPunct="1"/>
            <a:r>
              <a:rPr lang="en-US" sz="1000"/>
              <a:t>Destination phone number can be communicated to phone switch in 2 ways:</a:t>
            </a:r>
          </a:p>
          <a:p>
            <a:pPr eaLnBrk="1" hangingPunct="1">
              <a:buFontTx/>
              <a:buAutoNum type="arabicPeriod"/>
            </a:pPr>
            <a:r>
              <a:rPr lang="en-US" sz="1000" b="1"/>
              <a:t>Pulse Dialing</a:t>
            </a:r>
            <a:r>
              <a:rPr lang="en-US" sz="1000"/>
              <a:t> pulse of electricity are generated (rotary phone). Modern phone switches no longer use mechanical relays.</a:t>
            </a:r>
          </a:p>
          <a:p>
            <a:pPr eaLnBrk="1" hangingPunct="1">
              <a:buFontTx/>
              <a:buAutoNum type="arabicPeriod"/>
            </a:pPr>
            <a:r>
              <a:rPr lang="en-US" sz="1000" b="1"/>
              <a:t>Tone Dialing or DTMF (Dual Tone MultiFrequency). </a:t>
            </a:r>
            <a:r>
              <a:rPr lang="en-US" sz="1000"/>
              <a:t>These tonescan also enable special servies on PBXs, carriers, banks, information services, and retail establishments.</a:t>
            </a:r>
          </a:p>
          <a:p>
            <a:pPr eaLnBrk="1" hangingPunct="1"/>
            <a:r>
              <a:rPr lang="en-US" sz="1000"/>
              <a:t>When you terminate the call, hang up or change status from off-hook to on-hook (flash button), the telephone switch knows you are ready to receive a call. Call waiting, three-way calling, and caller ID all use similar in-band means to communicate between the phone handset and the local phone switch.</a:t>
            </a:r>
          </a:p>
          <a:p>
            <a:pPr eaLnBrk="1" hangingPunct="1">
              <a:buFontTx/>
              <a:buChar char="•"/>
            </a:pPr>
            <a:endParaRPr lang="en-US" sz="1000"/>
          </a:p>
          <a:p>
            <a:pPr eaLnBrk="1" hangingPunct="1"/>
            <a:endParaRPr lang="en-US" sz="10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5F56CA5-F1CF-4F53-B5A9-D4C6C12601C6}" type="slidenum">
              <a:rPr lang="en-US" smtClean="0"/>
              <a:pPr/>
              <a:t>14</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lnSpc>
                <a:spcPct val="80000"/>
              </a:lnSpc>
            </a:pPr>
            <a:r>
              <a:rPr lang="en-US" sz="900"/>
              <a:t>Although in-band signaling works well for communication between the phone handset and the local phone switch across the analog local loop, the inter-switch connections on the digital PSTN make use of a separate channel to carry the system signaling data. </a:t>
            </a:r>
            <a:r>
              <a:rPr lang="en-US" sz="900" b="1"/>
              <a:t>Out-of-Band Signaling</a:t>
            </a:r>
            <a:r>
              <a:rPr lang="en-US" sz="900"/>
              <a:t> provides a means to manage the network itself by handling the routing of calls and circuit establishment as well as monitoring circuit status and notification re-routing in the case of alarms or circuit problems. By moving the call setup and management data to a separate network, it becomes easier to support transparent operation between different digital encoding mechanisms. The management data is readily available to each piece of the telephone network equipment regardless of the encoding mechanism used.</a:t>
            </a:r>
          </a:p>
          <a:p>
            <a:pPr eaLnBrk="1" hangingPunct="1">
              <a:lnSpc>
                <a:spcPct val="80000"/>
              </a:lnSpc>
            </a:pPr>
            <a:r>
              <a:rPr lang="en-US" sz="900" b="1" u="sng"/>
              <a:t>Signaling System 7</a:t>
            </a:r>
          </a:p>
          <a:p>
            <a:pPr eaLnBrk="1" hangingPunct="1">
              <a:lnSpc>
                <a:spcPct val="80000"/>
              </a:lnSpc>
              <a:buFontTx/>
              <a:buChar char="•"/>
            </a:pPr>
            <a:r>
              <a:rPr lang="en-US" sz="900"/>
              <a:t>CCITT-approved standard for out-of-band signaling.</a:t>
            </a:r>
          </a:p>
          <a:p>
            <a:pPr eaLnBrk="1" hangingPunct="1">
              <a:lnSpc>
                <a:spcPct val="80000"/>
              </a:lnSpc>
              <a:buFontTx/>
              <a:buChar char="•"/>
            </a:pPr>
            <a:r>
              <a:rPr lang="en-US" sz="900"/>
              <a:t>Uses a packet switched network physically separate from the circuit switched network.</a:t>
            </a:r>
          </a:p>
          <a:p>
            <a:pPr eaLnBrk="1" hangingPunct="1">
              <a:lnSpc>
                <a:spcPct val="80000"/>
              </a:lnSpc>
              <a:buFontTx/>
              <a:buChar char="•"/>
            </a:pPr>
            <a:r>
              <a:rPr lang="en-US" sz="900"/>
              <a:t>Each node on the PSTN must connect to both the voice network and the SS7 network.</a:t>
            </a:r>
          </a:p>
          <a:p>
            <a:pPr eaLnBrk="1" hangingPunct="1">
              <a:lnSpc>
                <a:spcPct val="80000"/>
              </a:lnSpc>
              <a:buFontTx/>
              <a:buChar char="•"/>
            </a:pPr>
            <a:r>
              <a:rPr lang="en-US" sz="900"/>
              <a:t>Like most protocol suites SS7 can modeled to the 7-layer OSI model.</a:t>
            </a:r>
          </a:p>
          <a:p>
            <a:pPr eaLnBrk="1" hangingPunct="1">
              <a:lnSpc>
                <a:spcPct val="80000"/>
              </a:lnSpc>
              <a:buFontTx/>
              <a:buChar char="•"/>
            </a:pPr>
            <a:r>
              <a:rPr lang="en-US" sz="900"/>
              <a:t>SS7 and the intelligent services it enables are often described as part of an all-encompassing interface between user and the PSTN know as the </a:t>
            </a:r>
            <a:r>
              <a:rPr lang="en-US" sz="900" b="1"/>
              <a:t>AIN (Advanced Intelligent Network)</a:t>
            </a:r>
            <a:r>
              <a:rPr lang="en-US" sz="900"/>
              <a:t> or </a:t>
            </a:r>
            <a:r>
              <a:rPr lang="en-US" sz="900" b="1"/>
              <a:t>IN (Intelligent Network)</a:t>
            </a:r>
            <a:r>
              <a:rPr lang="en-US" sz="900"/>
              <a:t>.</a:t>
            </a:r>
          </a:p>
          <a:p>
            <a:pPr eaLnBrk="1" hangingPunct="1">
              <a:lnSpc>
                <a:spcPct val="80000"/>
              </a:lnSpc>
            </a:pPr>
            <a:r>
              <a:rPr lang="en-US" sz="900" b="1" u="sng"/>
              <a:t>Services enabled by AIN include:</a:t>
            </a:r>
          </a:p>
          <a:p>
            <a:pPr eaLnBrk="1" hangingPunct="1">
              <a:lnSpc>
                <a:spcPct val="80000"/>
              </a:lnSpc>
              <a:buFontTx/>
              <a:buAutoNum type="arabicPeriod"/>
            </a:pPr>
            <a:r>
              <a:rPr lang="en-US" sz="900" b="1"/>
              <a:t>Alternate billing service (ABS)</a:t>
            </a:r>
            <a:r>
              <a:rPr lang="en-US" sz="900"/>
              <a:t> This service allows a long-distance call to be billed to a calling card, third party, or receiver (collect call).</a:t>
            </a:r>
          </a:p>
          <a:p>
            <a:pPr eaLnBrk="1" hangingPunct="1">
              <a:lnSpc>
                <a:spcPct val="80000"/>
              </a:lnSpc>
              <a:buFontTx/>
              <a:buAutoNum type="arabicPeriod"/>
            </a:pPr>
            <a:r>
              <a:rPr lang="en-US" sz="900" b="1"/>
              <a:t>CLASS (Custom Local Area Signaling Service)</a:t>
            </a:r>
            <a:r>
              <a:rPr lang="en-US" sz="900"/>
              <a:t> A group of services local to the customer's telephone. Examples include call waiting, call forwarding, call blocking, caller ID blocking, busy number redial, and automatic redial of missed calls.</a:t>
            </a:r>
          </a:p>
          <a:p>
            <a:pPr eaLnBrk="1" hangingPunct="1">
              <a:lnSpc>
                <a:spcPct val="80000"/>
              </a:lnSpc>
              <a:buFontTx/>
              <a:buAutoNum type="arabicPeriod"/>
            </a:pPr>
            <a:r>
              <a:rPr lang="en-US" sz="900" b="1"/>
              <a:t>Enhanced 800 service</a:t>
            </a:r>
            <a:r>
              <a:rPr lang="en-US" sz="900"/>
              <a:t> This service allows 800 number portability. Originally 800 numbers were tied to specific area code and long distance provider. This service resolves those limitations.</a:t>
            </a:r>
          </a:p>
          <a:p>
            <a:pPr eaLnBrk="1" hangingPunct="1">
              <a:lnSpc>
                <a:spcPct val="80000"/>
              </a:lnSpc>
              <a:buFontTx/>
              <a:buAutoNum type="arabicPeriod"/>
            </a:pPr>
            <a:r>
              <a:rPr lang="en-US" sz="900" b="1"/>
              <a:t>ICP (Intelligent Call Processing)</a:t>
            </a:r>
            <a:r>
              <a:rPr lang="en-US" sz="900"/>
              <a:t> Using this service customers are able to re-route incoming 800 calls among multiple customer service centers in a matter of seconds. This re-routing is done completely transparent to the calling customer. ICP allows multiple call centers geographically dispersed throughout the country to function as one logical call center, with the overall number of incoming calls distributed in a balanced manner across all centers.</a:t>
            </a:r>
          </a:p>
          <a:p>
            <a:pPr eaLnBrk="1" hangingPunct="1">
              <a:lnSpc>
                <a:spcPct val="80000"/>
              </a:lnSpc>
            </a:pPr>
            <a:r>
              <a:rPr lang="en-US" sz="900"/>
              <a:t>User oriented network services such as AIN are being offered in response to user demands for in-house control over a key element of their business: their telecommunications systems and the links from those systems to the wide area PSTN. Catalog sales organizations for example.</a:t>
            </a:r>
          </a:p>
          <a:p>
            <a:pPr eaLnBrk="1" hangingPunct="1">
              <a:lnSpc>
                <a:spcPct val="80000"/>
              </a:lnSpc>
            </a:pPr>
            <a:endParaRPr lang="en-US" sz="9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AD4C09C-1F61-4396-A020-E70893CE898C}" type="slidenum">
              <a:rPr lang="en-US" smtClean="0"/>
              <a:pPr/>
              <a:t>16</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b="1" u="sng"/>
              <a:t>Voice Digitization</a:t>
            </a:r>
          </a:p>
          <a:p>
            <a:pPr eaLnBrk="1" hangingPunct="1"/>
            <a:r>
              <a:rPr lang="en-US"/>
              <a:t>The analog POTS system has largely been supplanted in the modern telephone system by a combination of analog and digital transmission technologies. Although analog is effective, it is limited in terms of quality, distance, and capacity. The longer the signal has to travel, the poorer the quality. Also significant capacity issues are associated with analog transmission. In general the only one voice conversation can be carried on a single set of wires using analog transmission.</a:t>
            </a:r>
          </a:p>
          <a:p>
            <a:pPr eaLnBrk="1" hangingPunct="1"/>
            <a:r>
              <a:rPr lang="en-US"/>
              <a:t>Most voice digitization techniques employ a sampling rate of 8000 samples per second.</a:t>
            </a:r>
          </a:p>
          <a:p>
            <a:pPr eaLnBrk="1" hangingPunct="1"/>
            <a:r>
              <a:rPr lang="en-US" b="1"/>
              <a:t>Pulse Amplitude Modulation (PAM),</a:t>
            </a:r>
            <a:r>
              <a:rPr lang="en-US"/>
              <a:t> like AM radio it varies the Amplitude or voltage of the electrical pulses in relation to the varying characteristics of the voice signal. PAM was the voice digitization technique used in some earlier PBXs.</a:t>
            </a:r>
          </a:p>
          <a:p>
            <a:pPr eaLnBrk="1" hangingPunct="1"/>
            <a:r>
              <a:rPr lang="en-US" b="1"/>
              <a:t>Pulse Duration Modulation (PDM),</a:t>
            </a:r>
            <a:r>
              <a:rPr lang="en-US"/>
              <a:t> like FM radio and also known as </a:t>
            </a:r>
            <a:r>
              <a:rPr lang="en-US" b="1"/>
              <a:t>Pulse Width Modulation (PWM),</a:t>
            </a:r>
            <a:r>
              <a:rPr lang="en-US"/>
              <a:t> varies the duration of each electrical pulse in relation to the variances in the analog signal.</a:t>
            </a:r>
          </a:p>
          <a:p>
            <a:pPr eaLnBrk="1" hangingPunct="1"/>
            <a:r>
              <a:rPr lang="en-US"/>
              <a:t>Pulse Position Modulation (PPM) varies the duration between pulses in relation to the variances in the analog signal. By varying the spaces in between the discrete electrical pulses on the digital circuit, PPM focuses on the relative position of the pulses to one another as a means of representing the continuously varying analog signal.</a:t>
            </a:r>
          </a:p>
          <a:p>
            <a:pPr eaLnBrk="1" hangingPunct="1"/>
            <a:endParaRPr lang="en-US"/>
          </a:p>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62F827B-8897-4E99-9ECA-CAAEDAB12BCF}" type="slidenum">
              <a:rPr lang="en-US" smtClean="0"/>
              <a:pPr/>
              <a:t>21</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z="1000" b="1"/>
              <a:t>Pulse Code Modulation (PCM)</a:t>
            </a:r>
            <a:r>
              <a:rPr lang="en-US" sz="1000"/>
              <a:t> – The most common voice digitization technique in use today. Eight bits or one byte is required to transmit the sampled amplitude of an analog signal. Since 8 bit code allows 2</a:t>
            </a:r>
            <a:r>
              <a:rPr lang="en-US" sz="1000" baseline="30000"/>
              <a:t>8</a:t>
            </a:r>
            <a:r>
              <a:rPr lang="en-US" sz="1000"/>
              <a:t> or 256 different possible values, each time the actual analog wave is sampled, it is assigned a value from 0 to 255 depending on its location or amplitude at the instant it is sampled.</a:t>
            </a:r>
          </a:p>
          <a:p>
            <a:pPr eaLnBrk="1" hangingPunct="1"/>
            <a:r>
              <a:rPr lang="en-US" sz="1000"/>
              <a:t>The device that samples the analog POTS transmission coming in from the local loop and transforms it into a stream of binary digits using PCM is known as a </a:t>
            </a:r>
            <a:r>
              <a:rPr lang="en-US" sz="1000" b="1"/>
              <a:t>CODER/DECODER</a:t>
            </a:r>
            <a:r>
              <a:rPr lang="en-US" sz="1000"/>
              <a:t> or </a:t>
            </a:r>
            <a:r>
              <a:rPr lang="en-US" sz="1000" b="1"/>
              <a:t>CODEC. </a:t>
            </a:r>
            <a:r>
              <a:rPr lang="en-US" sz="1000"/>
              <a:t>Each codec outputs a digital signal at a data rate of 64 Kbps. This data rate is know as DS-0 or Digital Service 0, and is the basic unit of voice data transmission in a PCM-based telephone system. All higher speed voice connections will operate at some multiple of the DS-0 speed. Codecs are usually deployed as part of a channel bank. A channel bank is a hybrid device consisting of 24 codecs, and the circuitry required to place the digitized PCM voice signals onto a T-1 circuit. Codecs and channel banks may be integrated into telephone switches or purchased separately.</a:t>
            </a:r>
          </a:p>
          <a:p>
            <a:pPr eaLnBrk="1" hangingPunct="1"/>
            <a:r>
              <a:rPr lang="en-US" sz="1000" b="1"/>
              <a:t>ADPCM</a:t>
            </a:r>
            <a:r>
              <a:rPr lang="en-US" sz="1000"/>
              <a:t> – A variation of the PCM technique is </a:t>
            </a:r>
            <a:r>
              <a:rPr lang="en-US" sz="1000" b="1"/>
              <a:t>Adaptive Differential Pulse Code Modulation. </a:t>
            </a:r>
            <a:r>
              <a:rPr lang="en-US" sz="1000"/>
              <a:t>Most commonly used in Europe. ADPCM is an ITU standard that takes a slightly different approach to cding sampled amplitudes in order to use transmission bandwidth more efficiently; ADPCM requires roughly half the bandwidth for each digitized conversation compared with PCM. By transmitting only the approxiamte differenc or change in amplitude of consecutive amplitude samples, rather than the absolute amplitude, only 32 Kbps of bandwidth is required for each conversation digitized with ADPCM.</a:t>
            </a:r>
          </a:p>
          <a:p>
            <a:pPr eaLnBrk="1" hangingPunct="1"/>
            <a:r>
              <a:rPr lang="en-US" sz="1000"/>
              <a:t>Using a special circuit known as an adaptive predictor, ADPCM calculates the difference between the predicted and actual incoming signals and specifies the difference as one of 16 different levels using 4 bits (24 = 16). Since each voice channel can be represented by just 4 bits, ADPCM can support 48 simultaneous conversations over a T-1 circuit.</a:t>
            </a:r>
          </a:p>
          <a:p>
            <a:pPr eaLnBrk="1" hangingPunct="1"/>
            <a:r>
              <a:rPr lang="en-US" sz="1000"/>
              <a:t>DSP – Digital Signal Processors. Used for Compresing the digital voice signals. Transmission quality degradation varies from one instance to another.</a:t>
            </a:r>
          </a:p>
          <a:p>
            <a:pPr eaLnBrk="1" hangingPunct="1"/>
            <a:endParaRPr lang="en-US" sz="10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3043ADB-D39E-4264-A7E7-A99643384281}" type="slidenum">
              <a:rPr lang="en-US" smtClean="0"/>
              <a:pPr/>
              <a:t>4</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b="1"/>
              <a:t>VOICE TRANSMISSION BASIC CONCEPTS</a:t>
            </a:r>
          </a:p>
          <a:p>
            <a:pPr eaLnBrk="1" hangingPunct="1">
              <a:buFontTx/>
              <a:buChar char="•"/>
            </a:pPr>
            <a:r>
              <a:rPr lang="en-US"/>
              <a:t>Voice conversation consists of sound waves that vary in Frequency (soprano, baritone) and Amplitude (loudness). Represented as a continuously varying analog waveform.</a:t>
            </a:r>
          </a:p>
          <a:p>
            <a:pPr eaLnBrk="1" hangingPunct="1">
              <a:buFontTx/>
              <a:buChar char="•"/>
            </a:pPr>
            <a:r>
              <a:rPr lang="en-US"/>
              <a:t>POTS (Plain Old Telephone Service) network employed analog transmission methodologies to transmit voice signals from source to destination.</a:t>
            </a:r>
          </a:p>
          <a:p>
            <a:pPr eaLnBrk="1" hangingPunct="1">
              <a:buFontTx/>
              <a:buChar char="•"/>
            </a:pPr>
            <a:r>
              <a:rPr lang="en-US"/>
              <a:t>The human transmitter (your voice) generates sound waves that strike the Diaphragm in the telephone’s transmitter (mouthpiece). The diaphragm is sensitive to frequency and amplitude and contains carbon granules that have the ability to conduct electricity.</a:t>
            </a:r>
          </a:p>
          <a:p>
            <a:pPr eaLnBrk="1" hangingPunct="1">
              <a:buFontTx/>
              <a:buChar char="•"/>
            </a:pPr>
            <a:r>
              <a:rPr lang="en-US"/>
              <a:t>As you speak varying amounts of the carbon granules strike the electrical contacts sending a varying analog electrical signal out onto the voice network.</a:t>
            </a:r>
          </a:p>
          <a:p>
            <a:pPr eaLnBrk="1" hangingPunct="1">
              <a:buFontTx/>
              <a:buChar char="•"/>
            </a:pPr>
            <a:r>
              <a:rPr lang="en-US"/>
              <a:t>The receiver (earpiece) at both ends of the connection receive the electrical waves. The receiver contains an electromagnet (a device that converts electricity into magnetic fields). The electromagnetic fields are varied by the electrical waves it receives which in turn causes the diaphragm in the receiver to move in direct proportion to the magnetic variance.</a:t>
            </a:r>
          </a:p>
          <a:p>
            <a:pPr eaLnBrk="1" hangingPunct="1"/>
            <a:endParaRPr lang="en-US"/>
          </a:p>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9C246F5-3B05-4A8C-99C5-EC3AFA7789F0}" type="slidenum">
              <a:rPr lang="en-US" smtClean="0"/>
              <a:pPr/>
              <a:t>5</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buFontTx/>
              <a:buChar char="•"/>
            </a:pPr>
            <a:r>
              <a:rPr lang="en-US"/>
              <a:t>The range of human hearing is between 20Hz and 20KHz</a:t>
            </a:r>
          </a:p>
          <a:p>
            <a:pPr eaLnBrk="1" hangingPunct="1">
              <a:buFontTx/>
              <a:buChar char="•"/>
            </a:pPr>
            <a:r>
              <a:rPr lang="en-US"/>
              <a:t>POTS produces a bandwidth of 4KHz including the two guard bands – useable is 3KHZ (3000Hz) between 300Hz to 3300Hz (33KHz).</a:t>
            </a:r>
          </a:p>
          <a:p>
            <a:pPr eaLnBrk="1" hangingPunct="1">
              <a:buFontTx/>
              <a:buChar char="•"/>
            </a:pPr>
            <a:endParaRPr lang="en-US"/>
          </a:p>
          <a:p>
            <a:pPr eaLnBrk="1" hangingPunct="1"/>
            <a:endParaRPr lang="en-US"/>
          </a:p>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22AF55B-7A39-4BAF-A4CD-DFE4156020CE}" type="slidenum">
              <a:rPr lang="en-US" smtClean="0"/>
              <a:pPr/>
              <a:t>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z="1000" b="1" u="sng"/>
              <a:t>Voice Networks</a:t>
            </a:r>
          </a:p>
          <a:p>
            <a:pPr eaLnBrk="1" hangingPunct="1">
              <a:buFontTx/>
              <a:buChar char="•"/>
            </a:pPr>
            <a:r>
              <a:rPr lang="en-US" sz="1000"/>
              <a:t>Telephone networks were originally Circuit Switched end-to-end manually by telephone operators at a switchboard. Later, rotary telephone &amp; automatic switching was introduced.</a:t>
            </a:r>
          </a:p>
          <a:p>
            <a:pPr eaLnBrk="1" hangingPunct="1">
              <a:buFontTx/>
              <a:buChar char="•"/>
            </a:pPr>
            <a:r>
              <a:rPr lang="en-US" sz="1000"/>
              <a:t>On a </a:t>
            </a:r>
            <a:r>
              <a:rPr lang="en-US" sz="1000" b="1"/>
              <a:t>switched circuit</a:t>
            </a:r>
            <a:r>
              <a:rPr lang="en-US" sz="1000"/>
              <a:t> the same amount of </a:t>
            </a:r>
            <a:r>
              <a:rPr lang="en-US" sz="1000" b="1"/>
              <a:t>bandwidth is dedicated to the call</a:t>
            </a:r>
            <a:r>
              <a:rPr lang="en-US" sz="1000"/>
              <a:t> when both parties are quiet as well as when both parties are talking.</a:t>
            </a:r>
          </a:p>
          <a:p>
            <a:pPr eaLnBrk="1" hangingPunct="1"/>
            <a:r>
              <a:rPr lang="en-US" sz="1000" b="1" u="sng"/>
              <a:t>Basic Telecommunications Infrastructure</a:t>
            </a:r>
          </a:p>
          <a:p>
            <a:pPr eaLnBrk="1" hangingPunct="1">
              <a:buFontTx/>
              <a:buChar char="•"/>
            </a:pPr>
            <a:r>
              <a:rPr lang="en-US"/>
              <a:t>PSTN (Public Switched Telephone Network)</a:t>
            </a:r>
          </a:p>
          <a:p>
            <a:pPr eaLnBrk="1" hangingPunct="1">
              <a:buFontTx/>
              <a:buChar char="•"/>
            </a:pPr>
            <a:r>
              <a:rPr lang="en-US"/>
              <a:t>CO (Central Office)</a:t>
            </a:r>
          </a:p>
          <a:p>
            <a:pPr eaLnBrk="1" hangingPunct="1">
              <a:buFontTx/>
              <a:buChar char="•"/>
            </a:pPr>
            <a:r>
              <a:rPr lang="en-US"/>
              <a:t>LATA (Local Access and Transport Area)</a:t>
            </a:r>
          </a:p>
          <a:p>
            <a:pPr eaLnBrk="1" hangingPunct="1">
              <a:buFontTx/>
              <a:buChar char="•"/>
            </a:pPr>
            <a:r>
              <a:rPr lang="en-US"/>
              <a:t>Customer’s telephone line is connected to the CO’s Telephone Switch via the Local Loop (the Last Mile – designated so because it’s still analog)</a:t>
            </a:r>
          </a:p>
          <a:p>
            <a:pPr eaLnBrk="1" hangingPunct="1">
              <a:buFontTx/>
              <a:buChar char="•"/>
            </a:pPr>
            <a:r>
              <a:rPr lang="en-US"/>
              <a:t>Intra-LATA: circuit established is not in the same CO but within same LATA</a:t>
            </a:r>
          </a:p>
          <a:p>
            <a:pPr eaLnBrk="1" hangingPunct="1">
              <a:buFontTx/>
              <a:buChar char="•"/>
            </a:pPr>
            <a:r>
              <a:rPr lang="en-US"/>
              <a:t>Inter-LATA – circuit established between LATAs – requires an IXC</a:t>
            </a:r>
          </a:p>
          <a:p>
            <a:pPr eaLnBrk="1" hangingPunct="1">
              <a:buFontTx/>
              <a:buChar char="•"/>
            </a:pPr>
            <a:r>
              <a:rPr lang="en-US"/>
              <a:t>POP (Point Of Presence) Where IXC accesses local loops via a trunk line</a:t>
            </a:r>
          </a:p>
          <a:p>
            <a:pPr eaLnBrk="1" hangingPunct="1">
              <a:buFontTx/>
              <a:buChar char="•"/>
            </a:pPr>
            <a:r>
              <a:rPr lang="en-US"/>
              <a:t>IXC (Inter-Exchange Carrier – Long Distance Company). Chosen by Cust.</a:t>
            </a:r>
          </a:p>
          <a:p>
            <a:pPr eaLnBrk="1" hangingPunct="1">
              <a:buFontTx/>
              <a:buChar char="•"/>
            </a:pPr>
            <a:r>
              <a:rPr lang="en-US"/>
              <a:t>Most local loops (the LAST MILE) are still analog, once the signal hits the switch it’s digitized.</a:t>
            </a:r>
          </a:p>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035052B-C712-43A1-B877-2B9ACF00F914}" type="slidenum">
              <a:rPr lang="en-US" smtClean="0"/>
              <a:pPr/>
              <a:t>8</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lnSpc>
                <a:spcPct val="80000"/>
              </a:lnSpc>
            </a:pPr>
            <a:r>
              <a:rPr lang="en-US" sz="1000" b="1" u="sng"/>
              <a:t>PSTN Network Hierarchy</a:t>
            </a:r>
          </a:p>
          <a:p>
            <a:pPr eaLnBrk="1" hangingPunct="1">
              <a:lnSpc>
                <a:spcPct val="80000"/>
              </a:lnSpc>
              <a:buFontTx/>
              <a:buChar char="•"/>
            </a:pPr>
            <a:r>
              <a:rPr lang="en-US" sz="1000"/>
              <a:t>Class 5 Office – Local CO (Central Office) that contains switch which processes incoming calls, determines best path to the call destination, and establishes the circuit connection.</a:t>
            </a:r>
          </a:p>
          <a:p>
            <a:pPr eaLnBrk="1" hangingPunct="1">
              <a:lnSpc>
                <a:spcPct val="80000"/>
              </a:lnSpc>
              <a:buFontTx/>
              <a:buChar char="•"/>
            </a:pPr>
            <a:r>
              <a:rPr lang="en-US" sz="1000"/>
              <a:t>Tandem Office – switches between Intra-LATA COs when a CO does not have a direct line to the destination CO, also handles billing procedures</a:t>
            </a:r>
          </a:p>
          <a:p>
            <a:pPr eaLnBrk="1" hangingPunct="1">
              <a:lnSpc>
                <a:spcPct val="80000"/>
              </a:lnSpc>
              <a:buFontTx/>
              <a:buChar char="•"/>
            </a:pPr>
            <a:r>
              <a:rPr lang="en-US" sz="1000"/>
              <a:t>When call is destined for another LATA, it is turned over to the customer’s primary IXC’s POP.</a:t>
            </a:r>
          </a:p>
          <a:p>
            <a:pPr eaLnBrk="1" hangingPunct="1">
              <a:lnSpc>
                <a:spcPct val="80000"/>
              </a:lnSpc>
              <a:buFontTx/>
              <a:buChar char="•"/>
            </a:pPr>
            <a:r>
              <a:rPr lang="en-US" sz="1000"/>
              <a:t>IXC POPs are know as Class 4 toll centers.</a:t>
            </a:r>
          </a:p>
          <a:p>
            <a:pPr eaLnBrk="1" hangingPunct="1">
              <a:lnSpc>
                <a:spcPct val="80000"/>
              </a:lnSpc>
              <a:buFontTx/>
              <a:buChar char="•"/>
            </a:pPr>
            <a:r>
              <a:rPr lang="en-US" sz="1000"/>
              <a:t>A given CO may have trunks to more than one toll center. Circuit redundancy offering multiple alternative paths for call routing is a central premise of the voice network hierarchy. If the local toll center can find adequate space on a trunk headed to the destination CO, then the connection between source and destination COs is completed. If no paths to the destination are directly available to the local toll center, then the call is escalated up the network hierarchy to the next level of switching office. The overall desire is to keep the call as low on the hierarchy as possible. This provides both quicker call completion and cost-effective use of the lowest and least expensive switching offices as possible.</a:t>
            </a:r>
          </a:p>
          <a:p>
            <a:pPr eaLnBrk="1" hangingPunct="1">
              <a:lnSpc>
                <a:spcPct val="80000"/>
              </a:lnSpc>
              <a:buFontTx/>
              <a:buChar char="•"/>
            </a:pPr>
            <a:r>
              <a:rPr lang="en-US" sz="1000"/>
              <a:t>Higher levels of  network hierarchy = greater switching &amp; transmission capacity and greater expense.</a:t>
            </a:r>
          </a:p>
          <a:p>
            <a:pPr eaLnBrk="1" hangingPunct="1">
              <a:lnSpc>
                <a:spcPct val="80000"/>
              </a:lnSpc>
            </a:pPr>
            <a:r>
              <a:rPr lang="en-US" sz="1000" b="1" u="sng"/>
              <a:t>Telephone Numbering Plans</a:t>
            </a:r>
          </a:p>
          <a:p>
            <a:pPr eaLnBrk="1" hangingPunct="1">
              <a:lnSpc>
                <a:spcPct val="80000"/>
              </a:lnSpc>
              <a:buFontTx/>
              <a:buChar char="•"/>
            </a:pPr>
            <a:r>
              <a:rPr lang="en-US" sz="1000"/>
              <a:t>Telephone numbers are built using a hierarchical address method. Telephone numbers in the United States can be broken down into three basic parts: a three-digit area code, a three-digit exchange, and a four-digit subscriber number.</a:t>
            </a:r>
          </a:p>
          <a:p>
            <a:pPr eaLnBrk="1" hangingPunct="1">
              <a:lnSpc>
                <a:spcPct val="80000"/>
              </a:lnSpc>
              <a:buFontTx/>
              <a:buChar char="•"/>
            </a:pPr>
            <a:r>
              <a:rPr lang="en-US" sz="1000"/>
              <a:t>Originally you didn’t have to dial a 1 for long distance because all area codes used the N1/0x format and all prefixes were NNX, which meant that no prefix could contain a 1 or 0 as its middle number. The format has been changed to NXX+NXX+XXXX, where N is 2-9 and X is 0-9.</a:t>
            </a:r>
          </a:p>
          <a:p>
            <a:pPr eaLnBrk="1" hangingPunct="1">
              <a:lnSpc>
                <a:spcPct val="80000"/>
              </a:lnSpc>
              <a:buFontTx/>
              <a:buChar char="•"/>
            </a:pPr>
            <a:r>
              <a:rPr lang="en-US" sz="1000"/>
              <a:t>International Numbers: 011 + country code + city code + phone number</a:t>
            </a:r>
          </a:p>
          <a:p>
            <a:pPr eaLnBrk="1" hangingPunct="1">
              <a:lnSpc>
                <a:spcPct val="80000"/>
              </a:lnSpc>
            </a:pPr>
            <a:r>
              <a:rPr lang="en-US" sz="1000" b="1" u="sng"/>
              <a:t>Telephone Number Shortages and New Area Codes</a:t>
            </a:r>
            <a:endParaRPr lang="en-US" sz="1000"/>
          </a:p>
          <a:p>
            <a:pPr eaLnBrk="1" hangingPunct="1">
              <a:lnSpc>
                <a:spcPct val="80000"/>
              </a:lnSpc>
              <a:buFontTx/>
              <a:buChar char="•"/>
            </a:pPr>
            <a:r>
              <a:rPr lang="en-US" sz="1000"/>
              <a:t>10,000 per exchange X 1,000 exchanges per area code = 10 million phone numbers per area code</a:t>
            </a:r>
          </a:p>
          <a:p>
            <a:pPr eaLnBrk="1" hangingPunct="1">
              <a:lnSpc>
                <a:spcPct val="80000"/>
              </a:lnSpc>
              <a:buFontTx/>
              <a:buChar char="•"/>
            </a:pPr>
            <a:r>
              <a:rPr lang="en-US" sz="1000"/>
              <a:t>Two choices: split area code in two or overlay a new area code into the same area.</a:t>
            </a:r>
          </a:p>
          <a:p>
            <a:pPr eaLnBrk="1" hangingPunct="1">
              <a:lnSpc>
                <a:spcPct val="80000"/>
              </a:lnSpc>
            </a:pPr>
            <a:endParaRPr lang="en-US" sz="10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1CB6AE-F613-4B30-AAC8-A25D1240A29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37900"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3790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28B9C49A-3DA1-4890-8AC3-455664FB57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767D3E3-53E8-4BB2-975D-E26ACB83AF0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0C2C6F0-F80C-486B-AC05-4BBC80C9E3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4BC4585-8322-4FAB-BBAE-BFFA13C0DD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B5979E1-0707-4173-8A62-9D20145A1EE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AB46ACB-B228-4BEC-BAE2-CF975FDA2E3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7E99559C-D8C9-445A-94D9-E6419F9B064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7CF484E2-5A4D-4A4A-A920-52FD50F6AF8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7F075E82-6C03-43B4-A77E-9961E1F359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1ACF2332-F91E-4AC3-9623-9FE6AD28FDE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196BF32-D0A7-4F06-8688-00E0AD68E8C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ltGray">
          <a:xfrm>
            <a:off x="417513" y="336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a:p>
        </p:txBody>
      </p:sp>
      <p:sp>
        <p:nvSpPr>
          <p:cNvPr id="36867" name="Rectangle 3"/>
          <p:cNvSpPr>
            <a:spLocks noChangeArrowheads="1"/>
          </p:cNvSpPr>
          <p:nvPr/>
        </p:nvSpPr>
        <p:spPr bwMode="ltGray">
          <a:xfrm>
            <a:off x="800100" y="336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36868" name="Rectangle 4"/>
          <p:cNvSpPr>
            <a:spLocks noChangeArrowheads="1"/>
          </p:cNvSpPr>
          <p:nvPr/>
        </p:nvSpPr>
        <p:spPr bwMode="ltGray">
          <a:xfrm>
            <a:off x="541338" y="758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a:p>
        </p:txBody>
      </p:sp>
      <p:sp>
        <p:nvSpPr>
          <p:cNvPr id="36869" name="Rectangle 5"/>
          <p:cNvSpPr>
            <a:spLocks noChangeArrowheads="1"/>
          </p:cNvSpPr>
          <p:nvPr/>
        </p:nvSpPr>
        <p:spPr bwMode="ltGray">
          <a:xfrm>
            <a:off x="911225" y="758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36870" name="Rectangle 6"/>
          <p:cNvSpPr>
            <a:spLocks noChangeArrowheads="1"/>
          </p:cNvSpPr>
          <p:nvPr/>
        </p:nvSpPr>
        <p:spPr bwMode="ltGray">
          <a:xfrm>
            <a:off x="127000" y="685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a:p>
        </p:txBody>
      </p:sp>
      <p:sp>
        <p:nvSpPr>
          <p:cNvPr id="36871" name="Rectangle 7"/>
          <p:cNvSpPr>
            <a:spLocks noChangeArrowheads="1"/>
          </p:cNvSpPr>
          <p:nvPr/>
        </p:nvSpPr>
        <p:spPr bwMode="gray">
          <a:xfrm>
            <a:off x="762000" y="228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a:p>
        </p:txBody>
      </p:sp>
      <p:sp>
        <p:nvSpPr>
          <p:cNvPr id="36872" name="Rectangle 8"/>
          <p:cNvSpPr>
            <a:spLocks noChangeArrowheads="1"/>
          </p:cNvSpPr>
          <p:nvPr/>
        </p:nvSpPr>
        <p:spPr bwMode="gray">
          <a:xfrm>
            <a:off x="442913" y="1019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a:p>
        </p:txBody>
      </p:sp>
      <p:sp>
        <p:nvSpPr>
          <p:cNvPr id="1033" name="Rectangle 9"/>
          <p:cNvSpPr>
            <a:spLocks noGrp="1" noChangeArrowheads="1"/>
          </p:cNvSpPr>
          <p:nvPr>
            <p:ph type="title"/>
          </p:nvPr>
        </p:nvSpPr>
        <p:spPr bwMode="auto">
          <a:xfrm>
            <a:off x="1150938" y="0"/>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1447800"/>
            <a:ext cx="7772400" cy="4684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75"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3687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3687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D3282AA7-AD7E-49AF-9CCF-292ADE6BD5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s://cis.bbent.com/Courses/CSIS202/Lessons/5"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8" Type="http://schemas.openxmlformats.org/officeDocument/2006/relationships/hyperlink" Target="http://www.t-mobile.com/coverage/pcc.aspx?WT.z_unav=mst_global_cvg" TargetMode="External"/><Relationship Id="rId3" Type="http://schemas.openxmlformats.org/officeDocument/2006/relationships/notesSlide" Target="../notesSlides/notesSlide53.xml"/><Relationship Id="rId7" Type="http://schemas.openxmlformats.org/officeDocument/2006/relationships/hyperlink" Target="http://www.wireless.att.com/businesscenter/plans/connections-coverage.jsp" TargetMode="External"/><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hyperlink" Target="http://www.wireless.att.com/coverageviewer/?wtLinkName=BroadbandConnectEDGEGPRSCoverage&amp;wtLinkLoc=RN" TargetMode="External"/><Relationship Id="rId5" Type="http://schemas.openxmlformats.org/officeDocument/2006/relationships/hyperlink" Target="http://coverage.sprintpcs.com/IMPACT.jsp?covType=sprint&amp;id16=coverage%20map" TargetMode="External"/><Relationship Id="rId4" Type="http://schemas.openxmlformats.org/officeDocument/2006/relationships/hyperlink" Target="http://www.verizonwireless.com/b2c/CoverageLocatorController?requesttype=NEWREQUE"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24.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25.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ctrTitle"/>
          </p:nvPr>
        </p:nvSpPr>
        <p:spPr>
          <a:xfrm>
            <a:off x="990600" y="2362200"/>
            <a:ext cx="8077200" cy="838200"/>
          </a:xfrm>
        </p:spPr>
        <p:txBody>
          <a:bodyPr/>
          <a:lstStyle/>
          <a:p>
            <a:pPr eaLnBrk="1" hangingPunct="1"/>
            <a:r>
              <a:rPr lang="en-US" sz="4000" dirty="0"/>
              <a:t>Networks &amp; Data Communications</a:t>
            </a:r>
          </a:p>
        </p:txBody>
      </p:sp>
      <p:sp>
        <p:nvSpPr>
          <p:cNvPr id="3075" name="Rectangle 1027"/>
          <p:cNvSpPr>
            <a:spLocks noGrp="1" noChangeArrowheads="1"/>
          </p:cNvSpPr>
          <p:nvPr>
            <p:ph type="subTitle" idx="1"/>
          </p:nvPr>
        </p:nvSpPr>
        <p:spPr>
          <a:xfrm>
            <a:off x="304800" y="3886200"/>
            <a:ext cx="8382000" cy="2286000"/>
          </a:xfrm>
        </p:spPr>
        <p:txBody>
          <a:bodyPr/>
          <a:lstStyle/>
          <a:p>
            <a:pPr eaLnBrk="1" hangingPunct="1"/>
            <a:r>
              <a:rPr lang="en-US" dirty="0"/>
              <a:t>Voice Communication</a:t>
            </a:r>
          </a:p>
          <a:p>
            <a:pPr eaLnBrk="1" hangingPunct="1"/>
            <a:r>
              <a:rPr lang="en-US" dirty="0"/>
              <a:t>Concepts and Technology</a:t>
            </a:r>
          </a:p>
          <a:p>
            <a:pPr eaLnBrk="1" hangingPunct="1"/>
            <a:endParaRPr lang="en-US" dirty="0"/>
          </a:p>
          <a:p>
            <a:pPr eaLnBrk="1" hangingPunct="1"/>
            <a:r>
              <a:rPr lang="en-US" sz="2400" dirty="0">
                <a:hlinkClick r:id="rId4"/>
              </a:rPr>
              <a:t>https://cis.BBent.com/Courses/CSIS202/</a:t>
            </a:r>
            <a:r>
              <a:rPr lang="en-US" sz="2400">
                <a:hlinkClick r:id="rId4"/>
              </a:rPr>
              <a:t>Lessons/5</a:t>
            </a:r>
            <a:endParaRPr lang="en-US" sz="2400" dirty="0"/>
          </a:p>
          <a:p>
            <a:pPr eaLnBrk="1" hangingPunct="1"/>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t>Digital Cross Connect</a:t>
            </a:r>
          </a:p>
        </p:txBody>
      </p:sp>
      <p:pic>
        <p:nvPicPr>
          <p:cNvPr id="12291" name="Picture 4" descr="DCS"/>
          <p:cNvPicPr>
            <a:picLocks noChangeAspect="1" noChangeArrowheads="1"/>
          </p:cNvPicPr>
          <p:nvPr/>
        </p:nvPicPr>
        <p:blipFill>
          <a:blip r:embed="rId4" cstate="print"/>
          <a:srcRect t="11497"/>
          <a:stretch>
            <a:fillRect/>
          </a:stretch>
        </p:blipFill>
        <p:spPr bwMode="auto">
          <a:xfrm>
            <a:off x="866775" y="1600200"/>
            <a:ext cx="7591425" cy="4911725"/>
          </a:xfrm>
          <a:prstGeom prst="rect">
            <a:avLst/>
          </a:prstGeom>
          <a:noFill/>
          <a:ln w="9525">
            <a:noFill/>
            <a:miter lim="800000"/>
            <a:headEnd/>
            <a:tailEnd/>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pPr eaLnBrk="1" hangingPunct="1"/>
            <a:r>
              <a:rPr lang="en-US">
                <a:cs typeface="Times New Roman" pitchFamily="18" charset="0"/>
              </a:rPr>
              <a:t>Telephone Number Plans</a:t>
            </a:r>
            <a:r>
              <a:rPr lang="en-US"/>
              <a:t> </a:t>
            </a:r>
          </a:p>
        </p:txBody>
      </p:sp>
      <p:sp>
        <p:nvSpPr>
          <p:cNvPr id="13315" name="Rectangle 1027"/>
          <p:cNvSpPr>
            <a:spLocks noGrp="1" noChangeArrowheads="1"/>
          </p:cNvSpPr>
          <p:nvPr>
            <p:ph type="body" idx="1"/>
          </p:nvPr>
        </p:nvSpPr>
        <p:spPr>
          <a:xfrm>
            <a:off x="1182688" y="1295400"/>
            <a:ext cx="7772400" cy="4684713"/>
          </a:xfrm>
        </p:spPr>
        <p:txBody>
          <a:bodyPr/>
          <a:lstStyle/>
          <a:p>
            <a:pPr eaLnBrk="1" hangingPunct="1"/>
            <a:r>
              <a:rPr lang="en-US" sz="2800">
                <a:cs typeface="Times New Roman" pitchFamily="18" charset="0"/>
              </a:rPr>
              <a:t>Telephone numbers are a hierarchical address method.  </a:t>
            </a:r>
          </a:p>
          <a:p>
            <a:pPr eaLnBrk="1" hangingPunct="1"/>
            <a:r>
              <a:rPr lang="en-US" sz="2800">
                <a:cs typeface="Times New Roman" pitchFamily="18" charset="0"/>
              </a:rPr>
              <a:t>United States telephone numbers can be broken into three basic parts: a three digit area code, a three digit exchange, and a four digit subscriber number.  </a:t>
            </a:r>
          </a:p>
          <a:p>
            <a:pPr eaLnBrk="1" hangingPunct="1"/>
            <a:r>
              <a:rPr lang="en-US" sz="2800">
                <a:cs typeface="Times New Roman" pitchFamily="18" charset="0"/>
              </a:rPr>
              <a:t>To make a telephone call at a minimum the exchange plus the subscriber number must be dialed. </a:t>
            </a:r>
          </a:p>
        </p:txBody>
      </p:sp>
      <p:pic>
        <p:nvPicPr>
          <p:cNvPr id="13316" name="Picture 3" descr="TelephoneNumber.png"/>
          <p:cNvPicPr>
            <a:picLocks noChangeAspect="1"/>
          </p:cNvPicPr>
          <p:nvPr/>
        </p:nvPicPr>
        <p:blipFill>
          <a:blip r:embed="rId4" cstate="print"/>
          <a:srcRect/>
          <a:stretch>
            <a:fillRect/>
          </a:stretch>
        </p:blipFill>
        <p:spPr bwMode="auto">
          <a:xfrm>
            <a:off x="838200" y="5459413"/>
            <a:ext cx="7620000" cy="1398587"/>
          </a:xfrm>
          <a:prstGeom prst="rect">
            <a:avLst/>
          </a:prstGeom>
          <a:noFill/>
          <a:ln w="9525">
            <a:noFill/>
            <a:miter lim="800000"/>
            <a:headEnd/>
            <a:tailEnd/>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cs typeface="Times New Roman" pitchFamily="18" charset="0"/>
              </a:rPr>
              <a:t>System Signaling </a:t>
            </a:r>
            <a:endParaRPr lang="en-US"/>
          </a:p>
        </p:txBody>
      </p:sp>
      <p:sp>
        <p:nvSpPr>
          <p:cNvPr id="14339" name="Rectangle 3"/>
          <p:cNvSpPr>
            <a:spLocks noGrp="1" noChangeArrowheads="1"/>
          </p:cNvSpPr>
          <p:nvPr>
            <p:ph type="body" idx="1"/>
          </p:nvPr>
        </p:nvSpPr>
        <p:spPr/>
        <p:txBody>
          <a:bodyPr/>
          <a:lstStyle/>
          <a:p>
            <a:pPr eaLnBrk="1" hangingPunct="1"/>
            <a:r>
              <a:rPr lang="en-US" sz="2800">
                <a:cs typeface="Times New Roman" pitchFamily="18" charset="0"/>
              </a:rPr>
              <a:t>In addition to carrying the actual voice signals, the telephone system must also carry information about the call itself</a:t>
            </a:r>
          </a:p>
          <a:p>
            <a:pPr eaLnBrk="1" hangingPunct="1"/>
            <a:r>
              <a:rPr lang="en-US" sz="2800">
                <a:cs typeface="Times New Roman" pitchFamily="18" charset="0"/>
              </a:rPr>
              <a:t>This is referred to as </a:t>
            </a:r>
            <a:r>
              <a:rPr lang="en-US" sz="2800" b="1">
                <a:cs typeface="Times New Roman" pitchFamily="18" charset="0"/>
              </a:rPr>
              <a:t>system signaling</a:t>
            </a:r>
            <a:r>
              <a:rPr lang="en-US" sz="2800">
                <a:cs typeface="Times New Roman" pitchFamily="18" charset="0"/>
              </a:rPr>
              <a:t> or </a:t>
            </a:r>
            <a:r>
              <a:rPr lang="en-US" sz="2800" b="1">
                <a:cs typeface="Times New Roman" pitchFamily="18" charset="0"/>
              </a:rPr>
              <a:t>inter-office signaling</a:t>
            </a:r>
            <a:endParaRPr lang="en-US" sz="2800">
              <a:cs typeface="Times New Roman" pitchFamily="18" charset="0"/>
            </a:endParaRPr>
          </a:p>
          <a:p>
            <a:pPr eaLnBrk="1" hangingPunct="1"/>
            <a:r>
              <a:rPr lang="en-US" sz="2800">
                <a:cs typeface="Times New Roman" pitchFamily="18" charset="0"/>
              </a:rPr>
              <a:t>There are two approaches to system signaling: in band and out of band</a:t>
            </a:r>
          </a:p>
          <a:p>
            <a:pPr eaLnBrk="1" hangingPunct="1"/>
            <a:r>
              <a:rPr lang="en-US" sz="2800">
                <a:cs typeface="Times New Roman" pitchFamily="18" charset="0"/>
              </a:rPr>
              <a:t>Most home telephones use in band signaling across analog local loop  </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Touch-Tone Dialing </a:t>
            </a:r>
          </a:p>
        </p:txBody>
      </p:sp>
      <p:pic>
        <p:nvPicPr>
          <p:cNvPr id="15363" name="Picture 4" descr="c05f005"/>
          <p:cNvPicPr>
            <a:picLocks noChangeAspect="1" noChangeArrowheads="1"/>
          </p:cNvPicPr>
          <p:nvPr/>
        </p:nvPicPr>
        <p:blipFill>
          <a:blip r:embed="rId4" cstate="print"/>
          <a:srcRect/>
          <a:stretch>
            <a:fillRect/>
          </a:stretch>
        </p:blipFill>
        <p:spPr bwMode="auto">
          <a:xfrm>
            <a:off x="1828800" y="1997075"/>
            <a:ext cx="4800600" cy="4386263"/>
          </a:xfrm>
          <a:prstGeom prst="rect">
            <a:avLst/>
          </a:prstGeom>
          <a:noFill/>
          <a:ln w="9525">
            <a:noFill/>
            <a:miter lim="800000"/>
            <a:headEnd/>
            <a:tailEnd/>
          </a:ln>
        </p:spPr>
      </p:pic>
      <p:sp>
        <p:nvSpPr>
          <p:cNvPr id="15364" name="TextBox 3"/>
          <p:cNvSpPr txBox="1">
            <a:spLocks noChangeArrowheads="1"/>
          </p:cNvSpPr>
          <p:nvPr/>
        </p:nvSpPr>
        <p:spPr bwMode="auto">
          <a:xfrm>
            <a:off x="1600200" y="1371600"/>
            <a:ext cx="6553200" cy="461963"/>
          </a:xfrm>
          <a:prstGeom prst="rect">
            <a:avLst/>
          </a:prstGeom>
          <a:noFill/>
          <a:ln w="9525">
            <a:noFill/>
            <a:miter lim="800000"/>
            <a:headEnd/>
            <a:tailEnd/>
          </a:ln>
        </p:spPr>
        <p:txBody>
          <a:bodyPr>
            <a:spAutoFit/>
          </a:bodyPr>
          <a:lstStyle/>
          <a:p>
            <a:r>
              <a:rPr lang="en-US"/>
              <a:t>DTMF = Dual Tone Multi-Frequency</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t>Signaling System 7 Protocols</a:t>
            </a:r>
          </a:p>
        </p:txBody>
      </p:sp>
      <p:sp>
        <p:nvSpPr>
          <p:cNvPr id="16387" name="Rectangle 3"/>
          <p:cNvSpPr>
            <a:spLocks noGrp="1" noChangeArrowheads="1"/>
          </p:cNvSpPr>
          <p:nvPr>
            <p:ph type="body" idx="1"/>
          </p:nvPr>
        </p:nvSpPr>
        <p:spPr>
          <a:xfrm>
            <a:off x="1182688" y="5867400"/>
            <a:ext cx="7772400" cy="685800"/>
          </a:xfrm>
        </p:spPr>
        <p:txBody>
          <a:bodyPr/>
          <a:lstStyle/>
          <a:p>
            <a:pPr algn="ctr" eaLnBrk="1" hangingPunct="1">
              <a:spcBef>
                <a:spcPct val="0"/>
              </a:spcBef>
              <a:buFont typeface="Wingdings" pitchFamily="2" charset="2"/>
              <a:buNone/>
            </a:pPr>
            <a:r>
              <a:rPr lang="en-US" sz="2000"/>
              <a:t>SS7 mapped to the OSI model</a:t>
            </a:r>
          </a:p>
          <a:p>
            <a:pPr eaLnBrk="1" hangingPunct="1">
              <a:spcBef>
                <a:spcPct val="0"/>
              </a:spcBef>
            </a:pPr>
            <a:r>
              <a:rPr lang="en-US" sz="2800"/>
              <a:t>Out-of-band signaling</a:t>
            </a:r>
          </a:p>
        </p:txBody>
      </p:sp>
      <p:pic>
        <p:nvPicPr>
          <p:cNvPr id="16388" name="Picture 4" descr="c05f006"/>
          <p:cNvPicPr>
            <a:picLocks noChangeAspect="1" noChangeArrowheads="1"/>
          </p:cNvPicPr>
          <p:nvPr/>
        </p:nvPicPr>
        <p:blipFill>
          <a:blip r:embed="rId4" cstate="print"/>
          <a:srcRect/>
          <a:stretch>
            <a:fillRect/>
          </a:stretch>
        </p:blipFill>
        <p:spPr bwMode="auto">
          <a:xfrm>
            <a:off x="1371600" y="1484313"/>
            <a:ext cx="6705600" cy="4386262"/>
          </a:xfrm>
          <a:prstGeom prst="rect">
            <a:avLst/>
          </a:prstGeom>
          <a:noFill/>
          <a:ln w="9525">
            <a:noFill/>
            <a:miter lim="800000"/>
            <a:headEnd/>
            <a:tailEnd/>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pPr eaLnBrk="1" hangingPunct="1"/>
            <a:r>
              <a:rPr lang="en-US"/>
              <a:t>SS7</a:t>
            </a:r>
          </a:p>
        </p:txBody>
      </p:sp>
      <p:sp>
        <p:nvSpPr>
          <p:cNvPr id="17411" name="Rectangle 1027"/>
          <p:cNvSpPr>
            <a:spLocks noGrp="1" noChangeArrowheads="1"/>
          </p:cNvSpPr>
          <p:nvPr>
            <p:ph type="body" idx="1"/>
          </p:nvPr>
        </p:nvSpPr>
        <p:spPr/>
        <p:txBody>
          <a:bodyPr/>
          <a:lstStyle/>
          <a:p>
            <a:pPr eaLnBrk="1" hangingPunct="1"/>
            <a:r>
              <a:rPr lang="en-US" sz="2800">
                <a:cs typeface="Times New Roman" pitchFamily="18" charset="0"/>
              </a:rPr>
              <a:t> - controls the structure and transmission of both circuit-related and non-circuit related information via out-of-band signaling between central office switches.  </a:t>
            </a:r>
          </a:p>
          <a:p>
            <a:pPr eaLnBrk="1" hangingPunct="1"/>
            <a:r>
              <a:rPr lang="en-US" sz="2800">
                <a:cs typeface="Times New Roman" pitchFamily="18" charset="0"/>
              </a:rPr>
              <a:t>- delivers the out-of-band signaling via a packet switched network physically separate from the circuit switched network that carries the actual voice traffic. </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cs typeface="Times New Roman" pitchFamily="18" charset="0"/>
              </a:rPr>
              <a:t>Voice Digitization</a:t>
            </a:r>
            <a:r>
              <a:rPr lang="en-US"/>
              <a:t> </a:t>
            </a:r>
          </a:p>
        </p:txBody>
      </p:sp>
      <p:sp>
        <p:nvSpPr>
          <p:cNvPr id="18435" name="Rectangle 3"/>
          <p:cNvSpPr>
            <a:spLocks noGrp="1" noChangeArrowheads="1"/>
          </p:cNvSpPr>
          <p:nvPr>
            <p:ph type="body" idx="1"/>
          </p:nvPr>
        </p:nvSpPr>
        <p:spPr/>
        <p:txBody>
          <a:bodyPr/>
          <a:lstStyle/>
          <a:p>
            <a:pPr eaLnBrk="1" hangingPunct="1">
              <a:lnSpc>
                <a:spcPct val="90000"/>
              </a:lnSpc>
            </a:pPr>
            <a:r>
              <a:rPr lang="en-US" sz="2800">
                <a:cs typeface="Times New Roman" pitchFamily="18" charset="0"/>
              </a:rPr>
              <a:t>The analog POTS system has been supplanted in the modern telephone system by a combination of analog and digital transmission technologies.</a:t>
            </a:r>
          </a:p>
          <a:p>
            <a:pPr eaLnBrk="1" hangingPunct="1">
              <a:lnSpc>
                <a:spcPct val="90000"/>
              </a:lnSpc>
            </a:pPr>
            <a:r>
              <a:rPr lang="en-US" sz="2800">
                <a:cs typeface="Times New Roman" pitchFamily="18" charset="0"/>
              </a:rPr>
              <a:t>Converting a voice conversation to digital format and back to analog form before it reaches its destination is completely transparent to phone network users </a:t>
            </a:r>
          </a:p>
          <a:p>
            <a:pPr eaLnBrk="1" hangingPunct="1">
              <a:lnSpc>
                <a:spcPct val="90000"/>
              </a:lnSpc>
            </a:pPr>
            <a:r>
              <a:rPr lang="en-US" sz="2800">
                <a:cs typeface="Times New Roman" pitchFamily="18" charset="0"/>
              </a:rPr>
              <a:t>There are a limited ways the electrical pulses can be varied to represent an analog signal </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Voice Digitization</a:t>
            </a:r>
          </a:p>
        </p:txBody>
      </p:sp>
      <p:sp>
        <p:nvSpPr>
          <p:cNvPr id="19459" name="Rectangle 3"/>
          <p:cNvSpPr>
            <a:spLocks noGrp="1" noChangeArrowheads="1"/>
          </p:cNvSpPr>
          <p:nvPr>
            <p:ph type="body" idx="1"/>
          </p:nvPr>
        </p:nvSpPr>
        <p:spPr>
          <a:xfrm>
            <a:off x="1182688" y="5373688"/>
            <a:ext cx="7772400" cy="950912"/>
          </a:xfrm>
        </p:spPr>
        <p:txBody>
          <a:bodyPr/>
          <a:lstStyle/>
          <a:p>
            <a:pPr eaLnBrk="1" hangingPunct="1"/>
            <a:r>
              <a:rPr lang="en-US"/>
              <a:t>Pulse Amplitude Modulation</a:t>
            </a:r>
          </a:p>
        </p:txBody>
      </p:sp>
      <p:pic>
        <p:nvPicPr>
          <p:cNvPr id="19460" name="Picture 4" descr="c05f007a"/>
          <p:cNvPicPr>
            <a:picLocks noChangeAspect="1" noChangeArrowheads="1"/>
          </p:cNvPicPr>
          <p:nvPr/>
        </p:nvPicPr>
        <p:blipFill>
          <a:blip r:embed="rId4" cstate="print"/>
          <a:srcRect/>
          <a:stretch>
            <a:fillRect/>
          </a:stretch>
        </p:blipFill>
        <p:spPr bwMode="auto">
          <a:xfrm>
            <a:off x="623888" y="1670050"/>
            <a:ext cx="8255000" cy="3663950"/>
          </a:xfrm>
          <a:prstGeom prst="rect">
            <a:avLst/>
          </a:prstGeom>
          <a:noFill/>
          <a:ln w="9525">
            <a:noFill/>
            <a:miter lim="800000"/>
            <a:headEnd/>
            <a:tailEnd/>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t>Voice Digitization</a:t>
            </a:r>
          </a:p>
        </p:txBody>
      </p:sp>
      <p:sp>
        <p:nvSpPr>
          <p:cNvPr id="20483" name="Rectangle 3"/>
          <p:cNvSpPr>
            <a:spLocks noGrp="1" noChangeArrowheads="1"/>
          </p:cNvSpPr>
          <p:nvPr>
            <p:ph type="body" idx="1"/>
          </p:nvPr>
        </p:nvSpPr>
        <p:spPr>
          <a:xfrm>
            <a:off x="1182688" y="5486400"/>
            <a:ext cx="7772400" cy="646113"/>
          </a:xfrm>
        </p:spPr>
        <p:txBody>
          <a:bodyPr/>
          <a:lstStyle/>
          <a:p>
            <a:pPr eaLnBrk="1" hangingPunct="1"/>
            <a:r>
              <a:rPr lang="en-US"/>
              <a:t>Pulse duration modulation</a:t>
            </a:r>
          </a:p>
        </p:txBody>
      </p:sp>
      <p:pic>
        <p:nvPicPr>
          <p:cNvPr id="20484" name="Picture 4" descr="c05f007b"/>
          <p:cNvPicPr>
            <a:picLocks noChangeAspect="1" noChangeArrowheads="1"/>
          </p:cNvPicPr>
          <p:nvPr/>
        </p:nvPicPr>
        <p:blipFill>
          <a:blip r:embed="rId4" cstate="print"/>
          <a:srcRect/>
          <a:stretch>
            <a:fillRect/>
          </a:stretch>
        </p:blipFill>
        <p:spPr bwMode="auto">
          <a:xfrm>
            <a:off x="646113" y="1600200"/>
            <a:ext cx="8116887" cy="3810000"/>
          </a:xfrm>
          <a:prstGeom prst="rect">
            <a:avLst/>
          </a:prstGeom>
          <a:noFill/>
          <a:ln w="9525">
            <a:noFill/>
            <a:miter lim="800000"/>
            <a:headEnd/>
            <a:tailEnd/>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t>Voice Digitization</a:t>
            </a:r>
          </a:p>
        </p:txBody>
      </p:sp>
      <p:sp>
        <p:nvSpPr>
          <p:cNvPr id="21507" name="Rectangle 3"/>
          <p:cNvSpPr>
            <a:spLocks noGrp="1" noChangeArrowheads="1"/>
          </p:cNvSpPr>
          <p:nvPr>
            <p:ph type="body" idx="1"/>
          </p:nvPr>
        </p:nvSpPr>
        <p:spPr>
          <a:xfrm>
            <a:off x="1182688" y="5526088"/>
            <a:ext cx="7772400" cy="874712"/>
          </a:xfrm>
        </p:spPr>
        <p:txBody>
          <a:bodyPr/>
          <a:lstStyle/>
          <a:p>
            <a:pPr eaLnBrk="1" hangingPunct="1"/>
            <a:r>
              <a:rPr lang="en-US"/>
              <a:t>Pulse position modulation</a:t>
            </a:r>
          </a:p>
        </p:txBody>
      </p:sp>
      <p:pic>
        <p:nvPicPr>
          <p:cNvPr id="21508" name="Picture 4" descr="c05f007c"/>
          <p:cNvPicPr>
            <a:picLocks noChangeAspect="1" noChangeArrowheads="1"/>
          </p:cNvPicPr>
          <p:nvPr/>
        </p:nvPicPr>
        <p:blipFill>
          <a:blip r:embed="rId4" cstate="print"/>
          <a:srcRect/>
          <a:stretch>
            <a:fillRect/>
          </a:stretch>
        </p:blipFill>
        <p:spPr bwMode="auto">
          <a:xfrm>
            <a:off x="685800" y="1555750"/>
            <a:ext cx="8086725" cy="3702050"/>
          </a:xfrm>
          <a:prstGeom prst="rect">
            <a:avLst/>
          </a:prstGeom>
          <a:noFill/>
          <a:ln w="9525">
            <a:noFill/>
            <a:miter lim="800000"/>
            <a:headEnd/>
            <a:tailEnd/>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descr="PBX circa 1882.gif"/>
          <p:cNvPicPr>
            <a:picLocks noGrp="1" noChangeAspect="1"/>
          </p:cNvPicPr>
          <p:nvPr>
            <p:ph idx="1"/>
          </p:nvPr>
        </p:nvPicPr>
        <p:blipFill>
          <a:blip r:embed="rId4" cstate="print"/>
          <a:srcRect/>
          <a:stretch>
            <a:fillRect/>
          </a:stretch>
        </p:blipFill>
        <p:spPr>
          <a:xfrm>
            <a:off x="4114800" y="171450"/>
            <a:ext cx="4648200" cy="6527800"/>
          </a:xfrm>
        </p:spPr>
      </p:pic>
      <p:sp>
        <p:nvSpPr>
          <p:cNvPr id="4099" name="TextBox 2"/>
          <p:cNvSpPr txBox="1">
            <a:spLocks noChangeArrowheads="1"/>
          </p:cNvSpPr>
          <p:nvPr/>
        </p:nvSpPr>
        <p:spPr bwMode="auto">
          <a:xfrm>
            <a:off x="304800" y="4656138"/>
            <a:ext cx="3505200" cy="830262"/>
          </a:xfrm>
          <a:prstGeom prst="rect">
            <a:avLst/>
          </a:prstGeom>
          <a:noFill/>
          <a:ln w="9525">
            <a:noFill/>
            <a:miter lim="800000"/>
            <a:headEnd/>
            <a:tailEnd/>
          </a:ln>
        </p:spPr>
        <p:txBody>
          <a:bodyPr>
            <a:spAutoFit/>
          </a:bodyPr>
          <a:lstStyle/>
          <a:p>
            <a:r>
              <a:rPr lang="en-US"/>
              <a:t>Telephone switchboard</a:t>
            </a:r>
          </a:p>
          <a:p>
            <a:r>
              <a:rPr lang="en-US"/>
              <a:t>	- Circa 1898</a:t>
            </a:r>
          </a:p>
        </p:txBody>
      </p:sp>
      <p:sp>
        <p:nvSpPr>
          <p:cNvPr id="4100" name="Rectangle 2"/>
          <p:cNvSpPr>
            <a:spLocks noGrp="1" noChangeArrowheads="1"/>
          </p:cNvSpPr>
          <p:nvPr>
            <p:ph type="title"/>
          </p:nvPr>
        </p:nvSpPr>
        <p:spPr>
          <a:xfrm>
            <a:off x="609600" y="1524000"/>
            <a:ext cx="2887662" cy="2514600"/>
          </a:xfrm>
        </p:spPr>
        <p:txBody>
          <a:bodyPr/>
          <a:lstStyle/>
          <a:p>
            <a:pPr eaLnBrk="1" hangingPunct="1"/>
            <a:r>
              <a:rPr lang="en-US" dirty="0"/>
              <a:t>Voice Network Concepts </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Voice Digitization</a:t>
            </a:r>
          </a:p>
        </p:txBody>
      </p:sp>
      <p:sp>
        <p:nvSpPr>
          <p:cNvPr id="22531" name="Rectangle 3"/>
          <p:cNvSpPr>
            <a:spLocks noGrp="1" noChangeArrowheads="1"/>
          </p:cNvSpPr>
          <p:nvPr>
            <p:ph type="body" idx="1"/>
          </p:nvPr>
        </p:nvSpPr>
        <p:spPr>
          <a:xfrm>
            <a:off x="152400" y="5410200"/>
            <a:ext cx="7772400" cy="609600"/>
          </a:xfrm>
        </p:spPr>
        <p:txBody>
          <a:bodyPr/>
          <a:lstStyle/>
          <a:p>
            <a:pPr eaLnBrk="1" hangingPunct="1"/>
            <a:r>
              <a:rPr lang="en-US"/>
              <a:t>Digitized signal</a:t>
            </a:r>
          </a:p>
        </p:txBody>
      </p:sp>
      <p:sp>
        <p:nvSpPr>
          <p:cNvPr id="22532" name="TextBox 4"/>
          <p:cNvSpPr txBox="1">
            <a:spLocks noChangeArrowheads="1"/>
          </p:cNvSpPr>
          <p:nvPr/>
        </p:nvSpPr>
        <p:spPr bwMode="auto">
          <a:xfrm>
            <a:off x="152400" y="5943600"/>
            <a:ext cx="8839200" cy="461963"/>
          </a:xfrm>
          <a:prstGeom prst="rect">
            <a:avLst/>
          </a:prstGeom>
          <a:noFill/>
          <a:ln w="9525">
            <a:noFill/>
            <a:miter lim="800000"/>
            <a:headEnd/>
            <a:tailEnd/>
          </a:ln>
        </p:spPr>
        <p:txBody>
          <a:bodyPr>
            <a:spAutoFit/>
          </a:bodyPr>
          <a:lstStyle/>
          <a:p>
            <a:r>
              <a:rPr lang="en-US"/>
              <a:t>10000000  11000000  10100000  11100100  10000000 . . . </a:t>
            </a:r>
          </a:p>
        </p:txBody>
      </p:sp>
      <p:pic>
        <p:nvPicPr>
          <p:cNvPr id="22533" name="Picture 6" descr="PCM.jpg"/>
          <p:cNvPicPr>
            <a:picLocks noChangeAspect="1"/>
          </p:cNvPicPr>
          <p:nvPr/>
        </p:nvPicPr>
        <p:blipFill>
          <a:blip r:embed="rId4" cstate="print"/>
          <a:srcRect/>
          <a:stretch>
            <a:fillRect/>
          </a:stretch>
        </p:blipFill>
        <p:spPr bwMode="auto">
          <a:xfrm>
            <a:off x="381000" y="1828800"/>
            <a:ext cx="5100638" cy="3590925"/>
          </a:xfrm>
          <a:prstGeom prst="rect">
            <a:avLst/>
          </a:prstGeom>
          <a:noFill/>
          <a:ln w="9525">
            <a:noFill/>
            <a:miter lim="800000"/>
            <a:headEnd/>
            <a:tailEnd/>
          </a:ln>
        </p:spPr>
      </p:pic>
      <p:sp>
        <p:nvSpPr>
          <p:cNvPr id="22534" name="TextBox 7"/>
          <p:cNvSpPr txBox="1">
            <a:spLocks noChangeArrowheads="1"/>
          </p:cNvSpPr>
          <p:nvPr/>
        </p:nvSpPr>
        <p:spPr bwMode="auto">
          <a:xfrm>
            <a:off x="5410200" y="2057400"/>
            <a:ext cx="3657600" cy="1570038"/>
          </a:xfrm>
          <a:prstGeom prst="rect">
            <a:avLst/>
          </a:prstGeom>
          <a:noFill/>
          <a:ln w="9525">
            <a:noFill/>
            <a:miter lim="800000"/>
            <a:headEnd/>
            <a:tailEnd/>
          </a:ln>
        </p:spPr>
        <p:txBody>
          <a:bodyPr>
            <a:spAutoFit/>
          </a:bodyPr>
          <a:lstStyle/>
          <a:p>
            <a:pPr marL="233363" indent="-233363">
              <a:buClr>
                <a:srgbClr val="0033CC"/>
              </a:buClr>
              <a:buFont typeface="Wingdings" pitchFamily="2" charset="2"/>
              <a:buChar char="§"/>
            </a:pPr>
            <a:r>
              <a:rPr lang="en-US"/>
              <a:t>Audio is sampled 8,000 times per second</a:t>
            </a:r>
          </a:p>
          <a:p>
            <a:pPr marL="233363" indent="-233363">
              <a:buClr>
                <a:srgbClr val="0033CC"/>
              </a:buClr>
              <a:buFont typeface="Wingdings" pitchFamily="2" charset="2"/>
              <a:buChar char="§"/>
            </a:pPr>
            <a:r>
              <a:rPr lang="en-US"/>
              <a:t>Each sample contains</a:t>
            </a:r>
            <a:br>
              <a:rPr lang="en-US"/>
            </a:br>
            <a:r>
              <a:rPr lang="en-US"/>
              <a:t>8 bits</a:t>
            </a:r>
          </a:p>
        </p:txBody>
      </p:sp>
      <p:sp>
        <p:nvSpPr>
          <p:cNvPr id="22535" name="TextBox 8"/>
          <p:cNvSpPr txBox="1">
            <a:spLocks noChangeArrowheads="1"/>
          </p:cNvSpPr>
          <p:nvPr/>
        </p:nvSpPr>
        <p:spPr bwMode="auto">
          <a:xfrm>
            <a:off x="304800" y="6324600"/>
            <a:ext cx="1295400" cy="400050"/>
          </a:xfrm>
          <a:prstGeom prst="rect">
            <a:avLst/>
          </a:prstGeom>
          <a:noFill/>
          <a:ln w="9525">
            <a:noFill/>
            <a:miter lim="800000"/>
            <a:headEnd/>
            <a:tailEnd/>
          </a:ln>
        </p:spPr>
        <p:txBody>
          <a:bodyPr>
            <a:spAutoFit/>
          </a:bodyPr>
          <a:lstStyle/>
          <a:p>
            <a:pPr algn="ctr"/>
            <a:r>
              <a:rPr lang="en-US" sz="2000"/>
              <a:t>Sample 1</a:t>
            </a:r>
          </a:p>
        </p:txBody>
      </p:sp>
      <p:sp>
        <p:nvSpPr>
          <p:cNvPr id="22536" name="TextBox 9"/>
          <p:cNvSpPr txBox="1">
            <a:spLocks noChangeArrowheads="1"/>
          </p:cNvSpPr>
          <p:nvPr/>
        </p:nvSpPr>
        <p:spPr bwMode="auto">
          <a:xfrm>
            <a:off x="1752600" y="6324600"/>
            <a:ext cx="1295400" cy="400050"/>
          </a:xfrm>
          <a:prstGeom prst="rect">
            <a:avLst/>
          </a:prstGeom>
          <a:noFill/>
          <a:ln w="9525">
            <a:noFill/>
            <a:miter lim="800000"/>
            <a:headEnd/>
            <a:tailEnd/>
          </a:ln>
        </p:spPr>
        <p:txBody>
          <a:bodyPr>
            <a:spAutoFit/>
          </a:bodyPr>
          <a:lstStyle/>
          <a:p>
            <a:pPr algn="ctr"/>
            <a:r>
              <a:rPr lang="en-US" sz="2000"/>
              <a:t>Sample 2</a:t>
            </a:r>
          </a:p>
        </p:txBody>
      </p:sp>
      <p:sp>
        <p:nvSpPr>
          <p:cNvPr id="22537" name="TextBox 10"/>
          <p:cNvSpPr txBox="1">
            <a:spLocks noChangeArrowheads="1"/>
          </p:cNvSpPr>
          <p:nvPr/>
        </p:nvSpPr>
        <p:spPr bwMode="auto">
          <a:xfrm>
            <a:off x="3276600" y="6324600"/>
            <a:ext cx="1295400" cy="400050"/>
          </a:xfrm>
          <a:prstGeom prst="rect">
            <a:avLst/>
          </a:prstGeom>
          <a:noFill/>
          <a:ln w="9525">
            <a:noFill/>
            <a:miter lim="800000"/>
            <a:headEnd/>
            <a:tailEnd/>
          </a:ln>
        </p:spPr>
        <p:txBody>
          <a:bodyPr>
            <a:spAutoFit/>
          </a:bodyPr>
          <a:lstStyle/>
          <a:p>
            <a:pPr algn="ctr"/>
            <a:r>
              <a:rPr lang="en-US" sz="2000"/>
              <a:t>Sample 3</a:t>
            </a:r>
          </a:p>
        </p:txBody>
      </p:sp>
      <p:sp>
        <p:nvSpPr>
          <p:cNvPr id="22538" name="TextBox 11"/>
          <p:cNvSpPr txBox="1">
            <a:spLocks noChangeArrowheads="1"/>
          </p:cNvSpPr>
          <p:nvPr/>
        </p:nvSpPr>
        <p:spPr bwMode="auto">
          <a:xfrm>
            <a:off x="4800600" y="6324600"/>
            <a:ext cx="1295400" cy="400050"/>
          </a:xfrm>
          <a:prstGeom prst="rect">
            <a:avLst/>
          </a:prstGeom>
          <a:noFill/>
          <a:ln w="9525">
            <a:noFill/>
            <a:miter lim="800000"/>
            <a:headEnd/>
            <a:tailEnd/>
          </a:ln>
        </p:spPr>
        <p:txBody>
          <a:bodyPr>
            <a:spAutoFit/>
          </a:bodyPr>
          <a:lstStyle/>
          <a:p>
            <a:pPr algn="ctr"/>
            <a:r>
              <a:rPr lang="en-US" sz="2000"/>
              <a:t>Sample 4</a:t>
            </a:r>
          </a:p>
        </p:txBody>
      </p:sp>
      <p:sp>
        <p:nvSpPr>
          <p:cNvPr id="22539" name="TextBox 12"/>
          <p:cNvSpPr txBox="1">
            <a:spLocks noChangeArrowheads="1"/>
          </p:cNvSpPr>
          <p:nvPr/>
        </p:nvSpPr>
        <p:spPr bwMode="auto">
          <a:xfrm>
            <a:off x="6324600" y="6324600"/>
            <a:ext cx="1295400" cy="400050"/>
          </a:xfrm>
          <a:prstGeom prst="rect">
            <a:avLst/>
          </a:prstGeom>
          <a:noFill/>
          <a:ln w="9525">
            <a:noFill/>
            <a:miter lim="800000"/>
            <a:headEnd/>
            <a:tailEnd/>
          </a:ln>
        </p:spPr>
        <p:txBody>
          <a:bodyPr>
            <a:spAutoFit/>
          </a:bodyPr>
          <a:lstStyle/>
          <a:p>
            <a:pPr algn="ctr"/>
            <a:r>
              <a:rPr lang="en-US" sz="2000"/>
              <a:t>Sample 5</a:t>
            </a:r>
          </a:p>
        </p:txBody>
      </p:sp>
      <p:sp>
        <p:nvSpPr>
          <p:cNvPr id="22540" name="TextBox 5"/>
          <p:cNvSpPr txBox="1">
            <a:spLocks noChangeArrowheads="1"/>
          </p:cNvSpPr>
          <p:nvPr/>
        </p:nvSpPr>
        <p:spPr bwMode="auto">
          <a:xfrm>
            <a:off x="1295400" y="1219200"/>
            <a:ext cx="6477000" cy="584200"/>
          </a:xfrm>
          <a:prstGeom prst="rect">
            <a:avLst/>
          </a:prstGeom>
          <a:noFill/>
          <a:ln w="9525">
            <a:noFill/>
            <a:miter lim="800000"/>
            <a:headEnd/>
            <a:tailEnd/>
          </a:ln>
        </p:spPr>
        <p:txBody>
          <a:bodyPr>
            <a:spAutoFit/>
          </a:bodyPr>
          <a:lstStyle/>
          <a:p>
            <a:r>
              <a:rPr lang="en-US" sz="3200" b="1"/>
              <a:t>Pulse Code Modulation (PCM)</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Voice Digitization</a:t>
            </a:r>
          </a:p>
        </p:txBody>
      </p:sp>
      <p:sp>
        <p:nvSpPr>
          <p:cNvPr id="23555" name="Rectangle 3"/>
          <p:cNvSpPr>
            <a:spLocks noGrp="1" noChangeArrowheads="1"/>
          </p:cNvSpPr>
          <p:nvPr>
            <p:ph type="body" idx="1"/>
          </p:nvPr>
        </p:nvSpPr>
        <p:spPr>
          <a:xfrm>
            <a:off x="1182688" y="6059488"/>
            <a:ext cx="7772400" cy="569912"/>
          </a:xfrm>
        </p:spPr>
        <p:txBody>
          <a:bodyPr/>
          <a:lstStyle/>
          <a:p>
            <a:pPr eaLnBrk="1" hangingPunct="1"/>
            <a:r>
              <a:rPr lang="en-US"/>
              <a:t>Pulse Code Modulation (PCM)</a:t>
            </a:r>
          </a:p>
        </p:txBody>
      </p:sp>
      <p:pic>
        <p:nvPicPr>
          <p:cNvPr id="23556" name="Picture 9" descr="PCM2.jpg"/>
          <p:cNvPicPr>
            <a:picLocks noChangeAspect="1"/>
          </p:cNvPicPr>
          <p:nvPr/>
        </p:nvPicPr>
        <p:blipFill>
          <a:blip r:embed="rId4" cstate="print"/>
          <a:srcRect/>
          <a:stretch>
            <a:fillRect/>
          </a:stretch>
        </p:blipFill>
        <p:spPr bwMode="auto">
          <a:xfrm>
            <a:off x="1219200" y="1136650"/>
            <a:ext cx="6599238" cy="4883150"/>
          </a:xfrm>
          <a:prstGeom prst="rect">
            <a:avLst/>
          </a:prstGeom>
          <a:noFill/>
          <a:ln w="9525">
            <a:noFill/>
            <a:miter lim="800000"/>
            <a:headEnd/>
            <a:tailEnd/>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r>
              <a:rPr lang="en-US"/>
              <a:t>Coder/decoder (codec)</a:t>
            </a:r>
          </a:p>
          <a:p>
            <a:pPr lvl="1"/>
            <a:r>
              <a:rPr lang="en-US"/>
              <a:t>Device that samples the analog POTS transmission coming in from the local loop and digitizes it into a stream of bits</a:t>
            </a:r>
          </a:p>
          <a:p>
            <a:pPr lvl="1"/>
            <a:r>
              <a:rPr lang="en-US"/>
              <a:t>Each codec outputs a digital signal at 64 Kbps</a:t>
            </a:r>
          </a:p>
          <a:p>
            <a:pPr lvl="1"/>
            <a:r>
              <a:rPr lang="en-US"/>
              <a:t>DS0 = basic unit of voice transmission 64Kbps</a:t>
            </a:r>
          </a:p>
          <a:p>
            <a:pPr lvl="2"/>
            <a:r>
              <a:rPr lang="en-US"/>
              <a:t>8,000 samples/sec X 8 bits = 64,000 bits/sec</a:t>
            </a:r>
          </a:p>
          <a:p>
            <a:pPr lvl="1"/>
            <a:r>
              <a:rPr lang="en-US"/>
              <a:t>24 DS0s = T1 Line</a:t>
            </a:r>
          </a:p>
          <a:p>
            <a:pPr lvl="1"/>
            <a:endParaRPr lang="en-US"/>
          </a:p>
        </p:txBody>
      </p:sp>
      <p:sp>
        <p:nvSpPr>
          <p:cNvPr id="4" name="Rectangle 2"/>
          <p:cNvSpPr txBox="1">
            <a:spLocks noChangeArrowheads="1"/>
          </p:cNvSpPr>
          <p:nvPr/>
        </p:nvSpPr>
        <p:spPr bwMode="auto">
          <a:xfrm>
            <a:off x="1219200" y="0"/>
            <a:ext cx="7793038" cy="1143000"/>
          </a:xfrm>
          <a:prstGeom prst="rect">
            <a:avLst/>
          </a:prstGeom>
          <a:noFill/>
          <a:ln w="9525">
            <a:noFill/>
            <a:miter lim="800000"/>
            <a:headEnd/>
            <a:tailEnd/>
          </a:ln>
        </p:spPr>
        <p:txBody>
          <a:bodyPr anchor="b"/>
          <a:lstStyle/>
          <a:p>
            <a:pPr>
              <a:defRPr/>
            </a:pPr>
            <a:r>
              <a:rPr lang="en-US" sz="4400" kern="0" dirty="0">
                <a:solidFill>
                  <a:schemeClr val="tx2"/>
                </a:solidFill>
                <a:latin typeface="+mj-lt"/>
                <a:ea typeface="+mj-ea"/>
                <a:cs typeface="Times New Roman" pitchFamily="18" charset="0"/>
              </a:rPr>
              <a:t>Voice Digitization</a:t>
            </a:r>
            <a:r>
              <a:rPr lang="en-US" sz="4400" kern="0" dirty="0">
                <a:solidFill>
                  <a:schemeClr val="tx2"/>
                </a:solidFill>
                <a:latin typeface="+mj-lt"/>
                <a:ea typeface="+mj-ea"/>
                <a:cs typeface="+mj-cs"/>
              </a:rPr>
              <a:t> </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a:t>Voice Transmission Alternatives</a:t>
            </a:r>
            <a:endParaRPr lang="en-US"/>
          </a:p>
        </p:txBody>
      </p:sp>
      <p:sp>
        <p:nvSpPr>
          <p:cNvPr id="25603" name="Rectangle 3"/>
          <p:cNvSpPr>
            <a:spLocks noGrp="1" noChangeArrowheads="1"/>
          </p:cNvSpPr>
          <p:nvPr>
            <p:ph type="body" idx="1"/>
          </p:nvPr>
        </p:nvSpPr>
        <p:spPr/>
        <p:txBody>
          <a:bodyPr/>
          <a:lstStyle/>
          <a:p>
            <a:pPr eaLnBrk="1" hangingPunct="1"/>
            <a:r>
              <a:rPr lang="en-US" dirty="0">
                <a:cs typeface="Times New Roman" pitchFamily="18" charset="0"/>
              </a:rPr>
              <a:t>Although the PSTN has traditionally been seen as the cheapest and most effective way to transmit voice, alternative methods for voice transmission do exist. </a:t>
            </a:r>
          </a:p>
          <a:p>
            <a:pPr lvl="1" eaLnBrk="1" hangingPunct="1"/>
            <a:r>
              <a:rPr lang="en-US" dirty="0">
                <a:cs typeface="Times New Roman" pitchFamily="18" charset="0"/>
              </a:rPr>
              <a:t>VoIP</a:t>
            </a:r>
          </a:p>
          <a:p>
            <a:pPr lvl="1" eaLnBrk="1" hangingPunct="1"/>
            <a:r>
              <a:rPr lang="en-US" dirty="0">
                <a:cs typeface="Times New Roman" pitchFamily="18" charset="0"/>
              </a:rPr>
              <a:t>Frame Relay</a:t>
            </a:r>
          </a:p>
          <a:p>
            <a:pPr lvl="1" eaLnBrk="1" hangingPunct="1"/>
            <a:r>
              <a:rPr lang="en-US" dirty="0">
                <a:cs typeface="Times New Roman" pitchFamily="18" charset="0"/>
              </a:rPr>
              <a:t>ATM</a:t>
            </a:r>
          </a:p>
          <a:p>
            <a:pPr lvl="1" eaLnBrk="1" hangingPunct="1"/>
            <a:r>
              <a:rPr lang="en-US" dirty="0">
                <a:cs typeface="Times New Roman" pitchFamily="18" charset="0"/>
              </a:rPr>
              <a:t>ISDN</a:t>
            </a:r>
          </a:p>
          <a:p>
            <a:pPr eaLnBrk="1" hangingPunct="1"/>
            <a:endParaRPr lang="en-US" dirty="0">
              <a:cs typeface="Times New Roman" pitchFamily="18" charset="0"/>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50938" y="304800"/>
            <a:ext cx="7793037" cy="601663"/>
          </a:xfrm>
        </p:spPr>
        <p:txBody>
          <a:bodyPr/>
          <a:lstStyle/>
          <a:p>
            <a:pPr eaLnBrk="1" hangingPunct="1"/>
            <a:r>
              <a:rPr lang="en-US"/>
              <a:t>Voice over IP (VoIP)</a:t>
            </a:r>
          </a:p>
        </p:txBody>
      </p:sp>
      <p:pic>
        <p:nvPicPr>
          <p:cNvPr id="26627" name="Picture 4" descr="c05f009b"/>
          <p:cNvPicPr>
            <a:picLocks noChangeAspect="1" noChangeArrowheads="1"/>
          </p:cNvPicPr>
          <p:nvPr/>
        </p:nvPicPr>
        <p:blipFill>
          <a:blip r:embed="rId4" cstate="print"/>
          <a:srcRect/>
          <a:stretch>
            <a:fillRect/>
          </a:stretch>
        </p:blipFill>
        <p:spPr bwMode="auto">
          <a:xfrm>
            <a:off x="1143000" y="1066800"/>
            <a:ext cx="6346825" cy="5622925"/>
          </a:xfrm>
          <a:prstGeom prst="rect">
            <a:avLst/>
          </a:prstGeom>
          <a:noFill/>
          <a:ln w="9525">
            <a:noFill/>
            <a:miter lim="800000"/>
            <a:headEnd/>
            <a:tailEnd/>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a:t>Frame Relay</a:t>
            </a:r>
          </a:p>
        </p:txBody>
      </p:sp>
      <p:sp>
        <p:nvSpPr>
          <p:cNvPr id="27651" name="Rectangle 3"/>
          <p:cNvSpPr>
            <a:spLocks noGrp="1" noChangeArrowheads="1"/>
          </p:cNvSpPr>
          <p:nvPr>
            <p:ph type="body" idx="1"/>
          </p:nvPr>
        </p:nvSpPr>
        <p:spPr>
          <a:xfrm>
            <a:off x="762000" y="6019800"/>
            <a:ext cx="7772400" cy="609600"/>
          </a:xfrm>
        </p:spPr>
        <p:txBody>
          <a:bodyPr/>
          <a:lstStyle/>
          <a:p>
            <a:pPr eaLnBrk="1" hangingPunct="1"/>
            <a:r>
              <a:rPr lang="en-US"/>
              <a:t>Voice over Frame Relay</a:t>
            </a:r>
          </a:p>
        </p:txBody>
      </p:sp>
      <p:pic>
        <p:nvPicPr>
          <p:cNvPr id="27652" name="Picture 4" descr="c05f012"/>
          <p:cNvPicPr>
            <a:picLocks noChangeAspect="1" noChangeArrowheads="1"/>
          </p:cNvPicPr>
          <p:nvPr/>
        </p:nvPicPr>
        <p:blipFill>
          <a:blip r:embed="rId4" cstate="print"/>
          <a:srcRect/>
          <a:stretch>
            <a:fillRect/>
          </a:stretch>
        </p:blipFill>
        <p:spPr bwMode="auto">
          <a:xfrm>
            <a:off x="762000" y="1427163"/>
            <a:ext cx="7010400" cy="4516437"/>
          </a:xfrm>
          <a:prstGeom prst="rect">
            <a:avLst/>
          </a:prstGeom>
          <a:noFill/>
          <a:ln w="9525">
            <a:noFill/>
            <a:miter lim="800000"/>
            <a:headEnd/>
            <a:tailEnd/>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4000"/>
              <a:t>ATM</a:t>
            </a:r>
          </a:p>
        </p:txBody>
      </p:sp>
      <p:sp>
        <p:nvSpPr>
          <p:cNvPr id="28675" name="Rectangle 3"/>
          <p:cNvSpPr>
            <a:spLocks noGrp="1" noChangeArrowheads="1"/>
          </p:cNvSpPr>
          <p:nvPr>
            <p:ph type="body" idx="1"/>
          </p:nvPr>
        </p:nvSpPr>
        <p:spPr>
          <a:xfrm>
            <a:off x="762000" y="6059488"/>
            <a:ext cx="7772400" cy="569912"/>
          </a:xfrm>
        </p:spPr>
        <p:txBody>
          <a:bodyPr/>
          <a:lstStyle/>
          <a:p>
            <a:pPr eaLnBrk="1" hangingPunct="1"/>
            <a:r>
              <a:rPr lang="en-US"/>
              <a:t>Voice over ATM</a:t>
            </a:r>
          </a:p>
        </p:txBody>
      </p:sp>
      <p:pic>
        <p:nvPicPr>
          <p:cNvPr id="28676" name="Picture 4" descr="c05f013"/>
          <p:cNvPicPr>
            <a:picLocks noChangeAspect="1" noChangeArrowheads="1"/>
          </p:cNvPicPr>
          <p:nvPr/>
        </p:nvPicPr>
        <p:blipFill>
          <a:blip r:embed="rId4" cstate="print"/>
          <a:srcRect/>
          <a:stretch>
            <a:fillRect/>
          </a:stretch>
        </p:blipFill>
        <p:spPr bwMode="auto">
          <a:xfrm>
            <a:off x="762000" y="1403350"/>
            <a:ext cx="6484938" cy="4616450"/>
          </a:xfrm>
          <a:prstGeom prst="rect">
            <a:avLst/>
          </a:prstGeom>
          <a:noFill/>
          <a:ln w="9525">
            <a:noFill/>
            <a:miter lim="800000"/>
            <a:headEnd/>
            <a:tailEnd/>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t>ISDN</a:t>
            </a:r>
          </a:p>
        </p:txBody>
      </p:sp>
      <p:sp>
        <p:nvSpPr>
          <p:cNvPr id="29699" name="Rectangle 3"/>
          <p:cNvSpPr>
            <a:spLocks noGrp="1" noChangeArrowheads="1"/>
          </p:cNvSpPr>
          <p:nvPr>
            <p:ph type="body" idx="1"/>
          </p:nvPr>
        </p:nvSpPr>
        <p:spPr/>
        <p:txBody>
          <a:bodyPr/>
          <a:lstStyle/>
          <a:p>
            <a:pPr eaLnBrk="1" hangingPunct="1"/>
            <a:r>
              <a:rPr lang="en-US" sz="2800" dirty="0">
                <a:cs typeface="Times New Roman" pitchFamily="18" charset="0"/>
              </a:rPr>
              <a:t>ISDN (Integrated Services Digital Network) is a switched digital service that is also capable of transmitting voice and data simultaneously.  </a:t>
            </a:r>
          </a:p>
          <a:p>
            <a:pPr eaLnBrk="1" hangingPunct="1"/>
            <a:r>
              <a:rPr lang="en-US" sz="2800" dirty="0">
                <a:cs typeface="Times New Roman" pitchFamily="18" charset="0"/>
              </a:rPr>
              <a:t>ISDN BRI (Basic Rate Interface) service offers two 64 Kbps (</a:t>
            </a:r>
            <a:r>
              <a:rPr lang="en-US" sz="2800" b="1" dirty="0">
                <a:cs typeface="Times New Roman" pitchFamily="18" charset="0"/>
              </a:rPr>
              <a:t>B</a:t>
            </a:r>
            <a:r>
              <a:rPr lang="en-US" sz="2800" dirty="0">
                <a:cs typeface="Times New Roman" pitchFamily="18" charset="0"/>
              </a:rPr>
              <a:t>earer) channels and one 16 Kbps (</a:t>
            </a:r>
            <a:r>
              <a:rPr lang="en-US" sz="2800" b="1" dirty="0">
                <a:cs typeface="Times New Roman" pitchFamily="18" charset="0"/>
              </a:rPr>
              <a:t>D</a:t>
            </a:r>
            <a:r>
              <a:rPr lang="en-US" sz="2800" dirty="0">
                <a:cs typeface="Times New Roman" pitchFamily="18" charset="0"/>
              </a:rPr>
              <a:t>elta) channel for a total bandwidth of 144 Kbps.  </a:t>
            </a:r>
          </a:p>
          <a:p>
            <a:pPr eaLnBrk="1" hangingPunct="1"/>
            <a:r>
              <a:rPr lang="en-US" sz="2800" dirty="0">
                <a:cs typeface="Times New Roman" pitchFamily="18" charset="0"/>
              </a:rPr>
              <a:t>One of these channels is used for data while the other is used to simultaneously transmit voice. </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t>ISDN</a:t>
            </a:r>
          </a:p>
        </p:txBody>
      </p:sp>
      <p:sp>
        <p:nvSpPr>
          <p:cNvPr id="30723" name="Rectangle 3"/>
          <p:cNvSpPr>
            <a:spLocks noGrp="1" noChangeArrowheads="1"/>
          </p:cNvSpPr>
          <p:nvPr>
            <p:ph type="body" idx="1"/>
          </p:nvPr>
        </p:nvSpPr>
        <p:spPr>
          <a:xfrm>
            <a:off x="1182688" y="5334000"/>
            <a:ext cx="7772400" cy="798513"/>
          </a:xfrm>
        </p:spPr>
        <p:txBody>
          <a:bodyPr/>
          <a:lstStyle/>
          <a:p>
            <a:pPr eaLnBrk="1" hangingPunct="1"/>
            <a:r>
              <a:rPr lang="en-US"/>
              <a:t>Simultaneous voice/data with ISDN</a:t>
            </a:r>
          </a:p>
        </p:txBody>
      </p:sp>
      <p:pic>
        <p:nvPicPr>
          <p:cNvPr id="30724" name="Picture 4" descr="c05f014"/>
          <p:cNvPicPr>
            <a:picLocks noChangeAspect="1" noChangeArrowheads="1"/>
          </p:cNvPicPr>
          <p:nvPr/>
        </p:nvPicPr>
        <p:blipFill>
          <a:blip r:embed="rId4" cstate="print"/>
          <a:srcRect/>
          <a:stretch>
            <a:fillRect/>
          </a:stretch>
        </p:blipFill>
        <p:spPr bwMode="auto">
          <a:xfrm>
            <a:off x="425450" y="1905000"/>
            <a:ext cx="8345488" cy="2971800"/>
          </a:xfrm>
          <a:prstGeom prst="rect">
            <a:avLst/>
          </a:prstGeom>
          <a:noFill/>
          <a:ln w="9525">
            <a:noFill/>
            <a:miter lim="800000"/>
            <a:headEnd/>
            <a:tailEnd/>
          </a:ln>
        </p:spPr>
      </p:pic>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t>Wireless Voice Transmission</a:t>
            </a:r>
          </a:p>
        </p:txBody>
      </p:sp>
      <p:sp>
        <p:nvSpPr>
          <p:cNvPr id="3" name="Content Placeholder 2"/>
          <p:cNvSpPr>
            <a:spLocks noGrp="1"/>
          </p:cNvSpPr>
          <p:nvPr>
            <p:ph idx="1"/>
          </p:nvPr>
        </p:nvSpPr>
        <p:spPr>
          <a:xfrm>
            <a:off x="533400" y="1371600"/>
            <a:ext cx="8421688" cy="5029200"/>
          </a:xfrm>
        </p:spPr>
        <p:txBody>
          <a:bodyPr/>
          <a:lstStyle/>
          <a:p>
            <a:pPr>
              <a:defRPr/>
            </a:pPr>
            <a:r>
              <a:rPr lang="en-US" sz="2800" dirty="0"/>
              <a:t>Before cell phones, people who needed mobile-communications installed </a:t>
            </a:r>
            <a:r>
              <a:rPr lang="en-US" sz="2800" b="1" dirty="0"/>
              <a:t>radio telephones</a:t>
            </a:r>
            <a:r>
              <a:rPr lang="en-US" sz="2800" dirty="0"/>
              <a:t> in their </a:t>
            </a:r>
            <a:r>
              <a:rPr lang="en-US" sz="2800" dirty="0">
                <a:solidFill>
                  <a:schemeClr val="tx1">
                    <a:lumMod val="95000"/>
                    <a:lumOff val="5000"/>
                  </a:schemeClr>
                </a:solidFill>
              </a:rPr>
              <a:t>cars</a:t>
            </a:r>
            <a:endParaRPr lang="en-US" sz="2800" dirty="0"/>
          </a:p>
          <a:p>
            <a:pPr>
              <a:defRPr/>
            </a:pPr>
            <a:r>
              <a:rPr lang="en-US" sz="2800" dirty="0"/>
              <a:t>The radio-telephone system had one central antenna tower per city, and perhaps </a:t>
            </a:r>
            <a:r>
              <a:rPr lang="en-US" sz="2800" b="1" dirty="0"/>
              <a:t>25 channels</a:t>
            </a:r>
            <a:r>
              <a:rPr lang="en-US" sz="2800" dirty="0"/>
              <a:t> available on that tower</a:t>
            </a:r>
          </a:p>
          <a:p>
            <a:pPr>
              <a:defRPr/>
            </a:pPr>
            <a:r>
              <a:rPr lang="en-US" sz="2800" dirty="0"/>
              <a:t>Using a </a:t>
            </a:r>
            <a:r>
              <a:rPr lang="en-US" sz="2800" b="1" dirty="0"/>
              <a:t>central antenna</a:t>
            </a:r>
            <a:r>
              <a:rPr lang="en-US" sz="2800" dirty="0"/>
              <a:t> meant that the phone in your car needed a powerful transmitter -- big enough to transmit 40 or 50 miles (about 70 km). It also meant that not many people could use radio telephones -- there just were not enough channels. </a:t>
            </a:r>
          </a:p>
          <a:p>
            <a:pPr>
              <a:defRPr/>
            </a:pPr>
            <a:endParaRPr lang="en-US"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t>Voice Network Concepts </a:t>
            </a:r>
          </a:p>
        </p:txBody>
      </p:sp>
      <p:sp>
        <p:nvSpPr>
          <p:cNvPr id="5123" name="Rectangle 3"/>
          <p:cNvSpPr>
            <a:spLocks noGrp="1" noChangeArrowheads="1"/>
          </p:cNvSpPr>
          <p:nvPr>
            <p:ph type="body" idx="1"/>
          </p:nvPr>
        </p:nvSpPr>
        <p:spPr/>
        <p:txBody>
          <a:bodyPr/>
          <a:lstStyle/>
          <a:p>
            <a:pPr eaLnBrk="1" hangingPunct="1"/>
            <a:r>
              <a:rPr lang="en-US" sz="2800">
                <a:cs typeface="Times New Roman" pitchFamily="18" charset="0"/>
              </a:rPr>
              <a:t>Telephone calls are connected from source via circuit switching.  </a:t>
            </a:r>
          </a:p>
          <a:p>
            <a:pPr eaLnBrk="1" hangingPunct="1"/>
            <a:r>
              <a:rPr lang="en-US" sz="2800">
                <a:cs typeface="Times New Roman" pitchFamily="18" charset="0"/>
              </a:rPr>
              <a:t>Circuit switching originally meant that a physical electrical circuit was created from the source to the destination.  </a:t>
            </a:r>
          </a:p>
          <a:p>
            <a:pPr eaLnBrk="1" hangingPunct="1"/>
            <a:r>
              <a:rPr lang="en-US" sz="2800">
                <a:cs typeface="Times New Roman" pitchFamily="18" charset="0"/>
              </a:rPr>
              <a:t>The modern telephone system is commonly known as the </a:t>
            </a:r>
            <a:r>
              <a:rPr lang="en-US" sz="2800" b="1">
                <a:cs typeface="Times New Roman" pitchFamily="18" charset="0"/>
              </a:rPr>
              <a:t>Public Switched Telephone Network</a:t>
            </a:r>
            <a:r>
              <a:rPr lang="en-US" sz="2800">
                <a:cs typeface="Times New Roman" pitchFamily="18" charset="0"/>
              </a:rPr>
              <a:t> or </a:t>
            </a:r>
            <a:r>
              <a:rPr lang="en-US" sz="2800" b="1">
                <a:cs typeface="Times New Roman" pitchFamily="18" charset="0"/>
              </a:rPr>
              <a:t>PSTN</a:t>
            </a:r>
            <a:r>
              <a:rPr lang="en-US" sz="2800"/>
              <a:t> </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t>Wireless Voice Transmission</a:t>
            </a:r>
          </a:p>
        </p:txBody>
      </p:sp>
      <p:sp>
        <p:nvSpPr>
          <p:cNvPr id="32771" name="Content Placeholder 2"/>
          <p:cNvSpPr>
            <a:spLocks noGrp="1"/>
          </p:cNvSpPr>
          <p:nvPr>
            <p:ph idx="1"/>
          </p:nvPr>
        </p:nvSpPr>
        <p:spPr/>
        <p:txBody>
          <a:bodyPr/>
          <a:lstStyle/>
          <a:p>
            <a:r>
              <a:rPr lang="en-US"/>
              <a:t>The genius of the cellular system is the division of a city into small </a:t>
            </a:r>
            <a:r>
              <a:rPr lang="en-US" b="1"/>
              <a:t>cells</a:t>
            </a:r>
            <a:r>
              <a:rPr lang="en-US"/>
              <a:t>. This allows extensive </a:t>
            </a:r>
            <a:r>
              <a:rPr lang="en-US" b="1"/>
              <a:t>frequency reuse</a:t>
            </a:r>
            <a:r>
              <a:rPr lang="en-US"/>
              <a:t> across a city, so that millions of people can use cell phones simultaneously. </a:t>
            </a:r>
          </a:p>
          <a:p>
            <a:r>
              <a:rPr lang="en-US"/>
              <a:t>A good way to understand the sophistication of a cell phone is to compare it to a CB radio or a walkie-talkie. </a:t>
            </a:r>
          </a:p>
          <a:p>
            <a:endParaRPr lang="en-US"/>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t>Wireless Voice Transmission</a:t>
            </a:r>
          </a:p>
        </p:txBody>
      </p:sp>
      <p:sp>
        <p:nvSpPr>
          <p:cNvPr id="33795" name="Content Placeholder 2"/>
          <p:cNvSpPr>
            <a:spLocks noGrp="1"/>
          </p:cNvSpPr>
          <p:nvPr>
            <p:ph idx="1"/>
          </p:nvPr>
        </p:nvSpPr>
        <p:spPr>
          <a:xfrm>
            <a:off x="914400" y="1447800"/>
            <a:ext cx="7772400" cy="4684713"/>
          </a:xfrm>
        </p:spPr>
        <p:txBody>
          <a:bodyPr/>
          <a:lstStyle/>
          <a:p>
            <a:r>
              <a:rPr lang="en-US" sz="2800"/>
              <a:t>Both walkie-talkies and CB radios are </a:t>
            </a:r>
            <a:r>
              <a:rPr lang="en-US" sz="2800" b="1"/>
              <a:t>half-duplex</a:t>
            </a:r>
            <a:r>
              <a:rPr lang="en-US" sz="2800"/>
              <a:t> devices</a:t>
            </a:r>
          </a:p>
          <a:p>
            <a:r>
              <a:rPr lang="en-US" sz="2800"/>
              <a:t>Two people communicating on a CB radio or on walkie-talkies are using the same frequency, so only one person can talk at a time</a:t>
            </a:r>
          </a:p>
          <a:p>
            <a:r>
              <a:rPr lang="en-US" sz="2800"/>
              <a:t>Cell phones are </a:t>
            </a:r>
            <a:r>
              <a:rPr lang="en-US" sz="2800" b="1"/>
              <a:t>full-duplex</a:t>
            </a:r>
            <a:r>
              <a:rPr lang="en-US" sz="2800"/>
              <a:t>. That means that you use one frequency for talking and a second, separate frequency for listening. Both people on the call can talk at once. </a:t>
            </a:r>
          </a:p>
          <a:p>
            <a:endParaRPr lang="en-US"/>
          </a:p>
          <a:p>
            <a:endParaRPr lang="en-US"/>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t>Wireless Voice Transmission</a:t>
            </a:r>
          </a:p>
        </p:txBody>
      </p:sp>
      <p:sp>
        <p:nvSpPr>
          <p:cNvPr id="34819" name="Content Placeholder 2"/>
          <p:cNvSpPr>
            <a:spLocks noGrp="1"/>
          </p:cNvSpPr>
          <p:nvPr>
            <p:ph idx="1"/>
          </p:nvPr>
        </p:nvSpPr>
        <p:spPr>
          <a:xfrm>
            <a:off x="914400" y="1447800"/>
            <a:ext cx="7772400" cy="4684713"/>
          </a:xfrm>
        </p:spPr>
        <p:txBody>
          <a:bodyPr/>
          <a:lstStyle/>
          <a:p>
            <a:r>
              <a:rPr lang="en-US" sz="2400" b="1"/>
              <a:t>Channels</a:t>
            </a:r>
            <a:r>
              <a:rPr lang="en-US" sz="2400"/>
              <a:t> - A walkie-talkie typically has one channel, and a CB radio has 40 channels. A typical cell phone can communicate on 1,664 channels or more! </a:t>
            </a:r>
          </a:p>
          <a:p>
            <a:r>
              <a:rPr lang="en-US" sz="2400" b="1"/>
              <a:t>Range</a:t>
            </a:r>
            <a:r>
              <a:rPr lang="en-US" sz="2400"/>
              <a:t> - A walkie-talkie can transmit about 1 mile (1.6 km) using a 0.25-watt transmitter. A CB radio, because it has much higher power, can transmit about 5 miles (8 km) using a 5-watt transmitter. Cell phones operate within </a:t>
            </a:r>
            <a:r>
              <a:rPr lang="en-US" sz="2400" b="1"/>
              <a:t>cells</a:t>
            </a:r>
            <a:r>
              <a:rPr lang="en-US" sz="2400"/>
              <a:t>, and they can switch cells as they move around. Cells give cell phones incredible range. Someone using a cell phone can drive hundreds of miles and maintain a conversation the entire time because of the cellular approach.</a:t>
            </a: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50938" y="228600"/>
            <a:ext cx="7793037" cy="914400"/>
          </a:xfrm>
        </p:spPr>
        <p:txBody>
          <a:bodyPr/>
          <a:lstStyle/>
          <a:p>
            <a:pPr eaLnBrk="1" hangingPunct="1"/>
            <a:r>
              <a:rPr lang="en-US"/>
              <a:t>Wireless Voice Transmission</a:t>
            </a:r>
          </a:p>
        </p:txBody>
      </p:sp>
      <p:sp>
        <p:nvSpPr>
          <p:cNvPr id="35843" name="Rectangle 3"/>
          <p:cNvSpPr>
            <a:spLocks noGrp="1" noChangeArrowheads="1"/>
          </p:cNvSpPr>
          <p:nvPr>
            <p:ph type="body" idx="1"/>
          </p:nvPr>
        </p:nvSpPr>
        <p:spPr>
          <a:xfrm>
            <a:off x="228600" y="1712913"/>
            <a:ext cx="5029200" cy="3657600"/>
          </a:xfrm>
        </p:spPr>
        <p:txBody>
          <a:bodyPr/>
          <a:lstStyle/>
          <a:p>
            <a:pPr eaLnBrk="1" hangingPunct="1"/>
            <a:r>
              <a:rPr lang="en-US" sz="2800" b="1"/>
              <a:t>Cells</a:t>
            </a:r>
            <a:r>
              <a:rPr lang="en-US" sz="2800"/>
              <a:t> – Service provider chops up service area into 10 sq. mile “cells”</a:t>
            </a:r>
          </a:p>
          <a:p>
            <a:pPr eaLnBrk="1" hangingPunct="1"/>
            <a:r>
              <a:rPr lang="en-US" sz="2800"/>
              <a:t>Because cell phones and base stations use low-power transmitters, the same frequencies can be reused in non-adjacent cells, i.e. </a:t>
            </a:r>
          </a:p>
        </p:txBody>
      </p:sp>
      <p:pic>
        <p:nvPicPr>
          <p:cNvPr id="35844" name="Picture 4" descr="c05f015"/>
          <p:cNvPicPr>
            <a:picLocks noChangeAspect="1" noChangeArrowheads="1"/>
          </p:cNvPicPr>
          <p:nvPr/>
        </p:nvPicPr>
        <p:blipFill>
          <a:blip r:embed="rId4" cstate="print"/>
          <a:srcRect/>
          <a:stretch>
            <a:fillRect/>
          </a:stretch>
        </p:blipFill>
        <p:spPr bwMode="auto">
          <a:xfrm>
            <a:off x="5181600" y="1484313"/>
            <a:ext cx="3709988" cy="3209925"/>
          </a:xfrm>
          <a:prstGeom prst="rect">
            <a:avLst/>
          </a:prstGeom>
          <a:noFill/>
          <a:ln w="9525">
            <a:noFill/>
            <a:miter lim="800000"/>
            <a:headEnd/>
            <a:tailEnd/>
          </a:ln>
        </p:spPr>
      </p:pic>
      <p:sp>
        <p:nvSpPr>
          <p:cNvPr id="35845" name="Freeform 6"/>
          <p:cNvSpPr>
            <a:spLocks/>
          </p:cNvSpPr>
          <p:nvPr/>
        </p:nvSpPr>
        <p:spPr bwMode="auto">
          <a:xfrm>
            <a:off x="6780213" y="3878263"/>
            <a:ext cx="2081212" cy="1460500"/>
          </a:xfrm>
          <a:custGeom>
            <a:avLst/>
            <a:gdLst>
              <a:gd name="T0" fmla="*/ 525037 w 2081719"/>
              <a:gd name="T1" fmla="*/ 0 h 1459148"/>
              <a:gd name="T2" fmla="*/ 1575113 w 2081719"/>
              <a:gd name="T3" fmla="*/ 0 h 1459148"/>
              <a:gd name="T4" fmla="*/ 2080705 w 2081719"/>
              <a:gd name="T5" fmla="*/ 721181 h 1459148"/>
              <a:gd name="T6" fmla="*/ 1584836 w 2081719"/>
              <a:gd name="T7" fmla="*/ 1442362 h 1459148"/>
              <a:gd name="T8" fmla="*/ 583375 w 2081719"/>
              <a:gd name="T9" fmla="*/ 1461853 h 1459148"/>
              <a:gd name="T10" fmla="*/ 0 w 2081719"/>
              <a:gd name="T11" fmla="*/ 818638 h 1459148"/>
              <a:gd name="T12" fmla="*/ 525037 w 2081719"/>
              <a:gd name="T13" fmla="*/ 0 h 1459148"/>
              <a:gd name="T14" fmla="*/ 0 60000 65536"/>
              <a:gd name="T15" fmla="*/ 0 60000 65536"/>
              <a:gd name="T16" fmla="*/ 0 60000 65536"/>
              <a:gd name="T17" fmla="*/ 0 60000 65536"/>
              <a:gd name="T18" fmla="*/ 0 60000 65536"/>
              <a:gd name="T19" fmla="*/ 0 60000 65536"/>
              <a:gd name="T20" fmla="*/ 0 60000 65536"/>
              <a:gd name="T21" fmla="*/ 0 w 2081719"/>
              <a:gd name="T22" fmla="*/ 0 h 1459148"/>
              <a:gd name="T23" fmla="*/ 2081719 w 2081719"/>
              <a:gd name="T24" fmla="*/ 1459148 h 1459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1719" h="1459148">
                <a:moveTo>
                  <a:pt x="525293" y="0"/>
                </a:moveTo>
                <a:lnTo>
                  <a:pt x="1575881" y="0"/>
                </a:lnTo>
                <a:lnTo>
                  <a:pt x="2081719" y="719846"/>
                </a:lnTo>
                <a:lnTo>
                  <a:pt x="1585608" y="1439693"/>
                </a:lnTo>
                <a:lnTo>
                  <a:pt x="583659" y="1459148"/>
                </a:lnTo>
                <a:lnTo>
                  <a:pt x="0" y="817123"/>
                </a:lnTo>
                <a:lnTo>
                  <a:pt x="525293" y="0"/>
                </a:lnTo>
                <a:close/>
              </a:path>
            </a:pathLst>
          </a:custGeom>
          <a:noFill/>
          <a:ln w="19050" cap="flat" cmpd="sng" algn="ctr">
            <a:solidFill>
              <a:schemeClr val="tx1"/>
            </a:solidFill>
            <a:prstDash val="solid"/>
            <a:miter lim="800000"/>
            <a:headEnd type="none" w="med" len="med"/>
            <a:tailEnd type="none" w="med" len="med"/>
          </a:ln>
        </p:spPr>
        <p:txBody>
          <a:bodyPr wrap="none"/>
          <a:lstStyle/>
          <a:p>
            <a:endParaRPr lang="en-US"/>
          </a:p>
        </p:txBody>
      </p:sp>
      <p:sp>
        <p:nvSpPr>
          <p:cNvPr id="5" name="TextBox 4"/>
          <p:cNvSpPr txBox="1"/>
          <p:nvPr/>
        </p:nvSpPr>
        <p:spPr>
          <a:xfrm>
            <a:off x="228600" y="5294313"/>
            <a:ext cx="8763000" cy="954087"/>
          </a:xfrm>
          <a:prstGeom prst="rect">
            <a:avLst/>
          </a:prstGeom>
          <a:noFill/>
        </p:spPr>
        <p:txBody>
          <a:bodyPr>
            <a:spAutoFit/>
          </a:bodyPr>
          <a:lstStyle/>
          <a:p>
            <a:pPr marL="282575" indent="-282575">
              <a:buClr>
                <a:srgbClr val="3333CC"/>
              </a:buClr>
              <a:buFont typeface="Wingdings" pitchFamily="2" charset="2"/>
              <a:buChar char="§"/>
              <a:defRPr/>
            </a:pPr>
            <a:r>
              <a:rPr lang="en-US" sz="2800" dirty="0">
                <a:latin typeface="+mn-lt"/>
              </a:rPr>
              <a:t>Each cell has a base station that consists of a tower and a small building containing the radio equipment.</a:t>
            </a:r>
          </a:p>
        </p:txBody>
      </p:sp>
      <p:sp>
        <p:nvSpPr>
          <p:cNvPr id="35847" name="TextBox 8"/>
          <p:cNvSpPr txBox="1">
            <a:spLocks noChangeArrowheads="1"/>
          </p:cNvSpPr>
          <p:nvPr/>
        </p:nvSpPr>
        <p:spPr bwMode="auto">
          <a:xfrm>
            <a:off x="7391400" y="4075113"/>
            <a:ext cx="685800" cy="261937"/>
          </a:xfrm>
          <a:prstGeom prst="rect">
            <a:avLst/>
          </a:prstGeom>
          <a:noFill/>
          <a:ln w="9525">
            <a:noFill/>
            <a:miter lim="800000"/>
            <a:headEnd/>
            <a:tailEnd/>
          </a:ln>
        </p:spPr>
        <p:txBody>
          <a:bodyPr>
            <a:spAutoFit/>
          </a:bodyPr>
          <a:lstStyle/>
          <a:p>
            <a:r>
              <a:rPr lang="en-US" sz="1100" b="1"/>
              <a:t>Cell 4</a:t>
            </a:r>
          </a:p>
        </p:txBody>
      </p:sp>
      <p:sp>
        <p:nvSpPr>
          <p:cNvPr id="11" name="TextBox 10"/>
          <p:cNvSpPr txBox="1"/>
          <p:nvPr/>
        </p:nvSpPr>
        <p:spPr>
          <a:xfrm>
            <a:off x="4572000" y="4770438"/>
            <a:ext cx="1752600" cy="523875"/>
          </a:xfrm>
          <a:prstGeom prst="rect">
            <a:avLst/>
          </a:prstGeom>
          <a:noFill/>
        </p:spPr>
        <p:txBody>
          <a:bodyPr>
            <a:spAutoFit/>
          </a:bodyPr>
          <a:lstStyle/>
          <a:p>
            <a:pPr>
              <a:defRPr/>
            </a:pPr>
            <a:r>
              <a:rPr lang="en-US" sz="2800" dirty="0">
                <a:latin typeface="+mn-lt"/>
              </a:rPr>
              <a:t>cell 1 &amp; 4</a:t>
            </a:r>
          </a:p>
        </p:txBody>
      </p:sp>
      <p:cxnSp>
        <p:nvCxnSpPr>
          <p:cNvPr id="35849" name="Straight Arrow Connector 11"/>
          <p:cNvCxnSpPr>
            <a:cxnSpLocks noChangeShapeType="1"/>
            <a:stCxn id="11" idx="0"/>
          </p:cNvCxnSpPr>
          <p:nvPr/>
        </p:nvCxnSpPr>
        <p:spPr bwMode="auto">
          <a:xfrm rot="5400000" flipH="1" flipV="1">
            <a:off x="4857750" y="3684588"/>
            <a:ext cx="1676400" cy="495300"/>
          </a:xfrm>
          <a:prstGeom prst="straightConnector1">
            <a:avLst/>
          </a:prstGeom>
          <a:noFill/>
          <a:ln w="38100" algn="ctr">
            <a:solidFill>
              <a:srgbClr val="C00000"/>
            </a:solidFill>
            <a:miter lim="800000"/>
            <a:headEnd/>
            <a:tailEnd type="arrow" w="med" len="med"/>
          </a:ln>
        </p:spPr>
      </p:cxnSp>
      <p:cxnSp>
        <p:nvCxnSpPr>
          <p:cNvPr id="35850" name="Straight Arrow Connector 13"/>
          <p:cNvCxnSpPr>
            <a:cxnSpLocks noChangeShapeType="1"/>
          </p:cNvCxnSpPr>
          <p:nvPr/>
        </p:nvCxnSpPr>
        <p:spPr bwMode="auto">
          <a:xfrm flipV="1">
            <a:off x="6248400" y="4343400"/>
            <a:ext cx="1143000" cy="646113"/>
          </a:xfrm>
          <a:prstGeom prst="straightConnector1">
            <a:avLst/>
          </a:prstGeom>
          <a:noFill/>
          <a:ln w="38100" algn="ctr">
            <a:solidFill>
              <a:srgbClr val="C00000"/>
            </a:solidFill>
            <a:miter lim="800000"/>
            <a:headEnd/>
            <a:tailEnd type="arrow" w="med" len="med"/>
          </a:ln>
        </p:spPr>
      </p:cxn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t>Wireless Voice Transmission</a:t>
            </a:r>
          </a:p>
        </p:txBody>
      </p:sp>
      <p:pic>
        <p:nvPicPr>
          <p:cNvPr id="36867" name="Picture 4" descr="c05f015"/>
          <p:cNvPicPr>
            <a:picLocks noChangeAspect="1" noChangeArrowheads="1"/>
          </p:cNvPicPr>
          <p:nvPr/>
        </p:nvPicPr>
        <p:blipFill>
          <a:blip r:embed="rId4" cstate="print"/>
          <a:srcRect/>
          <a:stretch>
            <a:fillRect/>
          </a:stretch>
        </p:blipFill>
        <p:spPr bwMode="auto">
          <a:xfrm>
            <a:off x="5738813" y="1752600"/>
            <a:ext cx="3709987" cy="3209925"/>
          </a:xfrm>
          <a:prstGeom prst="rect">
            <a:avLst/>
          </a:prstGeom>
          <a:noFill/>
          <a:ln w="9525">
            <a:noFill/>
            <a:miter lim="800000"/>
            <a:headEnd/>
            <a:tailEnd/>
          </a:ln>
        </p:spPr>
      </p:pic>
      <p:sp>
        <p:nvSpPr>
          <p:cNvPr id="36868" name="Freeform 4"/>
          <p:cNvSpPr>
            <a:spLocks/>
          </p:cNvSpPr>
          <p:nvPr/>
        </p:nvSpPr>
        <p:spPr bwMode="auto">
          <a:xfrm>
            <a:off x="7327900" y="4146550"/>
            <a:ext cx="1984375" cy="1568450"/>
          </a:xfrm>
          <a:custGeom>
            <a:avLst/>
            <a:gdLst>
              <a:gd name="T0" fmla="*/ 534985 w 1984443"/>
              <a:gd name="T1" fmla="*/ 9735 h 1567774"/>
              <a:gd name="T2" fmla="*/ 1566045 w 1984443"/>
              <a:gd name="T3" fmla="*/ 0 h 1567774"/>
              <a:gd name="T4" fmla="*/ 1984307 w 1984443"/>
              <a:gd name="T5" fmla="*/ 778884 h 1567774"/>
              <a:gd name="T6" fmla="*/ 1536864 w 1984443"/>
              <a:gd name="T7" fmla="*/ 1557767 h 1567774"/>
              <a:gd name="T8" fmla="*/ 468517 w 1984443"/>
              <a:gd name="T9" fmla="*/ 1569126 h 1567774"/>
              <a:gd name="T10" fmla="*/ 0 w 1984443"/>
              <a:gd name="T11" fmla="*/ 817827 h 1567774"/>
              <a:gd name="T12" fmla="*/ 534985 w 1984443"/>
              <a:gd name="T13" fmla="*/ 9735 h 1567774"/>
              <a:gd name="T14" fmla="*/ 0 60000 65536"/>
              <a:gd name="T15" fmla="*/ 0 60000 65536"/>
              <a:gd name="T16" fmla="*/ 0 60000 65536"/>
              <a:gd name="T17" fmla="*/ 0 60000 65536"/>
              <a:gd name="T18" fmla="*/ 0 60000 65536"/>
              <a:gd name="T19" fmla="*/ 0 60000 65536"/>
              <a:gd name="T20" fmla="*/ 0 60000 65536"/>
              <a:gd name="T21" fmla="*/ 0 w 1984443"/>
              <a:gd name="T22" fmla="*/ 0 h 1567774"/>
              <a:gd name="T23" fmla="*/ 1984443 w 1984443"/>
              <a:gd name="T24" fmla="*/ 1567774 h 15677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4443" h="1567774">
                <a:moveTo>
                  <a:pt x="535021" y="9727"/>
                </a:moveTo>
                <a:lnTo>
                  <a:pt x="1566153" y="0"/>
                </a:lnTo>
                <a:lnTo>
                  <a:pt x="1984443" y="778212"/>
                </a:lnTo>
                <a:lnTo>
                  <a:pt x="1536970" y="1556425"/>
                </a:lnTo>
                <a:lnTo>
                  <a:pt x="468549" y="1567774"/>
                </a:lnTo>
                <a:lnTo>
                  <a:pt x="0" y="817123"/>
                </a:lnTo>
                <a:lnTo>
                  <a:pt x="535021" y="9727"/>
                </a:lnTo>
                <a:close/>
              </a:path>
            </a:pathLst>
          </a:custGeom>
          <a:noFill/>
          <a:ln w="9525" cap="flat" cmpd="sng" algn="ctr">
            <a:solidFill>
              <a:schemeClr val="tx1"/>
            </a:solidFill>
            <a:prstDash val="solid"/>
            <a:miter lim="800000"/>
            <a:headEnd type="none" w="med" len="med"/>
            <a:tailEnd type="none" w="med" len="med"/>
          </a:ln>
        </p:spPr>
        <p:txBody>
          <a:bodyPr wrap="none"/>
          <a:lstStyle/>
          <a:p>
            <a:endParaRPr lang="en-US"/>
          </a:p>
        </p:txBody>
      </p:sp>
      <p:sp>
        <p:nvSpPr>
          <p:cNvPr id="36869" name="Freeform 6"/>
          <p:cNvSpPr>
            <a:spLocks/>
          </p:cNvSpPr>
          <p:nvPr/>
        </p:nvSpPr>
        <p:spPr bwMode="auto">
          <a:xfrm>
            <a:off x="5815013" y="4953000"/>
            <a:ext cx="1981200" cy="1555750"/>
          </a:xfrm>
          <a:custGeom>
            <a:avLst/>
            <a:gdLst>
              <a:gd name="T0" fmla="*/ 458822 w 1981201"/>
              <a:gd name="T1" fmla="*/ 9719 h 1556425"/>
              <a:gd name="T2" fmla="*/ 1489952 w 1981201"/>
              <a:gd name="T3" fmla="*/ 0 h 1556425"/>
              <a:gd name="T4" fmla="*/ 1981199 w 1981201"/>
              <a:gd name="T5" fmla="*/ 761340 h 1556425"/>
              <a:gd name="T6" fmla="*/ 1460769 w 1981201"/>
              <a:gd name="T7" fmla="*/ 1555075 h 1556425"/>
              <a:gd name="T8" fmla="*/ 468550 w 1981201"/>
              <a:gd name="T9" fmla="*/ 1555075 h 1556425"/>
              <a:gd name="T10" fmla="*/ 0 w 1981201"/>
              <a:gd name="T11" fmla="*/ 761340 h 1556425"/>
              <a:gd name="T12" fmla="*/ 458822 w 1981201"/>
              <a:gd name="T13" fmla="*/ 9719 h 1556425"/>
              <a:gd name="T14" fmla="*/ 0 60000 65536"/>
              <a:gd name="T15" fmla="*/ 0 60000 65536"/>
              <a:gd name="T16" fmla="*/ 0 60000 65536"/>
              <a:gd name="T17" fmla="*/ 0 60000 65536"/>
              <a:gd name="T18" fmla="*/ 0 60000 65536"/>
              <a:gd name="T19" fmla="*/ 0 60000 65536"/>
              <a:gd name="T20" fmla="*/ 0 60000 65536"/>
              <a:gd name="T21" fmla="*/ 0 w 1981201"/>
              <a:gd name="T22" fmla="*/ 0 h 1556425"/>
              <a:gd name="T23" fmla="*/ 1981201 w 1981201"/>
              <a:gd name="T24" fmla="*/ 1556425 h 1556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1201" h="1556425">
                <a:moveTo>
                  <a:pt x="458822" y="9727"/>
                </a:moveTo>
                <a:lnTo>
                  <a:pt x="1489954" y="0"/>
                </a:lnTo>
                <a:lnTo>
                  <a:pt x="1981201" y="762000"/>
                </a:lnTo>
                <a:lnTo>
                  <a:pt x="1460771" y="1556425"/>
                </a:lnTo>
                <a:lnTo>
                  <a:pt x="468550" y="1556425"/>
                </a:lnTo>
                <a:lnTo>
                  <a:pt x="0" y="762000"/>
                </a:lnTo>
                <a:lnTo>
                  <a:pt x="458822" y="9727"/>
                </a:lnTo>
                <a:close/>
              </a:path>
            </a:pathLst>
          </a:custGeom>
          <a:noFill/>
          <a:ln w="9525" cap="flat" cmpd="sng" algn="ctr">
            <a:solidFill>
              <a:schemeClr val="tx1"/>
            </a:solidFill>
            <a:prstDash val="solid"/>
            <a:miter lim="800000"/>
            <a:headEnd type="none" w="med" len="med"/>
            <a:tailEnd type="none" w="med" len="med"/>
          </a:ln>
        </p:spPr>
        <p:txBody>
          <a:bodyPr wrap="none"/>
          <a:lstStyle/>
          <a:p>
            <a:endParaRPr lang="en-US"/>
          </a:p>
        </p:txBody>
      </p:sp>
      <p:sp>
        <p:nvSpPr>
          <p:cNvPr id="36870" name="Freeform 7"/>
          <p:cNvSpPr>
            <a:spLocks/>
          </p:cNvSpPr>
          <p:nvPr/>
        </p:nvSpPr>
        <p:spPr bwMode="auto">
          <a:xfrm>
            <a:off x="4291013" y="4159250"/>
            <a:ext cx="1981200" cy="1555750"/>
          </a:xfrm>
          <a:custGeom>
            <a:avLst/>
            <a:gdLst>
              <a:gd name="T0" fmla="*/ 457200 w 1981200"/>
              <a:gd name="T1" fmla="*/ 0 h 1556425"/>
              <a:gd name="T2" fmla="*/ 1447800 w 1981200"/>
              <a:gd name="T3" fmla="*/ 0 h 1556425"/>
              <a:gd name="T4" fmla="*/ 1981200 w 1981200"/>
              <a:gd name="T5" fmla="*/ 793736 h 1556425"/>
              <a:gd name="T6" fmla="*/ 1524000 w 1981200"/>
              <a:gd name="T7" fmla="*/ 1555075 h 1556425"/>
              <a:gd name="T8" fmla="*/ 457200 w 1981200"/>
              <a:gd name="T9" fmla="*/ 1555075 h 1556425"/>
              <a:gd name="T10" fmla="*/ 0 w 1981200"/>
              <a:gd name="T11" fmla="*/ 892549 h 1556425"/>
              <a:gd name="T12" fmla="*/ 457200 w 1981200"/>
              <a:gd name="T13" fmla="*/ 0 h 1556425"/>
              <a:gd name="T14" fmla="*/ 0 60000 65536"/>
              <a:gd name="T15" fmla="*/ 0 60000 65536"/>
              <a:gd name="T16" fmla="*/ 0 60000 65536"/>
              <a:gd name="T17" fmla="*/ 0 60000 65536"/>
              <a:gd name="T18" fmla="*/ 0 60000 65536"/>
              <a:gd name="T19" fmla="*/ 0 60000 65536"/>
              <a:gd name="T20" fmla="*/ 0 60000 65536"/>
              <a:gd name="T21" fmla="*/ 0 w 1981200"/>
              <a:gd name="T22" fmla="*/ 0 h 1556425"/>
              <a:gd name="T23" fmla="*/ 1981200 w 1981200"/>
              <a:gd name="T24" fmla="*/ 1556425 h 1556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81200" h="1556425">
                <a:moveTo>
                  <a:pt x="457200" y="0"/>
                </a:moveTo>
                <a:lnTo>
                  <a:pt x="1447800" y="0"/>
                </a:lnTo>
                <a:lnTo>
                  <a:pt x="1981200" y="794425"/>
                </a:lnTo>
                <a:lnTo>
                  <a:pt x="1524000" y="1556425"/>
                </a:lnTo>
                <a:lnTo>
                  <a:pt x="457200" y="1556425"/>
                </a:lnTo>
                <a:lnTo>
                  <a:pt x="0" y="893323"/>
                </a:lnTo>
                <a:lnTo>
                  <a:pt x="457200" y="0"/>
                </a:lnTo>
                <a:close/>
              </a:path>
            </a:pathLst>
          </a:custGeom>
          <a:noFill/>
          <a:ln w="9525" cap="flat" cmpd="sng" algn="ctr">
            <a:solidFill>
              <a:schemeClr val="tx1"/>
            </a:solidFill>
            <a:prstDash val="solid"/>
            <a:miter lim="800000"/>
            <a:headEnd type="none" w="med" len="med"/>
            <a:tailEnd type="none" w="med" len="med"/>
          </a:ln>
        </p:spPr>
        <p:txBody>
          <a:bodyPr wrap="none"/>
          <a:lstStyle/>
          <a:p>
            <a:endParaRPr lang="en-US"/>
          </a:p>
        </p:txBody>
      </p:sp>
      <p:sp>
        <p:nvSpPr>
          <p:cNvPr id="36871" name="Freeform 8"/>
          <p:cNvSpPr>
            <a:spLocks/>
          </p:cNvSpPr>
          <p:nvPr/>
        </p:nvSpPr>
        <p:spPr bwMode="auto">
          <a:xfrm>
            <a:off x="4214813" y="2590800"/>
            <a:ext cx="2057400" cy="1555750"/>
          </a:xfrm>
          <a:custGeom>
            <a:avLst/>
            <a:gdLst>
              <a:gd name="T0" fmla="*/ 535021 w 2057400"/>
              <a:gd name="T1" fmla="*/ 9719 h 1556425"/>
              <a:gd name="T2" fmla="*/ 1566153 w 2057400"/>
              <a:gd name="T3" fmla="*/ 0 h 1556425"/>
              <a:gd name="T4" fmla="*/ 2057400 w 2057400"/>
              <a:gd name="T5" fmla="*/ 761340 h 1556425"/>
              <a:gd name="T6" fmla="*/ 1536970 w 2057400"/>
              <a:gd name="T7" fmla="*/ 1555075 h 1556425"/>
              <a:gd name="T8" fmla="*/ 544749 w 2057400"/>
              <a:gd name="T9" fmla="*/ 1555075 h 1556425"/>
              <a:gd name="T10" fmla="*/ 0 w 2057400"/>
              <a:gd name="T11" fmla="*/ 816415 h 1556425"/>
              <a:gd name="T12" fmla="*/ 535021 w 2057400"/>
              <a:gd name="T13" fmla="*/ 9719 h 1556425"/>
              <a:gd name="T14" fmla="*/ 0 60000 65536"/>
              <a:gd name="T15" fmla="*/ 0 60000 65536"/>
              <a:gd name="T16" fmla="*/ 0 60000 65536"/>
              <a:gd name="T17" fmla="*/ 0 60000 65536"/>
              <a:gd name="T18" fmla="*/ 0 60000 65536"/>
              <a:gd name="T19" fmla="*/ 0 60000 65536"/>
              <a:gd name="T20" fmla="*/ 0 60000 65536"/>
              <a:gd name="T21" fmla="*/ 0 w 2057400"/>
              <a:gd name="T22" fmla="*/ 0 h 1556425"/>
              <a:gd name="T23" fmla="*/ 2057400 w 2057400"/>
              <a:gd name="T24" fmla="*/ 1556425 h 1556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57400" h="1556425">
                <a:moveTo>
                  <a:pt x="535021" y="9727"/>
                </a:moveTo>
                <a:lnTo>
                  <a:pt x="1566153" y="0"/>
                </a:lnTo>
                <a:lnTo>
                  <a:pt x="2057400" y="762000"/>
                </a:lnTo>
                <a:lnTo>
                  <a:pt x="1536970" y="1556425"/>
                </a:lnTo>
                <a:lnTo>
                  <a:pt x="544749" y="1556425"/>
                </a:lnTo>
                <a:lnTo>
                  <a:pt x="0" y="817123"/>
                </a:lnTo>
                <a:lnTo>
                  <a:pt x="535021" y="9727"/>
                </a:lnTo>
                <a:close/>
              </a:path>
            </a:pathLst>
          </a:custGeom>
          <a:noFill/>
          <a:ln w="9525" cap="flat" cmpd="sng" algn="ctr">
            <a:solidFill>
              <a:schemeClr val="tx1"/>
            </a:solidFill>
            <a:prstDash val="solid"/>
            <a:miter lim="800000"/>
            <a:headEnd type="none" w="med" len="med"/>
            <a:tailEnd type="none" w="med" len="med"/>
          </a:ln>
        </p:spPr>
        <p:txBody>
          <a:bodyPr wrap="none"/>
          <a:lstStyle/>
          <a:p>
            <a:endParaRPr lang="en-US"/>
          </a:p>
        </p:txBody>
      </p:sp>
      <p:sp>
        <p:nvSpPr>
          <p:cNvPr id="36872" name="TextBox 9"/>
          <p:cNvSpPr txBox="1">
            <a:spLocks noChangeArrowheads="1"/>
          </p:cNvSpPr>
          <p:nvPr/>
        </p:nvSpPr>
        <p:spPr bwMode="auto">
          <a:xfrm>
            <a:off x="5205413" y="3352800"/>
            <a:ext cx="609600" cy="261938"/>
          </a:xfrm>
          <a:prstGeom prst="rect">
            <a:avLst/>
          </a:prstGeom>
          <a:noFill/>
          <a:ln w="9525">
            <a:noFill/>
            <a:miter lim="800000"/>
            <a:headEnd/>
            <a:tailEnd/>
          </a:ln>
        </p:spPr>
        <p:txBody>
          <a:bodyPr>
            <a:spAutoFit/>
          </a:bodyPr>
          <a:lstStyle/>
          <a:p>
            <a:r>
              <a:rPr lang="en-US" sz="1100" b="1"/>
              <a:t>Cell 4</a:t>
            </a:r>
          </a:p>
        </p:txBody>
      </p:sp>
      <p:sp>
        <p:nvSpPr>
          <p:cNvPr id="36873" name="TextBox 10"/>
          <p:cNvSpPr txBox="1">
            <a:spLocks noChangeArrowheads="1"/>
          </p:cNvSpPr>
          <p:nvPr/>
        </p:nvSpPr>
        <p:spPr bwMode="auto">
          <a:xfrm>
            <a:off x="5205413" y="4691063"/>
            <a:ext cx="609600" cy="261937"/>
          </a:xfrm>
          <a:prstGeom prst="rect">
            <a:avLst/>
          </a:prstGeom>
          <a:noFill/>
          <a:ln w="9525">
            <a:noFill/>
            <a:miter lim="800000"/>
            <a:headEnd/>
            <a:tailEnd/>
          </a:ln>
        </p:spPr>
        <p:txBody>
          <a:bodyPr>
            <a:spAutoFit/>
          </a:bodyPr>
          <a:lstStyle/>
          <a:p>
            <a:r>
              <a:rPr lang="en-US" sz="1100" b="1"/>
              <a:t>Cell 5</a:t>
            </a:r>
          </a:p>
        </p:txBody>
      </p:sp>
      <p:sp>
        <p:nvSpPr>
          <p:cNvPr id="36874" name="TextBox 11"/>
          <p:cNvSpPr txBox="1">
            <a:spLocks noChangeArrowheads="1"/>
          </p:cNvSpPr>
          <p:nvPr/>
        </p:nvSpPr>
        <p:spPr bwMode="auto">
          <a:xfrm>
            <a:off x="8101013" y="4572000"/>
            <a:ext cx="609600" cy="261938"/>
          </a:xfrm>
          <a:prstGeom prst="rect">
            <a:avLst/>
          </a:prstGeom>
          <a:noFill/>
          <a:ln w="9525">
            <a:noFill/>
            <a:miter lim="800000"/>
            <a:headEnd/>
            <a:tailEnd/>
          </a:ln>
        </p:spPr>
        <p:txBody>
          <a:bodyPr>
            <a:spAutoFit/>
          </a:bodyPr>
          <a:lstStyle/>
          <a:p>
            <a:r>
              <a:rPr lang="en-US" sz="1100" b="1"/>
              <a:t>Cell 6</a:t>
            </a:r>
          </a:p>
        </p:txBody>
      </p:sp>
      <p:sp>
        <p:nvSpPr>
          <p:cNvPr id="36875" name="TextBox 12"/>
          <p:cNvSpPr txBox="1">
            <a:spLocks noChangeArrowheads="1"/>
          </p:cNvSpPr>
          <p:nvPr/>
        </p:nvSpPr>
        <p:spPr bwMode="auto">
          <a:xfrm>
            <a:off x="6424613" y="5181600"/>
            <a:ext cx="609600" cy="261938"/>
          </a:xfrm>
          <a:prstGeom prst="rect">
            <a:avLst/>
          </a:prstGeom>
          <a:noFill/>
          <a:ln w="9525">
            <a:noFill/>
            <a:miter lim="800000"/>
            <a:headEnd/>
            <a:tailEnd/>
          </a:ln>
        </p:spPr>
        <p:txBody>
          <a:bodyPr>
            <a:spAutoFit/>
          </a:bodyPr>
          <a:lstStyle/>
          <a:p>
            <a:r>
              <a:rPr lang="en-US" sz="1100" b="1"/>
              <a:t>Cell 7</a:t>
            </a:r>
          </a:p>
        </p:txBody>
      </p:sp>
      <p:sp>
        <p:nvSpPr>
          <p:cNvPr id="36876" name="Rectangle 13"/>
          <p:cNvSpPr>
            <a:spLocks noChangeArrowheads="1"/>
          </p:cNvSpPr>
          <p:nvPr/>
        </p:nvSpPr>
        <p:spPr bwMode="auto">
          <a:xfrm>
            <a:off x="8991600" y="1524000"/>
            <a:ext cx="762000" cy="4572000"/>
          </a:xfrm>
          <a:prstGeom prst="rect">
            <a:avLst/>
          </a:prstGeom>
          <a:solidFill>
            <a:schemeClr val="bg1"/>
          </a:solidFill>
          <a:ln w="9525" algn="ctr">
            <a:noFill/>
            <a:miter lim="800000"/>
            <a:headEnd/>
            <a:tailEnd/>
          </a:ln>
        </p:spPr>
        <p:txBody>
          <a:bodyPr wrap="none"/>
          <a:lstStyle/>
          <a:p>
            <a:endParaRPr lang="en-US"/>
          </a:p>
        </p:txBody>
      </p:sp>
      <p:sp>
        <p:nvSpPr>
          <p:cNvPr id="36877" name="Rectangle 14"/>
          <p:cNvSpPr>
            <a:spLocks noChangeArrowheads="1"/>
          </p:cNvSpPr>
          <p:nvPr/>
        </p:nvSpPr>
        <p:spPr bwMode="auto">
          <a:xfrm>
            <a:off x="4114800" y="1905000"/>
            <a:ext cx="762000" cy="4572000"/>
          </a:xfrm>
          <a:prstGeom prst="rect">
            <a:avLst/>
          </a:prstGeom>
          <a:solidFill>
            <a:schemeClr val="bg1"/>
          </a:solidFill>
          <a:ln w="9525" algn="ctr">
            <a:noFill/>
            <a:miter lim="800000"/>
            <a:headEnd/>
            <a:tailEnd/>
          </a:ln>
        </p:spPr>
        <p:txBody>
          <a:bodyPr wrap="none"/>
          <a:lstStyle/>
          <a:p>
            <a:endParaRPr lang="en-US"/>
          </a:p>
        </p:txBody>
      </p:sp>
      <p:sp>
        <p:nvSpPr>
          <p:cNvPr id="36878" name="Content Placeholder 2"/>
          <p:cNvSpPr>
            <a:spLocks noGrp="1"/>
          </p:cNvSpPr>
          <p:nvPr>
            <p:ph idx="1"/>
          </p:nvPr>
        </p:nvSpPr>
        <p:spPr>
          <a:xfrm>
            <a:off x="76200" y="1524000"/>
            <a:ext cx="4876800" cy="4114800"/>
          </a:xfrm>
        </p:spPr>
        <p:txBody>
          <a:bodyPr/>
          <a:lstStyle/>
          <a:p>
            <a:r>
              <a:rPr lang="en-US" sz="2100"/>
              <a:t>Cells have 6 sides &amp; each cell is surrounded by 6 other cells</a:t>
            </a:r>
          </a:p>
          <a:p>
            <a:r>
              <a:rPr lang="en-US" sz="2100"/>
              <a:t>A single cell in an analog cell-phone system uses one-seventh of the available duplex voice channels so it has a unique set of frequencies and there are no collisions</a:t>
            </a:r>
          </a:p>
          <a:p>
            <a:r>
              <a:rPr lang="en-US" sz="2100"/>
              <a:t>A service provider typically gets </a:t>
            </a:r>
            <a:r>
              <a:rPr lang="en-US" sz="2100" b="1"/>
              <a:t>832 radio frequencies</a:t>
            </a:r>
            <a:r>
              <a:rPr lang="en-US" sz="2100"/>
              <a:t> to use in a city </a:t>
            </a:r>
          </a:p>
          <a:p>
            <a:r>
              <a:rPr lang="en-US" sz="2100"/>
              <a:t>Each cell phone uses two frequencies per call -- a duplex channel -- so there are typically </a:t>
            </a:r>
            <a:r>
              <a:rPr lang="en-US" sz="2100" b="1"/>
              <a:t>395 voice channels</a:t>
            </a:r>
            <a:r>
              <a:rPr lang="en-US" sz="2100"/>
              <a:t> per carrier. (The other 42 frequencies are used for </a:t>
            </a:r>
            <a:r>
              <a:rPr lang="en-US" sz="2100" b="1"/>
              <a:t>control channels</a:t>
            </a:r>
            <a:r>
              <a:rPr lang="en-US" sz="2100"/>
              <a:t>) </a:t>
            </a:r>
          </a:p>
          <a:p>
            <a:endParaRPr lang="en-US" sz="200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t>Wireless Voice Transmission</a:t>
            </a:r>
          </a:p>
        </p:txBody>
      </p:sp>
      <p:sp>
        <p:nvSpPr>
          <p:cNvPr id="37891" name="Content Placeholder 2"/>
          <p:cNvSpPr>
            <a:spLocks noGrp="1"/>
          </p:cNvSpPr>
          <p:nvPr>
            <p:ph idx="1"/>
          </p:nvPr>
        </p:nvSpPr>
        <p:spPr>
          <a:xfrm>
            <a:off x="533400" y="1752600"/>
            <a:ext cx="8193088" cy="3770313"/>
          </a:xfrm>
        </p:spPr>
        <p:txBody>
          <a:bodyPr/>
          <a:lstStyle/>
          <a:p>
            <a:r>
              <a:rPr lang="en-US"/>
              <a:t>Therefore, each cell has about </a:t>
            </a:r>
            <a:r>
              <a:rPr lang="en-US" b="1"/>
              <a:t>56 voice channels</a:t>
            </a:r>
            <a:r>
              <a:rPr lang="en-US"/>
              <a:t> available. In other words, in any cell, 56 people can be talking on their cell phone at one time.</a:t>
            </a:r>
          </a:p>
          <a:p>
            <a:r>
              <a:rPr lang="en-US"/>
              <a:t>Each carrier in each city also runs one central office called the </a:t>
            </a:r>
            <a:r>
              <a:rPr lang="en-US" b="1"/>
              <a:t>Mobile Telephone Switching Office</a:t>
            </a:r>
            <a:r>
              <a:rPr lang="en-US"/>
              <a:t> (MTSO).</a:t>
            </a:r>
            <a:endParaRPr lang="en-US">
              <a:cs typeface="Times New Roman" pitchFamily="18" charset="0"/>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t>Wireless Voice Transmission</a:t>
            </a:r>
          </a:p>
        </p:txBody>
      </p:sp>
      <p:pic>
        <p:nvPicPr>
          <p:cNvPr id="38915" name="Picture 4" descr="c05f016"/>
          <p:cNvPicPr>
            <a:picLocks noChangeAspect="1" noChangeArrowheads="1"/>
          </p:cNvPicPr>
          <p:nvPr/>
        </p:nvPicPr>
        <p:blipFill>
          <a:blip r:embed="rId4" cstate="print"/>
          <a:srcRect/>
          <a:stretch>
            <a:fillRect/>
          </a:stretch>
        </p:blipFill>
        <p:spPr bwMode="auto">
          <a:xfrm>
            <a:off x="1357313" y="1169988"/>
            <a:ext cx="6410325" cy="5307012"/>
          </a:xfrm>
          <a:prstGeom prst="rect">
            <a:avLst/>
          </a:prstGeom>
          <a:noFill/>
          <a:ln w="9525">
            <a:noFill/>
            <a:miter lim="800000"/>
            <a:headEnd/>
            <a:tailEnd/>
          </a:ln>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t>Cellular Standards</a:t>
            </a:r>
          </a:p>
        </p:txBody>
      </p:sp>
      <p:sp>
        <p:nvSpPr>
          <p:cNvPr id="39939" name="Content Placeholder 2"/>
          <p:cNvSpPr>
            <a:spLocks noGrp="1"/>
          </p:cNvSpPr>
          <p:nvPr>
            <p:ph idx="1"/>
          </p:nvPr>
        </p:nvSpPr>
        <p:spPr>
          <a:xfrm>
            <a:off x="152400" y="1524000"/>
            <a:ext cx="8802688" cy="5105400"/>
          </a:xfrm>
        </p:spPr>
        <p:txBody>
          <a:bodyPr/>
          <a:lstStyle/>
          <a:p>
            <a:r>
              <a:rPr lang="en-US" sz="2800" b="1"/>
              <a:t>Frequency division multiple access</a:t>
            </a:r>
            <a:r>
              <a:rPr lang="en-US" sz="2800"/>
              <a:t> (FDMA)</a:t>
            </a:r>
          </a:p>
          <a:p>
            <a:pPr lvl="1"/>
            <a:r>
              <a:rPr lang="en-US" sz="2400"/>
              <a:t>puts each call on a separate </a:t>
            </a:r>
            <a:r>
              <a:rPr lang="en-US" sz="2400" b="1"/>
              <a:t>frequency</a:t>
            </a:r>
            <a:r>
              <a:rPr lang="en-US" sz="2400"/>
              <a:t> </a:t>
            </a:r>
          </a:p>
          <a:p>
            <a:r>
              <a:rPr lang="en-US" sz="2800" b="1"/>
              <a:t>Time division multiple access</a:t>
            </a:r>
            <a:r>
              <a:rPr lang="en-US" sz="2800"/>
              <a:t> (TDMA)</a:t>
            </a:r>
          </a:p>
          <a:p>
            <a:pPr lvl="1"/>
            <a:r>
              <a:rPr lang="en-US" sz="2400"/>
              <a:t>assigns each call a certain portion of </a:t>
            </a:r>
            <a:r>
              <a:rPr lang="en-US" sz="2400" b="1"/>
              <a:t>time</a:t>
            </a:r>
            <a:r>
              <a:rPr lang="en-US" sz="2400"/>
              <a:t> on a designated frequency </a:t>
            </a:r>
          </a:p>
          <a:p>
            <a:r>
              <a:rPr lang="en-US" sz="2800" b="1"/>
              <a:t>Code division multiple access</a:t>
            </a:r>
            <a:r>
              <a:rPr lang="en-US" sz="2800"/>
              <a:t> (CDMA) </a:t>
            </a:r>
          </a:p>
          <a:p>
            <a:pPr lvl="1"/>
            <a:r>
              <a:rPr lang="en-US" sz="2400"/>
              <a:t>gives a unique </a:t>
            </a:r>
            <a:r>
              <a:rPr lang="en-US" sz="2400" b="1"/>
              <a:t>code</a:t>
            </a:r>
            <a:r>
              <a:rPr lang="en-US" sz="2400"/>
              <a:t> to each call and spreads it over the available frequencies</a:t>
            </a:r>
          </a:p>
          <a:p>
            <a:endParaRPr lang="en-US" sz="2800"/>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t>Cellular Standards - FDMA</a:t>
            </a:r>
          </a:p>
        </p:txBody>
      </p:sp>
      <p:sp>
        <p:nvSpPr>
          <p:cNvPr id="40963" name="Content Placeholder 2"/>
          <p:cNvSpPr>
            <a:spLocks noGrp="1"/>
          </p:cNvSpPr>
          <p:nvPr>
            <p:ph idx="1"/>
          </p:nvPr>
        </p:nvSpPr>
        <p:spPr>
          <a:xfrm>
            <a:off x="304800" y="1371600"/>
            <a:ext cx="8650288" cy="5105400"/>
          </a:xfrm>
        </p:spPr>
        <p:txBody>
          <a:bodyPr/>
          <a:lstStyle/>
          <a:p>
            <a:r>
              <a:rPr lang="en-US" sz="2800"/>
              <a:t>FDMA separates the spectrum into distinct voice channels by splitting it into </a:t>
            </a:r>
            <a:r>
              <a:rPr lang="en-US" sz="2800" b="1"/>
              <a:t>uniform chunks of bandwidth</a:t>
            </a:r>
            <a:r>
              <a:rPr lang="en-US" sz="2800"/>
              <a:t> like radio stations</a:t>
            </a:r>
          </a:p>
          <a:p>
            <a:r>
              <a:rPr lang="en-US" sz="2800"/>
              <a:t>Each station sends its signal at a different frequency within the available band</a:t>
            </a:r>
          </a:p>
          <a:p>
            <a:r>
              <a:rPr lang="en-US" sz="2800"/>
              <a:t>FDMA is used mainly for </a:t>
            </a:r>
            <a:r>
              <a:rPr lang="en-US" sz="2800" b="1"/>
              <a:t>analog transmission</a:t>
            </a:r>
            <a:r>
              <a:rPr lang="en-US" sz="2800"/>
              <a:t>. While it is certainly capable of carrying digital information, FDMA is not considered to be an efficient method for digital transmission</a:t>
            </a:r>
          </a:p>
          <a:p>
            <a:r>
              <a:rPr lang="en-US" sz="2800"/>
              <a:t>Used in Advanced Mobile Phone Service (AMPS) </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t>Cellular Standards - TDMA</a:t>
            </a:r>
          </a:p>
        </p:txBody>
      </p:sp>
      <p:pic>
        <p:nvPicPr>
          <p:cNvPr id="41987" name="Picture 4" descr="c05f017a"/>
          <p:cNvPicPr>
            <a:picLocks noChangeAspect="1" noChangeArrowheads="1"/>
          </p:cNvPicPr>
          <p:nvPr/>
        </p:nvPicPr>
        <p:blipFill>
          <a:blip r:embed="rId4" cstate="print"/>
          <a:srcRect/>
          <a:stretch>
            <a:fillRect/>
          </a:stretch>
        </p:blipFill>
        <p:spPr bwMode="auto">
          <a:xfrm>
            <a:off x="1905000" y="1143000"/>
            <a:ext cx="5435600" cy="3429000"/>
          </a:xfrm>
          <a:prstGeom prst="rect">
            <a:avLst/>
          </a:prstGeom>
          <a:noFill/>
          <a:ln w="9525">
            <a:noFill/>
            <a:miter lim="800000"/>
            <a:headEnd/>
            <a:tailEnd/>
          </a:ln>
        </p:spPr>
      </p:pic>
      <p:sp>
        <p:nvSpPr>
          <p:cNvPr id="41988" name="TextBox 4"/>
          <p:cNvSpPr txBox="1">
            <a:spLocks noChangeArrowheads="1"/>
          </p:cNvSpPr>
          <p:nvPr/>
        </p:nvSpPr>
        <p:spPr bwMode="auto">
          <a:xfrm>
            <a:off x="304800" y="1981200"/>
            <a:ext cx="1676400" cy="1262063"/>
          </a:xfrm>
          <a:prstGeom prst="rect">
            <a:avLst/>
          </a:prstGeom>
          <a:noFill/>
          <a:ln w="9525">
            <a:noFill/>
            <a:miter lim="800000"/>
            <a:headEnd/>
            <a:tailEnd/>
          </a:ln>
        </p:spPr>
        <p:txBody>
          <a:bodyPr>
            <a:spAutoFit/>
          </a:bodyPr>
          <a:lstStyle/>
          <a:p>
            <a:pPr algn="ctr"/>
            <a:r>
              <a:rPr lang="en-US" sz="2800"/>
              <a:t>AT&amp;T</a:t>
            </a:r>
          </a:p>
          <a:p>
            <a:pPr algn="ctr"/>
            <a:r>
              <a:rPr lang="en-US" sz="2000"/>
              <a:t>and</a:t>
            </a:r>
            <a:endParaRPr lang="en-US" sz="2800"/>
          </a:p>
          <a:p>
            <a:pPr algn="ctr"/>
            <a:r>
              <a:rPr lang="en-US" sz="2800"/>
              <a:t>T-Mobile</a:t>
            </a:r>
          </a:p>
        </p:txBody>
      </p:sp>
      <p:sp>
        <p:nvSpPr>
          <p:cNvPr id="41989" name="Rectangle 3"/>
          <p:cNvSpPr>
            <a:spLocks noGrp="1" noChangeArrowheads="1"/>
          </p:cNvSpPr>
          <p:nvPr>
            <p:ph type="body" idx="1"/>
          </p:nvPr>
        </p:nvSpPr>
        <p:spPr>
          <a:xfrm>
            <a:off x="152400" y="4191000"/>
            <a:ext cx="8991600" cy="2209800"/>
          </a:xfrm>
        </p:spPr>
        <p:txBody>
          <a:bodyPr/>
          <a:lstStyle/>
          <a:p>
            <a:pPr eaLnBrk="1" hangingPunct="1">
              <a:lnSpc>
                <a:spcPct val="90000"/>
              </a:lnSpc>
            </a:pPr>
            <a:r>
              <a:rPr lang="en-US" sz="2500">
                <a:cs typeface="Times New Roman" pitchFamily="18" charset="0"/>
              </a:rPr>
              <a:t>Aka D-AMPS</a:t>
            </a:r>
          </a:p>
          <a:p>
            <a:pPr eaLnBrk="1" hangingPunct="1">
              <a:lnSpc>
                <a:spcPct val="90000"/>
              </a:lnSpc>
            </a:pPr>
            <a:r>
              <a:rPr lang="en-US" sz="2500">
                <a:cs typeface="Times New Roman" pitchFamily="18" charset="0"/>
              </a:rPr>
              <a:t>TDMA achieves more than one conversation per frequency by assigning timeslots to individual conversations</a:t>
            </a:r>
            <a:endParaRPr lang="en-US" sz="2500"/>
          </a:p>
          <a:p>
            <a:pPr eaLnBrk="1" hangingPunct="1">
              <a:lnSpc>
                <a:spcPct val="90000"/>
              </a:lnSpc>
            </a:pPr>
            <a:r>
              <a:rPr lang="en-US" sz="2500">
                <a:cs typeface="Times New Roman" pitchFamily="18" charset="0"/>
              </a:rPr>
              <a:t>3-times as many calls as AMPS (168 channels/cell)</a:t>
            </a:r>
          </a:p>
          <a:p>
            <a:pPr eaLnBrk="1" hangingPunct="1">
              <a:lnSpc>
                <a:spcPct val="90000"/>
              </a:lnSpc>
            </a:pPr>
            <a:r>
              <a:rPr lang="en-US" sz="2500">
                <a:cs typeface="Times New Roman" pitchFamily="18" charset="0"/>
              </a:rPr>
              <a:t>Data transmission rate = 9.6 Kbps</a:t>
            </a:r>
          </a:p>
          <a:p>
            <a:pPr eaLnBrk="1" hangingPunct="1">
              <a:lnSpc>
                <a:spcPct val="90000"/>
              </a:lnSpc>
            </a:pPr>
            <a:r>
              <a:rPr lang="en-US" sz="2500">
                <a:cs typeface="Times New Roman" pitchFamily="18" charset="0"/>
              </a:rPr>
              <a:t>More technically limited than CDMA</a:t>
            </a:r>
            <a:endParaRPr lang="en-US" sz="25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t>Voice Concepts</a:t>
            </a:r>
          </a:p>
        </p:txBody>
      </p:sp>
      <p:sp>
        <p:nvSpPr>
          <p:cNvPr id="6147" name="Rectangle 3"/>
          <p:cNvSpPr>
            <a:spLocks noGrp="1" noChangeArrowheads="1"/>
          </p:cNvSpPr>
          <p:nvPr>
            <p:ph type="body" idx="1"/>
          </p:nvPr>
        </p:nvSpPr>
        <p:spPr>
          <a:xfrm>
            <a:off x="1182688" y="5791200"/>
            <a:ext cx="7772400" cy="533400"/>
          </a:xfrm>
        </p:spPr>
        <p:txBody>
          <a:bodyPr/>
          <a:lstStyle/>
          <a:p>
            <a:pPr eaLnBrk="1" hangingPunct="1"/>
            <a:r>
              <a:rPr lang="en-US" sz="2800"/>
              <a:t>Getting voice onto and off of the network</a:t>
            </a:r>
          </a:p>
        </p:txBody>
      </p:sp>
      <p:pic>
        <p:nvPicPr>
          <p:cNvPr id="6148" name="Picture 4" descr="c05f001"/>
          <p:cNvPicPr>
            <a:picLocks noChangeAspect="1" noChangeArrowheads="1"/>
          </p:cNvPicPr>
          <p:nvPr/>
        </p:nvPicPr>
        <p:blipFill>
          <a:blip r:embed="rId4" cstate="print"/>
          <a:srcRect/>
          <a:stretch>
            <a:fillRect/>
          </a:stretch>
        </p:blipFill>
        <p:spPr bwMode="auto">
          <a:xfrm>
            <a:off x="2354263" y="1470025"/>
            <a:ext cx="4122737" cy="4240213"/>
          </a:xfrm>
          <a:prstGeom prst="rect">
            <a:avLst/>
          </a:prstGeom>
          <a:noFill/>
          <a:ln w="9525">
            <a:noFill/>
            <a:miter lim="800000"/>
            <a:headEnd/>
            <a:tailEnd/>
          </a:ln>
        </p:spPr>
      </p:pic>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t>Cellular Standards - CDMA</a:t>
            </a:r>
          </a:p>
        </p:txBody>
      </p:sp>
      <p:sp>
        <p:nvSpPr>
          <p:cNvPr id="43011" name="Rectangle 3"/>
          <p:cNvSpPr>
            <a:spLocks noGrp="1" noChangeArrowheads="1"/>
          </p:cNvSpPr>
          <p:nvPr>
            <p:ph type="body" idx="1"/>
          </p:nvPr>
        </p:nvSpPr>
        <p:spPr>
          <a:xfrm>
            <a:off x="304800" y="4572000"/>
            <a:ext cx="8650288" cy="1600200"/>
          </a:xfrm>
        </p:spPr>
        <p:txBody>
          <a:bodyPr/>
          <a:lstStyle/>
          <a:p>
            <a:pPr eaLnBrk="1" hangingPunct="1">
              <a:lnSpc>
                <a:spcPct val="90000"/>
              </a:lnSpc>
            </a:pPr>
            <a:r>
              <a:rPr lang="en-US" sz="2800">
                <a:cs typeface="Times New Roman" pitchFamily="18" charset="0"/>
              </a:rPr>
              <a:t>CDMA</a:t>
            </a:r>
            <a:r>
              <a:rPr lang="en-US" sz="2800" b="1">
                <a:cs typeface="Times New Roman" pitchFamily="18" charset="0"/>
              </a:rPr>
              <a:t> </a:t>
            </a:r>
            <a:r>
              <a:rPr lang="en-US" sz="2800">
                <a:cs typeface="Times New Roman" pitchFamily="18" charset="0"/>
              </a:rPr>
              <a:t>attempts to maximize the number of calls transmitted within a limited bandwidth by using a spread spectrum transmission technique</a:t>
            </a:r>
          </a:p>
          <a:p>
            <a:pPr eaLnBrk="1" hangingPunct="1">
              <a:lnSpc>
                <a:spcPct val="90000"/>
              </a:lnSpc>
            </a:pPr>
            <a:r>
              <a:rPr lang="en-US" sz="2800">
                <a:cs typeface="Times New Roman" pitchFamily="18" charset="0"/>
              </a:rPr>
              <a:t>Packets for each call are marked with a code</a:t>
            </a:r>
          </a:p>
          <a:p>
            <a:pPr eaLnBrk="1" hangingPunct="1">
              <a:lnSpc>
                <a:spcPct val="90000"/>
              </a:lnSpc>
            </a:pPr>
            <a:r>
              <a:rPr lang="en-US" sz="2800">
                <a:cs typeface="Times New Roman" pitchFamily="18" charset="0"/>
              </a:rPr>
              <a:t>Patented by Qualcom – requires 8% royalty</a:t>
            </a:r>
            <a:r>
              <a:rPr lang="en-US" sz="2800"/>
              <a:t> </a:t>
            </a:r>
          </a:p>
        </p:txBody>
      </p:sp>
      <p:pic>
        <p:nvPicPr>
          <p:cNvPr id="43012" name="Picture 4" descr="c05f017b"/>
          <p:cNvPicPr>
            <a:picLocks noChangeAspect="1" noChangeArrowheads="1"/>
          </p:cNvPicPr>
          <p:nvPr/>
        </p:nvPicPr>
        <p:blipFill>
          <a:blip r:embed="rId4" cstate="print"/>
          <a:srcRect/>
          <a:stretch>
            <a:fillRect/>
          </a:stretch>
        </p:blipFill>
        <p:spPr bwMode="auto">
          <a:xfrm>
            <a:off x="2592388" y="1143000"/>
            <a:ext cx="5484812" cy="3429000"/>
          </a:xfrm>
          <a:prstGeom prst="rect">
            <a:avLst/>
          </a:prstGeom>
          <a:noFill/>
          <a:ln w="9525">
            <a:noFill/>
            <a:miter lim="800000"/>
            <a:headEnd/>
            <a:tailEnd/>
          </a:ln>
        </p:spPr>
      </p:pic>
      <p:sp>
        <p:nvSpPr>
          <p:cNvPr id="43013" name="TextBox 4"/>
          <p:cNvSpPr txBox="1">
            <a:spLocks noChangeArrowheads="1"/>
          </p:cNvSpPr>
          <p:nvPr/>
        </p:nvSpPr>
        <p:spPr bwMode="auto">
          <a:xfrm>
            <a:off x="304800" y="1828800"/>
            <a:ext cx="1905000" cy="1262063"/>
          </a:xfrm>
          <a:prstGeom prst="rect">
            <a:avLst/>
          </a:prstGeom>
          <a:noFill/>
          <a:ln w="9525">
            <a:noFill/>
            <a:miter lim="800000"/>
            <a:headEnd/>
            <a:tailEnd/>
          </a:ln>
        </p:spPr>
        <p:txBody>
          <a:bodyPr>
            <a:spAutoFit/>
          </a:bodyPr>
          <a:lstStyle/>
          <a:p>
            <a:pPr algn="ctr"/>
            <a:r>
              <a:rPr lang="en-US" sz="2800"/>
              <a:t>Verizon</a:t>
            </a:r>
          </a:p>
          <a:p>
            <a:pPr algn="ctr"/>
            <a:r>
              <a:rPr lang="en-US" sz="2000"/>
              <a:t>and</a:t>
            </a:r>
          </a:p>
          <a:p>
            <a:pPr algn="ctr"/>
            <a:r>
              <a:rPr lang="en-US" sz="2800"/>
              <a:t>Sprint</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50938" y="304800"/>
            <a:ext cx="7993062" cy="762000"/>
          </a:xfrm>
        </p:spPr>
        <p:txBody>
          <a:bodyPr/>
          <a:lstStyle/>
          <a:p>
            <a:pPr eaLnBrk="1" hangingPunct="1"/>
            <a:r>
              <a:rPr lang="en-US" sz="4000"/>
              <a:t>Wireless Data Service Generations</a:t>
            </a:r>
          </a:p>
        </p:txBody>
      </p:sp>
      <p:sp>
        <p:nvSpPr>
          <p:cNvPr id="49155" name="Content Placeholder 2"/>
          <p:cNvSpPr>
            <a:spLocks noGrp="1"/>
          </p:cNvSpPr>
          <p:nvPr>
            <p:ph idx="1"/>
          </p:nvPr>
        </p:nvSpPr>
        <p:spPr>
          <a:xfrm>
            <a:off x="228600" y="1219200"/>
            <a:ext cx="8763000" cy="5334000"/>
          </a:xfrm>
        </p:spPr>
        <p:txBody>
          <a:bodyPr/>
          <a:lstStyle/>
          <a:p>
            <a:pPr eaLnBrk="1" hangingPunct="1">
              <a:defRPr/>
            </a:pPr>
            <a:r>
              <a:rPr lang="en-US" sz="2000" dirty="0"/>
              <a:t>Pre-G Technologies (aka 0G)</a:t>
            </a:r>
          </a:p>
          <a:p>
            <a:pPr lvl="1" eaLnBrk="1" hangingPunct="1">
              <a:spcBef>
                <a:spcPts val="300"/>
              </a:spcBef>
              <a:defRPr/>
            </a:pPr>
            <a:r>
              <a:rPr lang="en-US" sz="1800" dirty="0"/>
              <a:t>Enhanced Paging and two-way text messaging (pagers)</a:t>
            </a:r>
          </a:p>
          <a:p>
            <a:pPr lvl="1" eaLnBrk="1" hangingPunct="1">
              <a:spcBef>
                <a:spcPts val="300"/>
              </a:spcBef>
              <a:defRPr/>
            </a:pPr>
            <a:r>
              <a:rPr lang="en-US" sz="1800" dirty="0"/>
              <a:t>Private Packet Radio (proprietary modem)</a:t>
            </a:r>
          </a:p>
          <a:p>
            <a:pPr marL="342900" lvl="1" indent="-342900" eaLnBrk="1" hangingPunct="1">
              <a:buClr>
                <a:schemeClr val="folHlink"/>
              </a:buClr>
              <a:buSzPct val="60000"/>
              <a:defRPr/>
            </a:pPr>
            <a:r>
              <a:rPr lang="en-US" sz="2000" dirty="0"/>
              <a:t>1G</a:t>
            </a:r>
          </a:p>
          <a:p>
            <a:pPr lvl="1" eaLnBrk="1" hangingPunct="1">
              <a:spcBef>
                <a:spcPts val="300"/>
              </a:spcBef>
              <a:defRPr/>
            </a:pPr>
            <a:r>
              <a:rPr lang="en-US" sz="1800" dirty="0"/>
              <a:t>Circuit-switched analog cellular (AMPS) </a:t>
            </a:r>
            <a:r>
              <a:rPr lang="en-US" sz="1600" dirty="0"/>
              <a:t>[Introduced in U.S. in 1983 by AT&amp;T] </a:t>
            </a:r>
          </a:p>
          <a:p>
            <a:pPr lvl="1" eaLnBrk="1" hangingPunct="1">
              <a:spcBef>
                <a:spcPts val="300"/>
              </a:spcBef>
              <a:defRPr/>
            </a:pPr>
            <a:r>
              <a:rPr lang="en-US" sz="1800" dirty="0"/>
              <a:t>Cellular Digital Packet Radio (CDPD) </a:t>
            </a:r>
            <a:r>
              <a:rPr lang="en-US" sz="1600" dirty="0"/>
              <a:t>[AT&amp;T - service ended in 2004]</a:t>
            </a:r>
          </a:p>
          <a:p>
            <a:pPr eaLnBrk="1" hangingPunct="1">
              <a:defRPr/>
            </a:pPr>
            <a:r>
              <a:rPr lang="en-US" sz="2000" dirty="0"/>
              <a:t>2G</a:t>
            </a:r>
          </a:p>
          <a:p>
            <a:pPr lvl="1" eaLnBrk="1" hangingPunct="1">
              <a:spcBef>
                <a:spcPts val="300"/>
              </a:spcBef>
              <a:defRPr/>
            </a:pPr>
            <a:r>
              <a:rPr lang="en-US" sz="1800" dirty="0"/>
              <a:t>Time Division Multiple Access (TDMA) </a:t>
            </a:r>
            <a:r>
              <a:rPr lang="en-US" sz="1600" dirty="0"/>
              <a:t>[AT&amp;T and T-Mobile]</a:t>
            </a:r>
          </a:p>
          <a:p>
            <a:pPr lvl="1" eaLnBrk="1" hangingPunct="1">
              <a:spcBef>
                <a:spcPts val="300"/>
              </a:spcBef>
              <a:defRPr/>
            </a:pPr>
            <a:r>
              <a:rPr lang="en-US" sz="1800" dirty="0"/>
              <a:t>Code Division Multiple Access (CDMA) </a:t>
            </a:r>
            <a:r>
              <a:rPr lang="en-US" sz="1600" dirty="0"/>
              <a:t>[Verizon and Sprint]</a:t>
            </a:r>
          </a:p>
          <a:p>
            <a:pPr eaLnBrk="1" hangingPunct="1">
              <a:defRPr/>
            </a:pPr>
            <a:r>
              <a:rPr lang="en-US" sz="2000" dirty="0"/>
              <a:t>2.5G</a:t>
            </a:r>
          </a:p>
          <a:p>
            <a:pPr lvl="1" eaLnBrk="1" hangingPunct="1">
              <a:spcBef>
                <a:spcPts val="300"/>
              </a:spcBef>
              <a:defRPr/>
            </a:pPr>
            <a:r>
              <a:rPr lang="en-US" sz="1800" dirty="0"/>
              <a:t>General Packet Radio Service (GPRS) </a:t>
            </a:r>
            <a:r>
              <a:rPr lang="en-US" sz="1600" dirty="0"/>
              <a:t>[AT&amp;T and T-Mobile]</a:t>
            </a:r>
          </a:p>
          <a:p>
            <a:pPr lvl="2" eaLnBrk="1" hangingPunct="1">
              <a:defRPr/>
            </a:pPr>
            <a:r>
              <a:rPr lang="en-US" sz="1400" dirty="0"/>
              <a:t>Based on TDMA standard</a:t>
            </a:r>
          </a:p>
          <a:p>
            <a:pPr lvl="1" eaLnBrk="1" hangingPunct="1">
              <a:spcBef>
                <a:spcPts val="300"/>
              </a:spcBef>
              <a:defRPr/>
            </a:pPr>
            <a:r>
              <a:rPr lang="en-US" sz="1800" dirty="0"/>
              <a:t>1xRTT</a:t>
            </a:r>
            <a:r>
              <a:rPr lang="en-US" sz="1600" dirty="0"/>
              <a:t> [Verizon and Sprint]</a:t>
            </a:r>
          </a:p>
          <a:p>
            <a:pPr lvl="2" eaLnBrk="1" hangingPunct="1">
              <a:defRPr/>
            </a:pPr>
            <a:r>
              <a:rPr lang="en-US" sz="1400" dirty="0"/>
              <a:t>Based on CDMA standard</a:t>
            </a:r>
          </a:p>
          <a:p>
            <a:pPr eaLnBrk="1" hangingPunct="1">
              <a:defRPr/>
            </a:pPr>
            <a:r>
              <a:rPr lang="en-US" sz="2000" dirty="0"/>
              <a:t>3G</a:t>
            </a:r>
          </a:p>
          <a:p>
            <a:pPr lvl="1" eaLnBrk="1" hangingPunct="1">
              <a:spcBef>
                <a:spcPts val="300"/>
              </a:spcBef>
              <a:defRPr/>
            </a:pPr>
            <a:r>
              <a:rPr lang="en-US" sz="1800" dirty="0"/>
              <a:t>Enhanced Data for GSM Evolution (EDGE) </a:t>
            </a:r>
            <a:r>
              <a:rPr lang="en-US" sz="1600" dirty="0"/>
              <a:t>[AT&amp;T and T-Mobile]</a:t>
            </a:r>
          </a:p>
          <a:p>
            <a:pPr lvl="1" eaLnBrk="1" hangingPunct="1">
              <a:spcBef>
                <a:spcPts val="300"/>
              </a:spcBef>
              <a:defRPr/>
            </a:pPr>
            <a:r>
              <a:rPr lang="en-US" sz="1800" dirty="0"/>
              <a:t>Evolution Data Optimized or Evolution Data Only (</a:t>
            </a:r>
            <a:r>
              <a:rPr lang="en-US" sz="1800" dirty="0" err="1"/>
              <a:t>EvDO</a:t>
            </a:r>
            <a:r>
              <a:rPr lang="en-US" sz="1800" dirty="0"/>
              <a:t>) </a:t>
            </a:r>
            <a:r>
              <a:rPr lang="en-US" sz="1600" dirty="0"/>
              <a:t>[Verizon and Sprint]</a:t>
            </a:r>
          </a:p>
        </p:txBody>
      </p:sp>
      <p:sp>
        <p:nvSpPr>
          <p:cNvPr id="44036" name="TextBox 3"/>
          <p:cNvSpPr txBox="1">
            <a:spLocks noChangeArrowheads="1"/>
          </p:cNvSpPr>
          <p:nvPr/>
        </p:nvSpPr>
        <p:spPr bwMode="auto">
          <a:xfrm>
            <a:off x="7010400" y="1219200"/>
            <a:ext cx="1905000" cy="830263"/>
          </a:xfrm>
          <a:prstGeom prst="rect">
            <a:avLst/>
          </a:prstGeom>
          <a:noFill/>
          <a:ln w="19050">
            <a:solidFill>
              <a:schemeClr val="tx1"/>
            </a:solidFill>
            <a:miter lim="800000"/>
            <a:headEnd/>
            <a:tailEnd/>
          </a:ln>
        </p:spPr>
        <p:txBody>
          <a:bodyPr>
            <a:spAutoFit/>
          </a:bodyPr>
          <a:lstStyle/>
          <a:p>
            <a:r>
              <a:rPr lang="en-US"/>
              <a:t>See table on page 193</a:t>
            </a: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t>1G Cellular</a:t>
            </a:r>
          </a:p>
        </p:txBody>
      </p:sp>
      <p:sp>
        <p:nvSpPr>
          <p:cNvPr id="45059" name="Rectangle 3"/>
          <p:cNvSpPr>
            <a:spLocks noGrp="1" noChangeArrowheads="1"/>
          </p:cNvSpPr>
          <p:nvPr>
            <p:ph type="body" idx="1"/>
          </p:nvPr>
        </p:nvSpPr>
        <p:spPr>
          <a:xfrm>
            <a:off x="152400" y="1600200"/>
            <a:ext cx="8802688" cy="4114800"/>
          </a:xfrm>
        </p:spPr>
        <p:txBody>
          <a:bodyPr/>
          <a:lstStyle/>
          <a:p>
            <a:pPr eaLnBrk="1" hangingPunct="1">
              <a:lnSpc>
                <a:spcPct val="90000"/>
              </a:lnSpc>
            </a:pPr>
            <a:r>
              <a:rPr lang="en-US" b="1">
                <a:cs typeface="Times New Roman" pitchFamily="18" charset="0"/>
              </a:rPr>
              <a:t>Advanced Mobile Phone Service </a:t>
            </a:r>
            <a:r>
              <a:rPr lang="en-US">
                <a:cs typeface="Times New Roman" pitchFamily="18" charset="0"/>
              </a:rPr>
              <a:t>(</a:t>
            </a:r>
            <a:r>
              <a:rPr lang="en-US" b="1">
                <a:cs typeface="Times New Roman" pitchFamily="18" charset="0"/>
              </a:rPr>
              <a:t>AMPS</a:t>
            </a:r>
            <a:r>
              <a:rPr lang="en-US">
                <a:cs typeface="Times New Roman" pitchFamily="18" charset="0"/>
              </a:rPr>
              <a:t>)</a:t>
            </a:r>
          </a:p>
          <a:p>
            <a:pPr lvl="1" eaLnBrk="1" hangingPunct="1">
              <a:lnSpc>
                <a:spcPct val="90000"/>
              </a:lnSpc>
            </a:pPr>
            <a:r>
              <a:rPr lang="en-US" b="1"/>
              <a:t>Analog</a:t>
            </a:r>
            <a:r>
              <a:rPr lang="en-US"/>
              <a:t> cellular systems</a:t>
            </a:r>
          </a:p>
          <a:p>
            <a:pPr lvl="1" eaLnBrk="1" hangingPunct="1">
              <a:lnSpc>
                <a:spcPct val="90000"/>
              </a:lnSpc>
            </a:pPr>
            <a:r>
              <a:rPr lang="en-US">
                <a:cs typeface="Times New Roman" pitchFamily="18" charset="0"/>
              </a:rPr>
              <a:t>Operate in the 800MHz frequency range</a:t>
            </a:r>
          </a:p>
          <a:p>
            <a:pPr lvl="1" eaLnBrk="1" hangingPunct="1">
              <a:lnSpc>
                <a:spcPct val="90000"/>
              </a:lnSpc>
            </a:pPr>
            <a:r>
              <a:rPr lang="en-US"/>
              <a:t>Uses separate frequencies, or "channels", for each conversation (FDMA)</a:t>
            </a:r>
            <a:endParaRPr lang="en-US">
              <a:cs typeface="Times New Roman" pitchFamily="18" charset="0"/>
            </a:endParaRPr>
          </a:p>
          <a:p>
            <a:pPr lvl="1" eaLnBrk="1" hangingPunct="1">
              <a:lnSpc>
                <a:spcPct val="90000"/>
              </a:lnSpc>
            </a:pPr>
            <a:r>
              <a:rPr lang="en-US">
                <a:cs typeface="Times New Roman" pitchFamily="18" charset="0"/>
              </a:rPr>
              <a:t>Have significant limitations … </a:t>
            </a:r>
          </a:p>
          <a:p>
            <a:pPr lvl="2" eaLnBrk="1" hangingPunct="1">
              <a:lnSpc>
                <a:spcPct val="90000"/>
              </a:lnSpc>
            </a:pPr>
            <a:r>
              <a:rPr lang="en-US">
                <a:cs typeface="Times New Roman" pitchFamily="18" charset="0"/>
              </a:rPr>
              <a:t>offer relatively poor signal quality</a:t>
            </a:r>
          </a:p>
          <a:p>
            <a:pPr lvl="2" eaLnBrk="1" hangingPunct="1">
              <a:lnSpc>
                <a:spcPct val="90000"/>
              </a:lnSpc>
            </a:pPr>
            <a:r>
              <a:rPr lang="en-US">
                <a:cs typeface="Times New Roman" pitchFamily="18" charset="0"/>
              </a:rPr>
              <a:t>static and interference are inherent with the system</a:t>
            </a:r>
          </a:p>
          <a:p>
            <a:pPr lvl="2" eaLnBrk="1" hangingPunct="1">
              <a:lnSpc>
                <a:spcPct val="90000"/>
              </a:lnSpc>
            </a:pPr>
            <a:r>
              <a:rPr lang="en-US">
                <a:cs typeface="Times New Roman" pitchFamily="18" charset="0"/>
              </a:rPr>
              <a:t>can handle relatively few concurrent calls per cell</a:t>
            </a:r>
          </a:p>
          <a:p>
            <a:pPr lvl="1" eaLnBrk="1" hangingPunct="1">
              <a:lnSpc>
                <a:spcPct val="90000"/>
              </a:lnSpc>
            </a:pPr>
            <a:r>
              <a:rPr lang="en-US">
                <a:cs typeface="Times New Roman" pitchFamily="18" charset="0"/>
              </a:rPr>
              <a:t>FCC ended service requirement on 2/18/2008</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t>1G Cellular</a:t>
            </a:r>
          </a:p>
        </p:txBody>
      </p:sp>
      <p:sp>
        <p:nvSpPr>
          <p:cNvPr id="46083" name="Rectangle 3"/>
          <p:cNvSpPr>
            <a:spLocks noGrp="1" noChangeArrowheads="1"/>
          </p:cNvSpPr>
          <p:nvPr>
            <p:ph type="body" idx="1"/>
          </p:nvPr>
        </p:nvSpPr>
        <p:spPr>
          <a:xfrm>
            <a:off x="152400" y="1600200"/>
            <a:ext cx="8802688" cy="4114800"/>
          </a:xfrm>
        </p:spPr>
        <p:txBody>
          <a:bodyPr/>
          <a:lstStyle/>
          <a:p>
            <a:pPr eaLnBrk="1" hangingPunct="1">
              <a:lnSpc>
                <a:spcPct val="90000"/>
              </a:lnSpc>
            </a:pPr>
            <a:r>
              <a:rPr lang="en-US" sz="3100" b="1">
                <a:cs typeface="Times New Roman" pitchFamily="18" charset="0"/>
              </a:rPr>
              <a:t>Cellular Digital Packet Radio (CDPD) </a:t>
            </a:r>
          </a:p>
          <a:p>
            <a:pPr lvl="1" eaLnBrk="1" hangingPunct="1">
              <a:lnSpc>
                <a:spcPct val="90000"/>
              </a:lnSpc>
            </a:pPr>
            <a:r>
              <a:rPr lang="en-US"/>
              <a:t>used unused bandwidth normally used by AMPS mobile phones between 800 and 900 MHz.</a:t>
            </a:r>
          </a:p>
          <a:p>
            <a:pPr lvl="1" eaLnBrk="1" hangingPunct="1">
              <a:lnSpc>
                <a:spcPct val="90000"/>
              </a:lnSpc>
            </a:pPr>
            <a:r>
              <a:rPr lang="en-US"/>
              <a:t>Speeds up to 19.2 kbit/s were possible.</a:t>
            </a:r>
          </a:p>
          <a:p>
            <a:pPr lvl="1" eaLnBrk="1" hangingPunct="1">
              <a:lnSpc>
                <a:spcPct val="90000"/>
              </a:lnSpc>
            </a:pPr>
            <a:r>
              <a:rPr lang="en-US"/>
              <a:t>The service was discontinued in conjunction with the retirement of the parent AMPS service.</a:t>
            </a:r>
            <a:endParaRPr lang="en-US">
              <a:cs typeface="Times New Roman" pitchFamily="18" charset="0"/>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t>2G – Digital Cellular</a:t>
            </a:r>
          </a:p>
        </p:txBody>
      </p:sp>
      <p:sp>
        <p:nvSpPr>
          <p:cNvPr id="47107" name="Rectangle 3"/>
          <p:cNvSpPr>
            <a:spLocks noGrp="1" noChangeArrowheads="1"/>
          </p:cNvSpPr>
          <p:nvPr>
            <p:ph type="body" idx="1"/>
          </p:nvPr>
        </p:nvSpPr>
        <p:spPr>
          <a:xfrm>
            <a:off x="457200" y="1600200"/>
            <a:ext cx="8497888" cy="4114800"/>
          </a:xfrm>
        </p:spPr>
        <p:txBody>
          <a:bodyPr/>
          <a:lstStyle/>
          <a:p>
            <a:pPr eaLnBrk="1" hangingPunct="1"/>
            <a:r>
              <a:rPr lang="en-US" b="1">
                <a:cs typeface="Times New Roman" pitchFamily="18" charset="0"/>
              </a:rPr>
              <a:t>Digital Cellular </a:t>
            </a:r>
            <a:r>
              <a:rPr lang="en-US">
                <a:cs typeface="Times New Roman" pitchFamily="18" charset="0"/>
              </a:rPr>
              <a:t>offers</a:t>
            </a:r>
            <a:r>
              <a:rPr lang="en-US" b="1">
                <a:cs typeface="Times New Roman" pitchFamily="18" charset="0"/>
              </a:rPr>
              <a:t> </a:t>
            </a:r>
            <a:r>
              <a:rPr lang="en-US">
                <a:cs typeface="Times New Roman" pitchFamily="18" charset="0"/>
              </a:rPr>
              <a:t>significant capacity increases compared to AMPS analog cellular systems.</a:t>
            </a:r>
          </a:p>
          <a:p>
            <a:pPr eaLnBrk="1" hangingPunct="1"/>
            <a:r>
              <a:rPr lang="en-US">
                <a:cs typeface="Times New Roman" pitchFamily="18" charset="0"/>
              </a:rPr>
              <a:t>Carriers have steadily moved to digital cellular systems.</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t>2G – Digital Cellular</a:t>
            </a:r>
          </a:p>
        </p:txBody>
      </p:sp>
      <p:sp>
        <p:nvSpPr>
          <p:cNvPr id="48131" name="Rectangle 3"/>
          <p:cNvSpPr>
            <a:spLocks noGrp="1" noChangeArrowheads="1"/>
          </p:cNvSpPr>
          <p:nvPr>
            <p:ph type="body" idx="1"/>
          </p:nvPr>
        </p:nvSpPr>
        <p:spPr>
          <a:xfrm>
            <a:off x="228600" y="1524000"/>
            <a:ext cx="8915400" cy="4114800"/>
          </a:xfrm>
        </p:spPr>
        <p:txBody>
          <a:bodyPr/>
          <a:lstStyle/>
          <a:p>
            <a:pPr eaLnBrk="1" hangingPunct="1">
              <a:lnSpc>
                <a:spcPct val="90000"/>
              </a:lnSpc>
            </a:pPr>
            <a:r>
              <a:rPr lang="en-US" sz="2600" b="1">
                <a:cs typeface="Times New Roman" pitchFamily="18" charset="0"/>
              </a:rPr>
              <a:t>Call is digitized at the telephone handset </a:t>
            </a:r>
            <a:r>
              <a:rPr lang="en-US" sz="2600">
                <a:cs typeface="Times New Roman" pitchFamily="18" charset="0"/>
              </a:rPr>
              <a:t>and sent in a digital format to the tower</a:t>
            </a:r>
          </a:p>
          <a:p>
            <a:pPr eaLnBrk="1" hangingPunct="1">
              <a:lnSpc>
                <a:spcPct val="90000"/>
              </a:lnSpc>
            </a:pPr>
            <a:r>
              <a:rPr lang="en-US" sz="2600"/>
              <a:t>Digital conversations can be </a:t>
            </a:r>
            <a:r>
              <a:rPr lang="en-US" sz="2600" b="1"/>
              <a:t>compressed</a:t>
            </a:r>
            <a:r>
              <a:rPr lang="en-US" sz="2600"/>
              <a:t> which allows between three to 10 digital cell-phone calls to occupy the space of a </a:t>
            </a:r>
            <a:r>
              <a:rPr lang="en-US" sz="2600" i="1"/>
              <a:t>single</a:t>
            </a:r>
            <a:r>
              <a:rPr lang="en-US" sz="2600"/>
              <a:t> analog call. </a:t>
            </a:r>
            <a:endParaRPr lang="en-US" sz="2600">
              <a:cs typeface="Times New Roman" pitchFamily="18" charset="0"/>
            </a:endParaRPr>
          </a:p>
          <a:p>
            <a:pPr eaLnBrk="1" hangingPunct="1">
              <a:lnSpc>
                <a:spcPct val="90000"/>
              </a:lnSpc>
            </a:pPr>
            <a:r>
              <a:rPr lang="en-US" sz="2600">
                <a:cs typeface="Times New Roman" pitchFamily="18" charset="0"/>
              </a:rPr>
              <a:t>More calls to share the common bandwidth in a cell concurrently</a:t>
            </a:r>
          </a:p>
          <a:p>
            <a:pPr eaLnBrk="1" hangingPunct="1">
              <a:lnSpc>
                <a:spcPct val="90000"/>
              </a:lnSpc>
            </a:pPr>
            <a:r>
              <a:rPr lang="en-US" sz="2600">
                <a:cs typeface="Times New Roman" pitchFamily="18" charset="0"/>
              </a:rPr>
              <a:t>Quality is greatly improved</a:t>
            </a:r>
          </a:p>
          <a:p>
            <a:pPr eaLnBrk="1" hangingPunct="1">
              <a:lnSpc>
                <a:spcPct val="90000"/>
              </a:lnSpc>
            </a:pPr>
            <a:r>
              <a:rPr lang="en-US" sz="2600">
                <a:cs typeface="Times New Roman" pitchFamily="18" charset="0"/>
              </a:rPr>
              <a:t>Better equipped to support wireless </a:t>
            </a:r>
            <a:r>
              <a:rPr lang="en-US" sz="2600" b="1">
                <a:cs typeface="Times New Roman" pitchFamily="18" charset="0"/>
              </a:rPr>
              <a:t>data</a:t>
            </a:r>
            <a:r>
              <a:rPr lang="en-US" sz="2600">
                <a:cs typeface="Times New Roman" pitchFamily="18" charset="0"/>
              </a:rPr>
              <a:t> transmission</a:t>
            </a:r>
          </a:p>
          <a:p>
            <a:pPr eaLnBrk="1" hangingPunct="1">
              <a:lnSpc>
                <a:spcPct val="90000"/>
              </a:lnSpc>
            </a:pPr>
            <a:r>
              <a:rPr lang="en-US" sz="2600">
                <a:cs typeface="Times New Roman" pitchFamily="18" charset="0"/>
              </a:rPr>
              <a:t>2GHz band allocated to digital cellular</a:t>
            </a:r>
          </a:p>
          <a:p>
            <a:pPr eaLnBrk="1" hangingPunct="1">
              <a:lnSpc>
                <a:spcPct val="90000"/>
              </a:lnSpc>
            </a:pPr>
            <a:r>
              <a:rPr lang="en-US" sz="2600">
                <a:cs typeface="Times New Roman" pitchFamily="18" charset="0"/>
              </a:rPr>
              <a:t>Conversations are multiplexed using TDMA or CDMA</a:t>
            </a:r>
          </a:p>
          <a:p>
            <a:pPr eaLnBrk="1" hangingPunct="1">
              <a:lnSpc>
                <a:spcPct val="90000"/>
              </a:lnSpc>
            </a:pPr>
            <a:endParaRPr lang="en-US" sz="2600"/>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t>2.5G – Cellular</a:t>
            </a:r>
          </a:p>
        </p:txBody>
      </p:sp>
      <p:sp>
        <p:nvSpPr>
          <p:cNvPr id="49155" name="Content Placeholder 2"/>
          <p:cNvSpPr>
            <a:spLocks noGrp="1"/>
          </p:cNvSpPr>
          <p:nvPr>
            <p:ph idx="1"/>
          </p:nvPr>
        </p:nvSpPr>
        <p:spPr>
          <a:xfrm>
            <a:off x="304800" y="1371600"/>
            <a:ext cx="8650288" cy="5105400"/>
          </a:xfrm>
        </p:spPr>
        <p:txBody>
          <a:bodyPr/>
          <a:lstStyle/>
          <a:p>
            <a:r>
              <a:rPr lang="en-US" sz="2400"/>
              <a:t>General Packet Radio Services (GPRS) [AT&amp;T and T-Mobile]</a:t>
            </a:r>
          </a:p>
          <a:p>
            <a:pPr lvl="1"/>
            <a:r>
              <a:rPr lang="en-US" sz="2000"/>
              <a:t>Based on TDMA model</a:t>
            </a:r>
          </a:p>
          <a:p>
            <a:pPr lvl="1"/>
            <a:r>
              <a:rPr lang="en-US" sz="2000"/>
              <a:t>Wireless, packet-based communication service</a:t>
            </a:r>
          </a:p>
          <a:p>
            <a:pPr lvl="1"/>
            <a:r>
              <a:rPr lang="en-US" sz="2000"/>
              <a:t>Until recently was the standard 2.5G protocol used in most smartphones</a:t>
            </a:r>
          </a:p>
          <a:p>
            <a:pPr lvl="1"/>
            <a:r>
              <a:rPr lang="en-US" sz="2000"/>
              <a:t>Unlike a circuit-switched voice connection, this is a packet-switched, "always on" connection that remains active as long as the phone is within range of the service. It allows smartphones to do things like run applications remotely over a network, interface with the Internet, participate in instant messenger sessions, act as a wireless modem for a computer and transmit and receive e-mails</a:t>
            </a:r>
          </a:p>
          <a:p>
            <a:r>
              <a:rPr lang="en-US" sz="2400"/>
              <a:t>Theoretical data transfer rate of &gt;200 Kbps (56Kbps actual)</a:t>
            </a:r>
          </a:p>
          <a:p>
            <a:r>
              <a:rPr lang="en-US" sz="2400"/>
              <a:t>Some smartphones in the United States still use this protocol, though newer, faster protocols are available</a:t>
            </a: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t>2.5G – Cellular</a:t>
            </a:r>
          </a:p>
        </p:txBody>
      </p:sp>
      <p:sp>
        <p:nvSpPr>
          <p:cNvPr id="50179" name="Content Placeholder 2"/>
          <p:cNvSpPr>
            <a:spLocks noGrp="1"/>
          </p:cNvSpPr>
          <p:nvPr>
            <p:ph idx="1"/>
          </p:nvPr>
        </p:nvSpPr>
        <p:spPr/>
        <p:txBody>
          <a:bodyPr/>
          <a:lstStyle/>
          <a:p>
            <a:r>
              <a:rPr lang="en-US"/>
              <a:t>1vRTT</a:t>
            </a:r>
          </a:p>
          <a:p>
            <a:r>
              <a:rPr lang="en-US"/>
              <a:t>Based on CDMA model</a:t>
            </a:r>
          </a:p>
          <a:p>
            <a:r>
              <a:rPr lang="en-US"/>
              <a:t>Data transfer rate of 100Kbps</a:t>
            </a: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t>3G – Digital Cellular</a:t>
            </a:r>
          </a:p>
        </p:txBody>
      </p:sp>
      <p:sp>
        <p:nvSpPr>
          <p:cNvPr id="51203" name="Content Placeholder 2"/>
          <p:cNvSpPr>
            <a:spLocks noGrp="1"/>
          </p:cNvSpPr>
          <p:nvPr>
            <p:ph idx="1"/>
          </p:nvPr>
        </p:nvSpPr>
        <p:spPr/>
        <p:txBody>
          <a:bodyPr/>
          <a:lstStyle/>
          <a:p>
            <a:r>
              <a:rPr lang="en-US" b="1"/>
              <a:t>3G</a:t>
            </a:r>
            <a:r>
              <a:rPr lang="en-US"/>
              <a:t> technology is intended for the true multimedia cell phone -- typically called “smartphones”</a:t>
            </a:r>
          </a:p>
          <a:p>
            <a:r>
              <a:rPr lang="en-US"/>
              <a:t>Features increased bandwidth and transfer rates to accommodate Web-based applications and phone-based audio and video files.</a:t>
            </a: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t>3G – Digital Cellular</a:t>
            </a:r>
          </a:p>
        </p:txBody>
      </p:sp>
      <p:sp>
        <p:nvSpPr>
          <p:cNvPr id="52227" name="Content Placeholder 2"/>
          <p:cNvSpPr>
            <a:spLocks noGrp="1"/>
          </p:cNvSpPr>
          <p:nvPr>
            <p:ph idx="1"/>
          </p:nvPr>
        </p:nvSpPr>
        <p:spPr/>
        <p:txBody>
          <a:bodyPr/>
          <a:lstStyle/>
          <a:p>
            <a:r>
              <a:rPr lang="en-US" sz="2400" b="1"/>
              <a:t>Enhanced Data GSM Environment (EDGE)</a:t>
            </a:r>
            <a:r>
              <a:rPr lang="en-US" sz="2400"/>
              <a:t>. EDGE can transmit data at more than three times the rate of GPRS (384 Kbps)</a:t>
            </a:r>
          </a:p>
          <a:p>
            <a:r>
              <a:rPr lang="en-US" sz="2400"/>
              <a:t>Many smartphones in the United States are now using EDGE protocol</a:t>
            </a:r>
          </a:p>
          <a:p>
            <a:r>
              <a:rPr lang="en-US" sz="2400"/>
              <a:t>Used by AT&amp;T and T-Mobile</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t>Voice Bandwidth</a:t>
            </a:r>
          </a:p>
        </p:txBody>
      </p:sp>
      <p:sp>
        <p:nvSpPr>
          <p:cNvPr id="7171" name="Rectangle 3"/>
          <p:cNvSpPr>
            <a:spLocks noGrp="1" noChangeArrowheads="1"/>
          </p:cNvSpPr>
          <p:nvPr>
            <p:ph type="body" idx="1"/>
          </p:nvPr>
        </p:nvSpPr>
        <p:spPr>
          <a:xfrm>
            <a:off x="1182688" y="5410200"/>
            <a:ext cx="7772400" cy="722313"/>
          </a:xfrm>
        </p:spPr>
        <p:txBody>
          <a:bodyPr/>
          <a:lstStyle/>
          <a:p>
            <a:pPr eaLnBrk="1" hangingPunct="1">
              <a:lnSpc>
                <a:spcPct val="90000"/>
              </a:lnSpc>
            </a:pPr>
            <a:r>
              <a:rPr lang="en-US" sz="2800"/>
              <a:t>Telephone voice bandwidth is more narrow than can actually be heard by most people.</a:t>
            </a:r>
          </a:p>
        </p:txBody>
      </p:sp>
      <p:pic>
        <p:nvPicPr>
          <p:cNvPr id="7172" name="Picture 4" descr="c05f002"/>
          <p:cNvPicPr>
            <a:picLocks noChangeAspect="1" noChangeArrowheads="1"/>
          </p:cNvPicPr>
          <p:nvPr/>
        </p:nvPicPr>
        <p:blipFill>
          <a:blip r:embed="rId4" cstate="print"/>
          <a:srcRect/>
          <a:stretch>
            <a:fillRect/>
          </a:stretch>
        </p:blipFill>
        <p:spPr bwMode="auto">
          <a:xfrm>
            <a:off x="2057400" y="1524000"/>
            <a:ext cx="4691063" cy="3717925"/>
          </a:xfrm>
          <a:prstGeom prst="rect">
            <a:avLst/>
          </a:prstGeom>
          <a:noFill/>
          <a:ln w="9525">
            <a:noFill/>
            <a:miter lim="800000"/>
            <a:headEnd/>
            <a:tailEnd/>
          </a:ln>
        </p:spPr>
      </p:pic>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t>3G – Digital Cellular</a:t>
            </a:r>
          </a:p>
        </p:txBody>
      </p:sp>
      <p:sp>
        <p:nvSpPr>
          <p:cNvPr id="53251" name="Content Placeholder 2"/>
          <p:cNvSpPr>
            <a:spLocks noGrp="1"/>
          </p:cNvSpPr>
          <p:nvPr>
            <p:ph idx="1"/>
          </p:nvPr>
        </p:nvSpPr>
        <p:spPr/>
        <p:txBody>
          <a:bodyPr/>
          <a:lstStyle/>
          <a:p>
            <a:r>
              <a:rPr lang="en-US" sz="2400" b="1"/>
              <a:t>EvDO (CDMA 2000)</a:t>
            </a:r>
          </a:p>
          <a:p>
            <a:r>
              <a:rPr lang="en-US" sz="2400"/>
              <a:t>Data transmission rates:</a:t>
            </a:r>
          </a:p>
          <a:p>
            <a:pPr lvl="1"/>
            <a:r>
              <a:rPr lang="en-US" sz="2000"/>
              <a:t>2.4 Mbit/s with Rev. 0</a:t>
            </a:r>
          </a:p>
          <a:p>
            <a:pPr lvl="1"/>
            <a:r>
              <a:rPr lang="en-US" sz="2000"/>
              <a:t>up to 3.1 Mbit/s with Rev. A (4G)</a:t>
            </a:r>
          </a:p>
          <a:p>
            <a:r>
              <a:rPr lang="en-US" sz="2400"/>
              <a:t>Used by Verizon and Sprint</a:t>
            </a: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t>Wireless Data Services - GSM</a:t>
            </a:r>
          </a:p>
        </p:txBody>
      </p:sp>
      <p:sp>
        <p:nvSpPr>
          <p:cNvPr id="54275" name="Content Placeholder 2"/>
          <p:cNvSpPr>
            <a:spLocks noGrp="1"/>
          </p:cNvSpPr>
          <p:nvPr>
            <p:ph idx="1"/>
          </p:nvPr>
        </p:nvSpPr>
        <p:spPr>
          <a:xfrm>
            <a:off x="381000" y="1295400"/>
            <a:ext cx="8574088" cy="4114800"/>
          </a:xfrm>
        </p:spPr>
        <p:txBody>
          <a:bodyPr/>
          <a:lstStyle/>
          <a:p>
            <a:r>
              <a:rPr lang="en-US" sz="2400"/>
              <a:t>Originally, the acronym GSM stood for </a:t>
            </a:r>
            <a:r>
              <a:rPr lang="en-US" sz="2400" b="1"/>
              <a:t>Groupe Spécial Mobile</a:t>
            </a:r>
            <a:r>
              <a:rPr lang="en-US" sz="2400"/>
              <a:t>, a group formed by the </a:t>
            </a:r>
            <a:r>
              <a:rPr lang="en-US" sz="2400" b="1"/>
              <a:t>Conference of European Posts and Telegraphs (CEPT)</a:t>
            </a:r>
            <a:r>
              <a:rPr lang="en-US" sz="2400"/>
              <a:t> in 1982 to research the merits of a European standard for mobile telecommunications.</a:t>
            </a:r>
          </a:p>
          <a:p>
            <a:r>
              <a:rPr lang="en-US" sz="2400"/>
              <a:t>Commercial service using the GSM system did not actually start until 1991. Instead of using analog service.</a:t>
            </a:r>
          </a:p>
          <a:p>
            <a:r>
              <a:rPr lang="en-US" sz="2400" b="1"/>
              <a:t>Global System for Mobile communications (GSM)</a:t>
            </a:r>
            <a:r>
              <a:rPr lang="en-US" sz="2400"/>
              <a:t> is an international standard. If you travel in Europe and many other parts of the world, GSM is the only type of cellular service available.</a:t>
            </a:r>
          </a:p>
          <a:p>
            <a:r>
              <a:rPr lang="en-US" sz="2400"/>
              <a:t>Service layer that overlies </a:t>
            </a:r>
            <a:r>
              <a:rPr lang="en-US" sz="2400" b="1"/>
              <a:t>TDMA </a:t>
            </a:r>
            <a:r>
              <a:rPr lang="en-US" sz="2400"/>
              <a:t>(original draft was for CDMA, however vendors &amp; carriers weren’t willing to standardize on a patented technology)</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t>4G - Digital Cellular</a:t>
            </a:r>
          </a:p>
        </p:txBody>
      </p:sp>
      <p:sp>
        <p:nvSpPr>
          <p:cNvPr id="55299" name="Content Placeholder 2"/>
          <p:cNvSpPr>
            <a:spLocks noGrp="1"/>
          </p:cNvSpPr>
          <p:nvPr>
            <p:ph idx="1"/>
          </p:nvPr>
        </p:nvSpPr>
        <p:spPr>
          <a:xfrm>
            <a:off x="457200" y="1676400"/>
            <a:ext cx="8497888" cy="4114800"/>
          </a:xfrm>
        </p:spPr>
        <p:txBody>
          <a:bodyPr/>
          <a:lstStyle/>
          <a:p>
            <a:r>
              <a:rPr lang="en-US" sz="2400" dirty="0"/>
              <a:t>Being developed to accommodate the </a:t>
            </a:r>
            <a:r>
              <a:rPr lang="en-US" sz="2400" dirty="0" err="1"/>
              <a:t>QoS</a:t>
            </a:r>
            <a:r>
              <a:rPr lang="en-US" sz="2400" dirty="0"/>
              <a:t> and rate requirements set by forthcoming applications like wireless broadband access, Multimedia Messaging Service (MMS), video chat, mobile TV, HDTV content, Digital Video Broadcasting (DVB), minimal services like voice and data, and other services that utilize bandwidth.</a:t>
            </a:r>
          </a:p>
          <a:p>
            <a:r>
              <a:rPr lang="en-US" sz="2400" dirty="0"/>
              <a:t>Some 4G protocols are: </a:t>
            </a:r>
          </a:p>
          <a:p>
            <a:pPr lvl="1"/>
            <a:r>
              <a:rPr lang="en-US" sz="2000" dirty="0"/>
              <a:t>Universal Mobile Telecommunication Service (UMTS) </a:t>
            </a:r>
          </a:p>
          <a:p>
            <a:pPr lvl="1"/>
            <a:r>
              <a:rPr lang="en-US" sz="2000" dirty="0"/>
              <a:t>Wideband Code-Division Multiple Access (WCDMA) </a:t>
            </a:r>
          </a:p>
          <a:p>
            <a:pPr lvl="1"/>
            <a:r>
              <a:rPr lang="en-US" sz="2000" dirty="0"/>
              <a:t>High-Speed Downlink Packet Access (HSDPA)  [AT&amp;T]</a:t>
            </a:r>
          </a:p>
          <a:p>
            <a:pPr lvl="1"/>
            <a:r>
              <a:rPr lang="en-US" sz="2000" dirty="0"/>
              <a:t>Evolution Data Optimized (</a:t>
            </a:r>
            <a:r>
              <a:rPr lang="en-US" sz="2000" dirty="0" err="1"/>
              <a:t>EvDO</a:t>
            </a:r>
            <a:r>
              <a:rPr lang="en-US" sz="2000" dirty="0"/>
              <a:t> rev. A)  [Verizon &amp; Sprint]</a:t>
            </a:r>
          </a:p>
          <a:p>
            <a:endParaRPr lang="en-US" sz="2400" dirty="0"/>
          </a:p>
          <a:p>
            <a:endParaRPr lang="en-US" sz="2400" dirty="0"/>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t>Coverage Maps</a:t>
            </a:r>
          </a:p>
        </p:txBody>
      </p:sp>
      <p:sp>
        <p:nvSpPr>
          <p:cNvPr id="56323" name="Content Placeholder 2"/>
          <p:cNvSpPr>
            <a:spLocks noGrp="1"/>
          </p:cNvSpPr>
          <p:nvPr>
            <p:ph idx="1"/>
          </p:nvPr>
        </p:nvSpPr>
        <p:spPr/>
        <p:txBody>
          <a:bodyPr/>
          <a:lstStyle/>
          <a:p>
            <a:r>
              <a:rPr lang="en-US" dirty="0">
                <a:hlinkClick r:id="rId4"/>
              </a:rPr>
              <a:t>Verizon</a:t>
            </a:r>
            <a:endParaRPr lang="en-US" dirty="0"/>
          </a:p>
          <a:p>
            <a:r>
              <a:rPr lang="en-US" dirty="0">
                <a:hlinkClick r:id="rId5"/>
              </a:rPr>
              <a:t>Sprint</a:t>
            </a:r>
            <a:endParaRPr lang="en-US" dirty="0"/>
          </a:p>
          <a:p>
            <a:r>
              <a:rPr lang="en-US" dirty="0">
                <a:hlinkClick r:id="rId6"/>
              </a:rPr>
              <a:t>AT&amp;T</a:t>
            </a:r>
            <a:r>
              <a:rPr lang="en-US" dirty="0"/>
              <a:t> </a:t>
            </a:r>
            <a:r>
              <a:rPr lang="en-US" dirty="0">
                <a:hlinkClick r:id="rId7"/>
              </a:rPr>
              <a:t>technology</a:t>
            </a:r>
            <a:endParaRPr lang="en-US" dirty="0"/>
          </a:p>
          <a:p>
            <a:r>
              <a:rPr lang="en-US" dirty="0">
                <a:hlinkClick r:id="rId8"/>
              </a:rPr>
              <a:t>T-Mobile</a:t>
            </a:r>
            <a:endParaRPr lang="en-US" dirty="0"/>
          </a:p>
          <a:p>
            <a:pPr>
              <a:buFont typeface="Wingdings" pitchFamily="2" charset="2"/>
              <a:buNone/>
            </a:pPr>
            <a:endParaRPr lang="en-US" dirty="0"/>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t>Private Branch Exchange</a:t>
            </a:r>
          </a:p>
        </p:txBody>
      </p:sp>
      <p:sp>
        <p:nvSpPr>
          <p:cNvPr id="57347" name="Rectangle 3"/>
          <p:cNvSpPr>
            <a:spLocks noGrp="1" noChangeArrowheads="1"/>
          </p:cNvSpPr>
          <p:nvPr>
            <p:ph type="body" idx="1"/>
          </p:nvPr>
        </p:nvSpPr>
        <p:spPr/>
        <p:txBody>
          <a:bodyPr/>
          <a:lstStyle/>
          <a:p>
            <a:pPr eaLnBrk="1" hangingPunct="1"/>
            <a:r>
              <a:rPr lang="en-US" sz="2800">
                <a:cs typeface="Times New Roman" pitchFamily="18" charset="0"/>
              </a:rPr>
              <a:t>A PBX is really just a privately owned, smaller version of the switch in telephone company central offices that control circuit switching for the general public.  </a:t>
            </a:r>
          </a:p>
          <a:p>
            <a:pPr eaLnBrk="1" hangingPunct="1"/>
            <a:r>
              <a:rPr lang="en-US" sz="2800">
                <a:cs typeface="Times New Roman" pitchFamily="18" charset="0"/>
              </a:rPr>
              <a:t>Depending on the requested destination, switched circuits are established, maintained and terminated on a per call basis by the PBX </a:t>
            </a:r>
            <a:r>
              <a:rPr lang="en-US" sz="2800" b="1">
                <a:cs typeface="Times New Roman" pitchFamily="18" charset="0"/>
              </a:rPr>
              <a:t>switching matrix</a:t>
            </a:r>
            <a:r>
              <a:rPr lang="en-US" sz="2800">
                <a:cs typeface="Times New Roman" pitchFamily="18" charset="0"/>
              </a:rPr>
              <a:t>. </a:t>
            </a:r>
            <a:endParaRPr lang="en-US" sz="2800"/>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t>PBX</a:t>
            </a:r>
          </a:p>
        </p:txBody>
      </p:sp>
      <p:pic>
        <p:nvPicPr>
          <p:cNvPr id="58371" name="Picture 4" descr="c05f025"/>
          <p:cNvPicPr>
            <a:picLocks noChangeAspect="1" noChangeArrowheads="1"/>
          </p:cNvPicPr>
          <p:nvPr/>
        </p:nvPicPr>
        <p:blipFill>
          <a:blip r:embed="rId4" cstate="print"/>
          <a:srcRect/>
          <a:stretch>
            <a:fillRect/>
          </a:stretch>
        </p:blipFill>
        <p:spPr bwMode="auto">
          <a:xfrm>
            <a:off x="2057400" y="2286000"/>
            <a:ext cx="5602288" cy="2849563"/>
          </a:xfrm>
          <a:prstGeom prst="rect">
            <a:avLst/>
          </a:prstGeom>
          <a:noFill/>
          <a:ln w="9525">
            <a:noFill/>
            <a:miter lim="800000"/>
            <a:headEnd/>
            <a:tailEnd/>
          </a:ln>
        </p:spPr>
      </p:pic>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t>PBX</a:t>
            </a:r>
          </a:p>
        </p:txBody>
      </p:sp>
      <p:sp>
        <p:nvSpPr>
          <p:cNvPr id="59395" name="Rectangle 3"/>
          <p:cNvSpPr>
            <a:spLocks noGrp="1" noChangeArrowheads="1"/>
          </p:cNvSpPr>
          <p:nvPr>
            <p:ph type="body" idx="1"/>
          </p:nvPr>
        </p:nvSpPr>
        <p:spPr>
          <a:xfrm>
            <a:off x="1182688" y="5486400"/>
            <a:ext cx="7772400" cy="838200"/>
          </a:xfrm>
        </p:spPr>
        <p:txBody>
          <a:bodyPr/>
          <a:lstStyle/>
          <a:p>
            <a:pPr eaLnBrk="1" hangingPunct="1"/>
            <a:r>
              <a:rPr lang="en-US"/>
              <a:t>Call Accounting Systems may be installed with the PBX</a:t>
            </a:r>
          </a:p>
        </p:txBody>
      </p:sp>
      <p:pic>
        <p:nvPicPr>
          <p:cNvPr id="59396" name="Picture 4" descr="c05f028"/>
          <p:cNvPicPr>
            <a:picLocks noChangeAspect="1" noChangeArrowheads="1"/>
          </p:cNvPicPr>
          <p:nvPr/>
        </p:nvPicPr>
        <p:blipFill>
          <a:blip r:embed="rId4" cstate="print"/>
          <a:srcRect/>
          <a:stretch>
            <a:fillRect/>
          </a:stretch>
        </p:blipFill>
        <p:spPr bwMode="auto">
          <a:xfrm>
            <a:off x="1239838" y="1828800"/>
            <a:ext cx="6661150" cy="3657600"/>
          </a:xfrm>
          <a:prstGeom prst="rect">
            <a:avLst/>
          </a:prstGeom>
          <a:noFill/>
          <a:ln w="9525">
            <a:noFill/>
            <a:miter lim="800000"/>
            <a:headEnd/>
            <a:tailEnd/>
          </a:ln>
        </p:spPr>
      </p:pic>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4000"/>
              <a:t>Computer Telephony Integration</a:t>
            </a:r>
            <a:endParaRPr lang="en-US"/>
          </a:p>
        </p:txBody>
      </p:sp>
      <p:sp>
        <p:nvSpPr>
          <p:cNvPr id="60419" name="Rectangle 3"/>
          <p:cNvSpPr>
            <a:spLocks noGrp="1" noChangeArrowheads="1"/>
          </p:cNvSpPr>
          <p:nvPr>
            <p:ph type="body" idx="1"/>
          </p:nvPr>
        </p:nvSpPr>
        <p:spPr/>
        <p:txBody>
          <a:bodyPr/>
          <a:lstStyle/>
          <a:p>
            <a:pPr eaLnBrk="1" hangingPunct="1"/>
            <a:r>
              <a:rPr lang="en-US" sz="2800" b="1">
                <a:cs typeface="Times New Roman" pitchFamily="18" charset="0"/>
              </a:rPr>
              <a:t>CTI </a:t>
            </a:r>
            <a:r>
              <a:rPr lang="en-US" sz="2800">
                <a:cs typeface="Times New Roman" pitchFamily="18" charset="0"/>
              </a:rPr>
              <a:t>or seeks to integrate the computer and the telephone to enable increased productivity not otherwise possible by using the two devices in a non-integrated fashion.  </a:t>
            </a:r>
          </a:p>
          <a:p>
            <a:pPr eaLnBrk="1" hangingPunct="1"/>
            <a:r>
              <a:rPr lang="en-US" sz="2800">
                <a:cs typeface="Times New Roman" pitchFamily="18" charset="0"/>
              </a:rPr>
              <a:t>CTI is not a single application, but an ever-widening array of possibilities spawned by the integration of telephony and computing.  </a:t>
            </a:r>
            <a:endParaRPr lang="en-US" sz="2800"/>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4000"/>
              <a:t>Computer Telephony Integration</a:t>
            </a:r>
            <a:r>
              <a:rPr lang="en-US"/>
              <a:t> </a:t>
            </a:r>
          </a:p>
        </p:txBody>
      </p:sp>
      <p:sp>
        <p:nvSpPr>
          <p:cNvPr id="61443" name="Rectangle 3"/>
          <p:cNvSpPr>
            <a:spLocks noGrp="1" noChangeArrowheads="1"/>
          </p:cNvSpPr>
          <p:nvPr>
            <p:ph type="body" idx="1"/>
          </p:nvPr>
        </p:nvSpPr>
        <p:spPr>
          <a:xfrm>
            <a:off x="1182688" y="5791200"/>
            <a:ext cx="7772400" cy="609600"/>
          </a:xfrm>
        </p:spPr>
        <p:txBody>
          <a:bodyPr/>
          <a:lstStyle/>
          <a:p>
            <a:pPr eaLnBrk="1" hangingPunct="1"/>
            <a:r>
              <a:rPr lang="en-US"/>
              <a:t>Desktop CTI</a:t>
            </a:r>
          </a:p>
        </p:txBody>
      </p:sp>
      <p:pic>
        <p:nvPicPr>
          <p:cNvPr id="61444" name="Picture 4" descr="c05f031a"/>
          <p:cNvPicPr>
            <a:picLocks noChangeAspect="1" noChangeArrowheads="1"/>
          </p:cNvPicPr>
          <p:nvPr/>
        </p:nvPicPr>
        <p:blipFill>
          <a:blip r:embed="rId4" cstate="print"/>
          <a:srcRect/>
          <a:stretch>
            <a:fillRect/>
          </a:stretch>
        </p:blipFill>
        <p:spPr bwMode="auto">
          <a:xfrm>
            <a:off x="371475" y="2209800"/>
            <a:ext cx="8758238" cy="3581400"/>
          </a:xfrm>
          <a:prstGeom prst="rect">
            <a:avLst/>
          </a:prstGeom>
          <a:noFill/>
          <a:ln w="9525">
            <a:noFill/>
            <a:miter lim="800000"/>
            <a:headEnd/>
            <a:tailEnd/>
          </a:ln>
        </p:spPr>
      </p:pic>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4000"/>
              <a:t>Computer Telephony Integration</a:t>
            </a:r>
            <a:endParaRPr lang="en-US"/>
          </a:p>
        </p:txBody>
      </p:sp>
      <p:sp>
        <p:nvSpPr>
          <p:cNvPr id="62467" name="Rectangle 3"/>
          <p:cNvSpPr>
            <a:spLocks noGrp="1" noChangeArrowheads="1"/>
          </p:cNvSpPr>
          <p:nvPr>
            <p:ph type="body" idx="1"/>
          </p:nvPr>
        </p:nvSpPr>
        <p:spPr>
          <a:xfrm>
            <a:off x="1182688" y="5715000"/>
            <a:ext cx="7772400" cy="762000"/>
          </a:xfrm>
        </p:spPr>
        <p:txBody>
          <a:bodyPr/>
          <a:lstStyle/>
          <a:p>
            <a:pPr eaLnBrk="1" hangingPunct="1"/>
            <a:r>
              <a:rPr lang="en-US"/>
              <a:t>Client Server CTI</a:t>
            </a:r>
          </a:p>
        </p:txBody>
      </p:sp>
      <p:pic>
        <p:nvPicPr>
          <p:cNvPr id="62468" name="Picture 4" descr="c05f031b"/>
          <p:cNvPicPr>
            <a:picLocks noChangeAspect="1" noChangeArrowheads="1"/>
          </p:cNvPicPr>
          <p:nvPr/>
        </p:nvPicPr>
        <p:blipFill>
          <a:blip r:embed="rId4" cstate="print"/>
          <a:srcRect/>
          <a:stretch>
            <a:fillRect/>
          </a:stretch>
        </p:blipFill>
        <p:spPr bwMode="auto">
          <a:xfrm>
            <a:off x="754063" y="2057400"/>
            <a:ext cx="7991475" cy="3657600"/>
          </a:xfrm>
          <a:prstGeom prst="rect">
            <a:avLst/>
          </a:prstGeom>
          <a:noFill/>
          <a:ln w="9525">
            <a:noFill/>
            <a:miter lim="800000"/>
            <a:headEnd/>
            <a:tailEnd/>
          </a:ln>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t>Basic Infrastructure</a:t>
            </a:r>
          </a:p>
        </p:txBody>
      </p:sp>
      <p:sp>
        <p:nvSpPr>
          <p:cNvPr id="8195" name="Rectangle 3"/>
          <p:cNvSpPr>
            <a:spLocks noGrp="1" noChangeArrowheads="1"/>
          </p:cNvSpPr>
          <p:nvPr>
            <p:ph type="body" idx="1"/>
          </p:nvPr>
        </p:nvSpPr>
        <p:spPr>
          <a:xfrm>
            <a:off x="1143000" y="4572000"/>
            <a:ext cx="7812088" cy="1981200"/>
          </a:xfrm>
        </p:spPr>
        <p:txBody>
          <a:bodyPr/>
          <a:lstStyle/>
          <a:p>
            <a:pPr eaLnBrk="1" hangingPunct="1"/>
            <a:r>
              <a:rPr lang="en-US" sz="2400"/>
              <a:t>The circuit between the central office and customer is called the local loop</a:t>
            </a:r>
          </a:p>
          <a:p>
            <a:pPr eaLnBrk="1" hangingPunct="1"/>
            <a:r>
              <a:rPr lang="en-US" sz="2400"/>
              <a:t>The local loop is the only remaining analog component in the system.</a:t>
            </a:r>
          </a:p>
        </p:txBody>
      </p:sp>
      <p:pic>
        <p:nvPicPr>
          <p:cNvPr id="8196" name="Picture 4" descr="c05f003"/>
          <p:cNvPicPr>
            <a:picLocks noChangeAspect="1" noChangeArrowheads="1"/>
          </p:cNvPicPr>
          <p:nvPr/>
        </p:nvPicPr>
        <p:blipFill>
          <a:blip r:embed="rId4" cstate="print"/>
          <a:srcRect/>
          <a:stretch>
            <a:fillRect/>
          </a:stretch>
        </p:blipFill>
        <p:spPr bwMode="auto">
          <a:xfrm>
            <a:off x="1741488" y="1600200"/>
            <a:ext cx="5568950" cy="2819400"/>
          </a:xfrm>
          <a:prstGeom prst="rect">
            <a:avLst/>
          </a:prstGeom>
          <a:noFill/>
          <a:ln w="9525">
            <a:noFill/>
            <a:miter lim="800000"/>
            <a:headEnd/>
            <a:tailEnd/>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pPr eaLnBrk="1" hangingPunct="1"/>
            <a:r>
              <a:rPr lang="en-US"/>
              <a:t>Basic Infrastructure</a:t>
            </a:r>
          </a:p>
        </p:txBody>
      </p:sp>
      <p:sp>
        <p:nvSpPr>
          <p:cNvPr id="9219" name="Rectangle 1027"/>
          <p:cNvSpPr>
            <a:spLocks noGrp="1" noChangeArrowheads="1"/>
          </p:cNvSpPr>
          <p:nvPr>
            <p:ph type="body" idx="1"/>
          </p:nvPr>
        </p:nvSpPr>
        <p:spPr/>
        <p:txBody>
          <a:bodyPr/>
          <a:lstStyle/>
          <a:p>
            <a:pPr eaLnBrk="1" hangingPunct="1"/>
            <a:r>
              <a:rPr lang="en-US" sz="2800">
                <a:cs typeface="Times New Roman" pitchFamily="18" charset="0"/>
              </a:rPr>
              <a:t>Telephone calls are established by a device located at the local telephone companies Central Office (CO) known as a </a:t>
            </a:r>
            <a:r>
              <a:rPr lang="en-US" sz="2800" b="1">
                <a:cs typeface="Times New Roman" pitchFamily="18" charset="0"/>
              </a:rPr>
              <a:t>telephone switch</a:t>
            </a:r>
            <a:r>
              <a:rPr lang="en-US" sz="2800"/>
              <a:t> </a:t>
            </a:r>
          </a:p>
          <a:p>
            <a:pPr eaLnBrk="1" hangingPunct="1"/>
            <a:r>
              <a:rPr lang="en-US" sz="2800">
                <a:cs typeface="Times New Roman" pitchFamily="18" charset="0"/>
              </a:rPr>
              <a:t>All voice traffic destined for locations outside of the local LATA must be handed off to the Long Distance or </a:t>
            </a:r>
            <a:r>
              <a:rPr lang="en-US" sz="2800" b="1">
                <a:cs typeface="Times New Roman" pitchFamily="18" charset="0"/>
              </a:rPr>
              <a:t>Inter-Exchange carrier</a:t>
            </a:r>
            <a:r>
              <a:rPr lang="en-US" sz="2800">
                <a:cs typeface="Times New Roman" pitchFamily="18" charset="0"/>
              </a:rPr>
              <a:t> (</a:t>
            </a:r>
            <a:r>
              <a:rPr lang="en-US" sz="2800" b="1">
                <a:cs typeface="Times New Roman" pitchFamily="18" charset="0"/>
              </a:rPr>
              <a:t>IXC</a:t>
            </a:r>
            <a:r>
              <a:rPr lang="en-US" sz="2800">
                <a:cs typeface="Times New Roman" pitchFamily="18" charset="0"/>
              </a:rPr>
              <a:t>) of the customer's choice</a:t>
            </a:r>
            <a:r>
              <a:rPr lang="en-US" sz="2800"/>
              <a:t> </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600"/>
              <a:t>PSTN Network Hierarchy</a:t>
            </a:r>
          </a:p>
        </p:txBody>
      </p:sp>
      <p:pic>
        <p:nvPicPr>
          <p:cNvPr id="10243" name="Picture 4" descr="c05f004"/>
          <p:cNvPicPr>
            <a:picLocks noChangeAspect="1" noChangeArrowheads="1"/>
          </p:cNvPicPr>
          <p:nvPr/>
        </p:nvPicPr>
        <p:blipFill>
          <a:blip r:embed="rId4" cstate="print"/>
          <a:srcRect/>
          <a:stretch>
            <a:fillRect/>
          </a:stretch>
        </p:blipFill>
        <p:spPr bwMode="auto">
          <a:xfrm>
            <a:off x="2286000" y="1403350"/>
            <a:ext cx="4495800" cy="5226050"/>
          </a:xfrm>
          <a:prstGeom prst="rect">
            <a:avLst/>
          </a:prstGeom>
          <a:noFill/>
          <a:ln w="9525">
            <a:noFill/>
            <a:miter lim="800000"/>
            <a:headEnd/>
            <a:tailEnd/>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p:txBody>
          <a:bodyPr/>
          <a:lstStyle/>
          <a:p>
            <a:pPr eaLnBrk="1" hangingPunct="1"/>
            <a:r>
              <a:rPr lang="en-US" sz="3600"/>
              <a:t>PSTN Network Hierarchy</a:t>
            </a:r>
            <a:endParaRPr lang="en-US"/>
          </a:p>
        </p:txBody>
      </p:sp>
      <p:sp>
        <p:nvSpPr>
          <p:cNvPr id="11267" name="Rectangle 1027"/>
          <p:cNvSpPr>
            <a:spLocks noGrp="1" noChangeArrowheads="1"/>
          </p:cNvSpPr>
          <p:nvPr>
            <p:ph type="body" idx="1"/>
          </p:nvPr>
        </p:nvSpPr>
        <p:spPr/>
        <p:txBody>
          <a:bodyPr/>
          <a:lstStyle/>
          <a:p>
            <a:pPr eaLnBrk="1" hangingPunct="1"/>
            <a:r>
              <a:rPr lang="en-US"/>
              <a:t>Original AT&amp;T system was organized in a 5 class hierarchy – still a standard.</a:t>
            </a:r>
          </a:p>
          <a:p>
            <a:pPr eaLnBrk="1" hangingPunct="1"/>
            <a:r>
              <a:rPr lang="en-US"/>
              <a:t>Local CO is lowest level</a:t>
            </a:r>
          </a:p>
          <a:p>
            <a:pPr eaLnBrk="1" hangingPunct="1"/>
            <a:r>
              <a:rPr lang="en-US"/>
              <a:t>Regional center is highest level</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11342PHOTO" val="/9j/4AAQSkZJRgABAQAAAQABAAD/2wBDAAMCAgMCAgMDAwMEAwMEBQgFBQQEBQoHBwYIDAoMDAsKCwsNDhIQDQ4RDgsLEBYQERMUFRUVDA8XGBYUGBIUFRT/2wBDAQMEBAUEBQkFBQkUDQsNFBQUFBQUFBQUFBQUFBQUFBQUFBQUFBQUFBQUFBQUFBQUFBQUFBQUFBQUFBQUFBQUFBT/wAARCABVAE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M7VtVs9B0y61HUruKxsLWNpZ7m4cJHGgGSzE8ACvi/xp/wVR+Hthqk+m+GdL1DWXSbyVv7hBFA2DywXO4j0ztzXgH/AAUL/ax1P4j67dfDrwrPOPDVrObaeO3TD6ndIxDAt3iQgHtk9egr5o8Nfs+eK762hmcQ2kzDJDKT9Mn1rnnVjDWTsdFKhVru1ONz7t+Gf/BTt9S1vUz4t0NYNPgjZ1XTxuYsOAq59TjqeMmvpP4T/tkfDb4r6dDLDrCaHfO4jax1aRInD+gOcMPccV+U91+yl4ssdJu7i31mKWeVdzQ4K+YT2rz7X9B8ZeAraSa/tpEkjOWeFvniUfxAdMe4/GueGJhN2jJM3q4KvSV5waP6C0kWRAykMpGQQeCPWhlr4J/4Jq/tLXvjLSZvAfiXXP7QvI4/tGjyTf6xox/rId3cr94A9s9hgffRGa7oy5kcOxWKc0VMV5oqhElYXjbVz4e8Ga/qikA2On3FyCfVI2b+lbteYftM6y+gfs/fEG9j3CRNFuY02ddzoUH6sKT0QH5SfA3wvBr+qTeIr9ftN06oEMi52s2Xcj6sf0r6m8K+H2uCo2qR3Arw74JJbeH/AAnaPe3EcAlOQWbGccYH5V9NeAYYtSYtZ3UcwK5wjjkV83Xg6lZrofoGV+zpUVfcmm8KI9s25FJHTB/WvOPGPgey1BmiuIVkDKVyy8rn3r3mfTrt0ZTFggctvH8q898VxxafNveaNiOArMOTiuWpR5NUrHsynGcWpM+JvB1vN8B/jjpl3YLIYLXVbO9tmQ48tWmCSL/uncR9Gr9vAcCvx0+Jlm1x8W/AkUcAlgvtZtLWcf3ozOmRX7FCvocI3KF5bn5pjYxp15Qjsh2PeiloruOEYMYxXmn7R0Zm+CniyNdmXtAv7z7oy68mvS9uMVy/xI0BfFHgDXtKK7jc2ciouM5YLlf1AqJq8XY0pNRqRb2TR+bujeFkPhyxjtViM0C7B56BkXj72PrWfd+C7rR3utZ+35udwa3+wFoAgA5EgXAYnjGK6X4c3hlW3julAyoEiAd++BWt401vT/IFnZxwxkyMvmSYIOBxtUe/f1r59TldpH6Hh6FKdKM5Fvxd4p1DUPB2g20PmrcXUSrctHKQ4AHOCO9cKvgfWLOa4QW0Oo6e7BoGkupWn2H7xYFsKQegGfrXU3up2VnBoixXtveMsG5ooycr04Po2a7J7uxFu81tJtccMH4I+o/wrKNScU1JHbPDU6rTjLY8/wDCPwzi1v4wfDrTppcfZ9TjuQeW+4N4/wDQa/TKvhb9nOwfxb8f7KdTlNLtZLx2U8Y+4PzLCvuvoK9fA3dNt9z4HM+VV7R6C5FFNzRXonkj6Yw3KQeh4p9FAH5Tx3Mnhnxf4p8Maghtr2zuryKBicH5WYr+hFc1o3ga+l1W1fWdeWGyvLdZEvltHm8mTHCsAcqOevNdn+2pImtfGTxFrWgIYGsXW0nKYG90TbJJx78e4FcX4f8AFt7ax2dvFOEXaAsz8gDuST2FfOThyzel0tD7PB1IypqnVvtdW/qxr+L/AIaS6VbxXFp4w0vVroRZSC3S48x2HOB8pALdOfzqOy1fX/D8ccGvbV8yAMghm3FSf4W/Co7/AMb6nat/pmoxEFzgKo3EcdP0NcVqGoap498czWyTLb6d5scEl45+VFOMkgdcZNZSXNLRbHVOpTw8fcbbZ9vfsE6U2o3njLxI0YEIMWmwOOQduXfnvyVr7Bdq474T/DfSPhP4G0vw5oqg2ttGC0/G6dzy0hPfJrrnYYr6KhT9nBRZ8RVn7Wbm+owvzRSbvcUV0mFyeSRY0LuwVAMlmOABXj3xm/aR0D4Y6Gz2Uia3rMsyWtvbW7ZiWRj1kccBQASQMnjHGc14f45+LOv+MY8X9xJa2ZRpVtIRsjUDpkZyx92Jrxz4h2NzqnhvRrxnKLFqNvdEKcBkd9irz2+f86LEt6FC63634gu5rseb9uYzM7DhnPDg/Xg/8CrhPEvwq1YFofD17FbYLFLO6OEGTkhW7DPOD05xXp3hYRvdy2N4pJJ8tl6FWHGRV+eyS7589Jmgd4PMgIOWU4P49OO1eJiacqU3NfCz67Lp0cXSVKek47eaPBE+E3irSm8zxBeW0SsAqLA+9h75xjPbitTXtC/4RvwfJb2KFZpgsUIX7zMxABz16mvVLrRGvbiNriV5ljGQG4x9aoyQWd6g1dJRcPbTtBFa7TvEm35WIPbkke4FctJSqzSgtFud1eNHCUpOb95qyvufa/wC+OOg+MPC9pot1efY/EGkww2d1DefL5h8sbZEboysAe+cgjtXsbuMZ7H0r83PBWm3mk/Em9tTKytf6DBMysPlSWO4kXA9Rh+te4+BPi1rmhxCGO4Zo4TsktJ/njDdwO689MV9EnbQ+G3PqsuM0V5Db/tA2bQIZ9Hn84j5vLmTbn23DP50UC0PmXxdk648OSM2TAH0+dR0/E1B8RNOSf4caiqHytghdSBnGy5VgP0xRRW63IZnapHNeeK7+7llXKX/AJUKom3bGGCbWOfm6Eg8YzjtW5qNra6PZ6DHZWcFvaq8jyKqnzJzI2R5j5+bbkgHGccZooqasIyoyujTDTlDEQ5XbUs6j4Ktde8mIytawSENKIRh39t2ePyrntD8L2Vv4lunjjARSZRG+WDNkhS2Tzj8OPTrRRWGHhGFD3V2OvHzlPFPmd/+HL+kaXLb+Mr95r2a6aytTHatJjKRS/vijH+LayAKeMLgcnk9DrUn9mXtrqEQAa8CpKnQEj+LPrRRSXU41sdDaTk20fHb1oooqyT/2Q=="/>
  <p:tag name="MMPROD_11342LOGO" val="/9j/4AAQSkZJRgABAQAAAQABAAD/2wBDAAMCAgMCAgMDAwMEAwMEBQgFBQQEBQoHBwYIDAoMDAsKCwsNDhIQDQ4RDgsLEBYQERMUFRUVDA8XGBYUGBIUFRT/2wBDAQMEBAUEBQkFBQkUDQsNFBQUFBQUFBQUFBQUFBQUFBQUFBQUFBQUFBQUFBQUFBQUFBQUFBQUFBQUFBQUFBQUFBT/wAARCABvAE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t/jL8b/iJ8XPjJeeEvBt9fWtvb3ctlZ2WnTeQ8zR5EjySAg4+VjycAVh33xl+NP7Ptxf+HPEGoXSXN1a7oDqMi3RhycCWN8nOMMMEke1an7P/AB+2zL3/AOJnqf8AKWtj/gokqr8S/D2P+gY//owV8lN1JU6lfnakpW30sf0vh/qVLMMLkjwsHTlSU23G8uZXd7/LXucHrdn8ePBOgw+ONS1LxBZ6e5R/tc2ob9gYjYXh3HapJXhlr3K8/bO1O0/Zx0/XUit28Y3V2+leYy/uVkRdzT7f9wqdv95/SvT/ANrIIP2VtZHcQ2f/AKPir4x0v4cax41/ZtXUtHsZtQfSNfuWuYLdS8hheGIF1UcnaQucdq2mquGnKFKTd4311+Z5mEnl/EOFp4rH0YU+Stye6rJrluk/V2TOluR+0HZeFB8TJtb1b+zNouWP2oErEwyJTbfc8vvjb05xivr/APZW+NM/xr+HbX+owpFrGn3DWd55fCuwVWWRR2DK3T1DV8zfDj9uNdI8KWXhjxb4XGsWMUP2Kee2mUmWNRtw8LjaTt+983NfXfwSvfAet+ERqnw/stPstKvX3SRWNssBEijBWRFAw69Oa68E4SneFRtW1T3v3PmeLKeIp4VwxmCjBqXuTgko8vZ26taq9vQ+Wfi/428Q6b+2npWl22v6jb6S19pyPZRXciwMGA3Axg7fm78Ve+Nfx58c/FD4rN8NPhpO9ksLtBcXcBCvLIv+tJk/5ZonTI5J/AVx/wAe5DD+23ZunzGO709x+Cg1v/8ABPu0j1j4ieOdauv3l+kMWGbr++lkdz+JRa5FUnOrKipNc0nr1suiPop4PC4XLaWbSpRk6VCFk1o5Sdk2utvM6v4e/Af40+AvH2h3+qeLp9f0OTzRfwR30km0mGTa2yUAH95s5ByM9KK+x8EGivZ+pwX2n97PyXEZ7Xxc1UqQjfyil+R+c3wJ/dftu3Ix/wAxTVP5S1p/8FEV2/Ezw9n/AKBj/wDoyuU8Dvq9r+17q7aDcWVvqS6nqRjm1NGaBeHJ3bCG+705rtPjn4Jl+LXiCyv/ABP8U/AemXllC1usVvOU+Utu+YPKTnNeMoueGqQitXL/ACP2SpVp4LPMHjMRNKCopPRt6p20SZ75+1pn/hlfWB38myz/AN/4q+VvhH8d/EXwM+DkF3o2i2mp2F/rFzDPJeMw2SCGFkX5T/Eu7r/dr2DxnrGsfFzwTdeELr4ofDn7DcrEpa0dvN+R0cYzOR1T0qXwH+zV4r0L4c6h4Ti1jwhr/h/UZ2uZfttpO7bmVBlWSVcY2KQRzXTVjVnVU6d17tr6bnzOXYvAYPKpYTG2nerzOOqvFpLey1T1SuWPiv4z+CfxJ+Deoa/cLoy61dWTSQhfLS/judh2pgYfIbCnPH4V53+wf4/s/B1z4oh1vVYdL0u7a2jt3uZBHG11tkJUM3yhjGq/98VZk/4J5eIbm5klh8TaVBEWyIVtpTgem4tmuv1/9jjxLrvgWw8KQ3vhzStNs7j7Uklna3HmySlGUySM0p3kg96yUMRKoq0oWlFdOr8z054vIaOXzyuni5ThVkm3K/7tLXRNavppv5HlPxG1vT/Hn7aGmXWiXaalaS6hZQia3bfG5QDftI4IXDcinfBfxan7MH7RmvaP4mBs9JumktZJ2U7UjL+Zby/7hXg+m7/Zr1z4Vfsf+LPhHrI1nT9U8O32rKCsN1f2U7eUpGG2qsqgEjjPWum+J37PHjD4vxqfEsnhGW5gBEV5b2FzFOg64Dibp7HIojh61vatWnzNrtr0FXz7KlNZYp8+FdONOUtneL0klboew2vxj8D3ktnDb+KNKuZbzPkRR3SSNJhSxwFJyAAT6Civzt+D/hpvBv7TdroTMs9xp93e2hmUFAxS3lBYd8HHSiuqjjqtRO8UrOx81mnCeEwFWMadZyjKKknotHtobPhfwrpPi79sDVdG1yzj1DTZtWvmkt5GO1yu5lzgjjI6V9zaL4F8K+HbRbbS/D2l6fEOiw2cafyWvivwNJ5H7auqtnH/ABNr79VevtP7f/tV40a0aUp6a8zPW4qjUqSwiTaj7KDtd2vrrYZ4j0HweNIurnW9H0g2NuhkuJLu1jKogGWJyvQCvL9N8D/BfxVL5vhS+sdLvG+Zbjwzqps3B9dsTgfmtepSagsg8t/mU9Q1fJPxh+A/hXw18SdF8TXMaWngm+u/J1SBAUWzdwdsilf9XGzbc+h9mrT605NJJfP/ADPDynCwrTlTrVpQbTatqnZXta61fTU+hIdL+JXgcRyeH/FcHjPTl/5hfiGMQ3BHol1EBz/voa6/wH8ddH8W6s2gana3PhfxYo3No2p4V5QOrQuDsmT3Q/UCvizwd4E+JXha/ks/D/jmIX8k4+wWNrqP2uGS25LTyAl1iRRsC5XLFsVm+Mvil468YeJtJ8GeI4bPS/EunanGbfW4Y2SWCQf8tF2naVZTnjGaqWZ/VIudW6SV2nrot/M9p8KQzCUo0qsZ2TfMvdaXdq1mu9tfM/TnOR7UyT7jc44r5H0X4pfGHwnsWfUfD3ja1X7yTI1jckD0ZQUz9Vr1H4eftM6B441JdB1K2uPC/ilhxpmpYHnf9cpR8kn4c+1bZdxFluaPlw9ROXZ6P7mfAYrh7G4VOokpRW7jrZd2tGl52Pj7QP8Ak9fU/wDsL6j/AOiJqKPDnP7aup/9hjUf/RE1FRQvef8AiZ+r55/zC/8AXmH6jfDreR+2Vqjf9RW+/VXr64/tD/ar5AspPK/bD1lv+otef+i2r6Z/tD/ar5fG1vZ15Lzf5m+dUPaQwkv+nUP1Om/tD/aqC6lt762kguI1ngkXY8cihkYHsQeDWB/aH+1TJNUESM7MqqF3EtwFA9a89YrzPm1hHfQ8b8ffHXwv8Hp9Q0HwNoVhFrAbZdSxW4ggicf3toDSEenT3rwiLx9/aHif/hJddurjVta4ZZWUJHFjgBVHZe1fQWo/Ea/+IHiGTw78NtATxJrP/Lzqbxj7LbDpuZyMH6k49N1epfDb9i3S4bxdd+IV8fF+uvhjbsmy0hPoEGN+Pfj/AGa9mll9bMYcjVovd7I+1oZzlfDuHbxdN+1ktdbzd+6t7qfm1fzPk/8A4X3H/wA9HrK8R/Faz8T2HkT7vNQ+Zbzq2JIJRyrow5BBr9RYvh54ato1RNBsFQDAAtkAA/KqOtfC7wvrOk3dlNotmsVzA8MgjgVTtYEHBA4PNaUuD8NQkp03aS2duv3nz9PxAy5TX+xtefMv8j83/gLrt34h/aK0XVrwg3l3Lcyyle7taTFj+JyaK1/h1pdvpH7XM+nWkSw2lpqeoW8Ma9FjSGdVH5AUV7uAjUjCSb+0/wBD1OKp0q+Lo1aStGVODS7LXQS6l8j9rjXG/wCotd/+i2r3z+0DXz3rcnlftX+ID/1Frr/0B67/AMYfEGw8H6d9pu5Nzt8sNvH9+Q+g/wAa/Os3nN4104K7d9Pme7icK69HCcqu3Tj+R2fiDxjp/hnTZtQ1C5W2t4+pbqx9FHc1zngb4a+MP2oLtLy9+0+Fvhzv3Db8txqIB7Z/h9/u+m+uh+Cf7NGrfFHUrXxn8T4Wi05f3mneHWyFC9Q0yn/0A8n+Lj5a+zLW2isLdIIkVIkAVUUYAHYAV9hk+RuKVbE79j83zniCjljeGwDUquzluo+Ue7Xfoc54B+HugfDXRYtI8PaZDptmg+5GvLHuzseWY+prq1AHtS9eKCOa+7ilFWWx+S1atSvN1KknKT1bbu2/NklRzcRt9DUlRzfcb6GmQuh+Zvgz/k9DUv8AsM6p/wCip6Kk8F/8no6j/wBhnVP/AEVPRXzuGfx/4mfvOfStLDf9eofqcZ8SdTm0n9orxTdWds15dLqs6RW6KSXkYFVAA5PJ7V9Wfs6/sqT219B46+I+L7xA2JbTTWAMNiOqlh0LjsOie7fNXiXxdWT4E/tfReI7uEtpkt5HqKOV3eZDIvlzbfdSX/8AHa/Q7Q9Us9b0q0v7G4jubK4QSRzRNuVlIyCD6YrHB4ChLE1K1RXnF2+V7nLxXnmKo5Xg6WE0p1KcU5rd2Wsb9PPq9uhrIoRQFGAKdSUtfUH4eFIelLRQBEzMRx1prtlHz6HFPJGeOprl/H3jXTfh/wCFNS17VpRDZ2cRkc9ScdFUd2JwAPWk2oq7NKNOdapGnTV5N2SW7b2R+fXgkf8AGaOo/wDYZ1X/ANFz0Vb/AGS9Dvvif+0NqXimeIxwWv2rUblx0WW4Lokefo7f98UV4GEhzwc+7bP2jijFUsJiqOFm/ehTgn66v8mj6/8A2iPgNpnxy8IC1ZhZa1Zky6ff7cmKQjlWHdGxhvz7V8ffDz42eP8A9k3X5PCfifSprrRVkJ+wTNgoCeZLaX7rIeuOn+6a/SXaSM1yPjv4c+GviToz2HiTSLfVLXG4ecvzIf7yMPmQ+6kGu+vhXOftaUuWa69H6nxeTcRwwlB5dmVP2uGk72+1F94v9NDkfhr+098P/idHFHp+txWt/J10+/YQzg+gVjhv+Ak16stwm3O9MezV8W/EL/gnhZzNLc+EfEL2akZWy1VPNQH2lX5h+KtXno/Z/wDj/wDDvMeiazcNax9tO1vbGB7JKV/lWKxOIp6Vqd/OJ6ssgyLMPfy3HKF/s1FZr57H6MLIr9GFMmu4oVJeRFA6ktX52Cb9p7/j2XUdS3en2ywz/wB9bqryfs9fH34h4j13U7jyX6/2lrYaLH+5GX/lQsdKXwU5P1Vg/wBTKNF82JzClGPk7v7tD6z+J37WPw/+GcM8T6vFq2qop26fprLNJn0Zgdqf8CIr4s8YfEP4iftf+M4NE02zZbFJPMg0yJiLeAdPNuJMckDuf+AivZvAX/BO+3ieKfxd4kN0P4rDSozEh+sjZY/gFr6t8CfDrw78N9HTT/Dmk2+mWo+Y+QvLnH3nY/Mx9ySaydLE4yyqtQh2W7O2GZZBwzFzyxPEYjpOStGL7pPX+tzk/gL8ErD4JeCI9JgkNxfzYlvb3aAZZcAHGeAoxhV7D3or1lR3or1404QSUVofl2KxVbG154jESvOTu2f/2Q=="/>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AwODAwM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MDAwMDAw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ZmFsc2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7.0&quot;&gt;&lt;object type=&quot;1&quot; unique_id=&quot;10001&quot;&gt;&lt;property id=&quot;20141&quot; value=&quot;Chapter 5&quot;/&gt;&lt;property id=&quot;20144&quot; value=&quot;1&quot;/&gt;&lt;property id=&quot;20146&quot; value=&quot;0&quot;/&gt;&lt;property id=&quot;20147&quot; value=&quot;0&quot;/&gt;&lt;property id=&quot;20148&quot; value=&quot;5&quot;/&gt;&lt;property id=&quot;20180&quot; value=&quot;0&quot;/&gt;&lt;property id=&quot;20181&quot; value=&quot;1&quot;/&gt;&lt;property id=&quot;20182&quot; value=&quot;0&quot;/&gt;&lt;property id=&quot;20183&quot; value=&quot;1&quot;/&gt;&lt;property id=&quot;20184&quot; value=&quot;7&quot;/&gt;&lt;property id=&quot;20191&quot; value=&quot;CIS Server&quot;/&gt;&lt;property id=&quot;20192&quot; value=&quot;ftp://207.233.9.20&quot;/&gt;&lt;property id=&quot;20193&quot; value=&quot;0&quot;/&gt;&lt;property id=&quot;20224&quot; value=&quot;\\BB8\websites\cis.msjc.edu\courses\core_courses\csis202\lessons\06\Presenter&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Networks &amp;amp; Data Communications&amp;quot;&quot;/&gt;&lt;property id=&quot;20302&quot; value=&quot;1&quot;/&gt;&lt;property id=&quot;20303&quot; value=&quot;Bill Bennett&quot;/&gt;&lt;property id=&quot;20307&quot; value=&quot;290&quot;/&gt;&lt;property id=&quot;20309&quot; value=&quot;11342&quot;/&gt;&lt;property id=&quot;20312&quot; value=&quot;0&quot;/&gt;&lt;/object&gt;&lt;object type=&quot;3&quot; unique_id=&quot;10005&quot;&gt;&lt;property id=&quot;20148&quot; value=&quot;5&quot;/&gt;&lt;property id=&quot;20300&quot; value=&quot;Slide 2 - &amp;quot;Voice Network Concepts &amp;quot;&quot;/&gt;&lt;property id=&quot;20302&quot; value=&quot;1&quot;/&gt;&lt;property id=&quot;20303&quot; value=&quot;Bill Bennett&quot;/&gt;&lt;property id=&quot;20307&quot; value=&quot;314&quot;/&gt;&lt;property id=&quot;20309&quot; value=&quot;11342&quot;/&gt;&lt;property id=&quot;20312&quot; value=&quot;0&quot;/&gt;&lt;/object&gt;&lt;object type=&quot;3&quot; unique_id=&quot;10006&quot;&gt;&lt;property id=&quot;20148&quot; value=&quot;5&quot;/&gt;&lt;property id=&quot;20300&quot; value=&quot;Slide 3 - &amp;quot;Voice Network Concepts &amp;quot;&quot;/&gt;&lt;property id=&quot;20302&quot; value=&quot;1&quot;/&gt;&lt;property id=&quot;20303&quot; value=&quot;Bill Bennett&quot;/&gt;&lt;property id=&quot;20307&quot; value=&quot;292&quot;/&gt;&lt;property id=&quot;20309&quot; value=&quot;11342&quot;/&gt;&lt;property id=&quot;20312&quot; value=&quot;0&quot;/&gt;&lt;/object&gt;&lt;object type=&quot;3&quot; unique_id=&quot;10007&quot;&gt;&lt;property id=&quot;20148&quot; value=&quot;5&quot;/&gt;&lt;property id=&quot;20300&quot; value=&quot;Slide 4 - &amp;quot;Voice Concepts&amp;quot;&quot;/&gt;&lt;property id=&quot;20302&quot; value=&quot;1&quot;/&gt;&lt;property id=&quot;20303&quot; value=&quot;Bill Bennett&quot;/&gt;&lt;property id=&quot;20307&quot; value=&quot;256&quot;/&gt;&lt;property id=&quot;20309&quot; value=&quot;11342&quot;/&gt;&lt;property id=&quot;20312&quot; value=&quot;0&quot;/&gt;&lt;/object&gt;&lt;object type=&quot;3&quot; unique_id=&quot;10008&quot;&gt;&lt;property id=&quot;20148&quot; value=&quot;5&quot;/&gt;&lt;property id=&quot;20300&quot; value=&quot;Slide 5 - &amp;quot;Voice Bandwidth&amp;quot;&quot;/&gt;&lt;property id=&quot;20302&quot; value=&quot;1&quot;/&gt;&lt;property id=&quot;20303&quot; value=&quot;Bill Bennett&quot;/&gt;&lt;property id=&quot;20307&quot; value=&quot;257&quot;/&gt;&lt;property id=&quot;20309&quot; value=&quot;11342&quot;/&gt;&lt;property id=&quot;20312&quot; value=&quot;0&quot;/&gt;&lt;/object&gt;&lt;object type=&quot;3&quot; unique_id=&quot;10009&quot;&gt;&lt;property id=&quot;20148&quot; value=&quot;5&quot;/&gt;&lt;property id=&quot;20300&quot; value=&quot;Slide 6 - &amp;quot;Basic Infrastructure&amp;quot;&quot;/&gt;&lt;property id=&quot;20302&quot; value=&quot;1&quot;/&gt;&lt;property id=&quot;20303&quot; value=&quot;Bill Bennett&quot;/&gt;&lt;property id=&quot;20307&quot; value=&quot;258&quot;/&gt;&lt;property id=&quot;20309&quot; value=&quot;11342&quot;/&gt;&lt;property id=&quot;20312&quot; value=&quot;0&quot;/&gt;&lt;/object&gt;&lt;object type=&quot;3&quot; unique_id=&quot;10010&quot;&gt;&lt;property id=&quot;20148&quot; value=&quot;5&quot;/&gt;&lt;property id=&quot;20300&quot; value=&quot;Slide 7 - &amp;quot;Basic Infrastructure&amp;quot;&quot;/&gt;&lt;property id=&quot;20302&quot; value=&quot;1&quot;/&gt;&lt;property id=&quot;20303&quot; value=&quot;Bill Bennett&quot;/&gt;&lt;property id=&quot;20307&quot; value=&quot;293&quot;/&gt;&lt;property id=&quot;20309&quot; value=&quot;11342&quot;/&gt;&lt;property id=&quot;20312&quot; value=&quot;0&quot;/&gt;&lt;/object&gt;&lt;object type=&quot;3&quot; unique_id=&quot;10011&quot;&gt;&lt;property id=&quot;20148&quot; value=&quot;5&quot;/&gt;&lt;property id=&quot;20300&quot; value=&quot;Slide 8 - &amp;quot;PSTN Network Hierarchy&amp;quot;&quot;/&gt;&lt;property id=&quot;20302&quot; value=&quot;1&quot;/&gt;&lt;property id=&quot;20303&quot; value=&quot;Bill Bennett&quot;/&gt;&lt;property id=&quot;20307&quot; value=&quot;259&quot;/&gt;&lt;property id=&quot;20309&quot; value=&quot;11342&quot;/&gt;&lt;property id=&quot;20312&quot; value=&quot;0&quot;/&gt;&lt;/object&gt;&lt;object type=&quot;3&quot; unique_id=&quot;10012&quot;&gt;&lt;property id=&quot;20148&quot; value=&quot;5&quot;/&gt;&lt;property id=&quot;20300&quot; value=&quot;Slide 9 - &amp;quot;PSTN Network Hierarchy&amp;quot;&quot;/&gt;&lt;property id=&quot;20302&quot; value=&quot;1&quot;/&gt;&lt;property id=&quot;20303&quot; value=&quot;Bill Bennett&quot;/&gt;&lt;property id=&quot;20307&quot; value=&quot;291&quot;/&gt;&lt;property id=&quot;20309&quot; value=&quot;11342&quot;/&gt;&lt;property id=&quot;20312&quot; value=&quot;0&quot;/&gt;&lt;/object&gt;&lt;object type=&quot;3&quot; unique_id=&quot;10013&quot;&gt;&lt;property id=&quot;20148&quot; value=&quot;5&quot;/&gt;&lt;property id=&quot;20300&quot; value=&quot;Slide 10 - &amp;quot;Digital Cross Connect&amp;quot;&quot;/&gt;&lt;property id=&quot;20302&quot; value=&quot;1&quot;/&gt;&lt;property id=&quot;20303&quot; value=&quot;Bill Bennett&quot;/&gt;&lt;property id=&quot;20307&quot; value=&quot;311&quot;/&gt;&lt;property id=&quot;20309&quot; value=&quot;11342&quot;/&gt;&lt;property id=&quot;20312&quot; value=&quot;0&quot;/&gt;&lt;/object&gt;&lt;object type=&quot;3&quot; unique_id=&quot;10014&quot;&gt;&lt;property id=&quot;20148&quot; value=&quot;5&quot;/&gt;&lt;property id=&quot;20300&quot; value=&quot;Slide 11 - &amp;quot;Telephone Number Plans &amp;quot;&quot;/&gt;&lt;property id=&quot;20302&quot; value=&quot;1&quot;/&gt;&lt;property id=&quot;20303&quot; value=&quot;Bill Bennett&quot;/&gt;&lt;property id=&quot;20307&quot; value=&quot;294&quot;/&gt;&lt;property id=&quot;20309&quot; value=&quot;11342&quot;/&gt;&lt;property id=&quot;20312&quot; value=&quot;0&quot;/&gt;&lt;/object&gt;&lt;object type=&quot;3&quot; unique_id=&quot;10015&quot;&gt;&lt;property id=&quot;20148&quot; value=&quot;5&quot;/&gt;&lt;property id=&quot;20300&quot; value=&quot;Slide 12 - &amp;quot;System Signaling &amp;quot;&quot;/&gt;&lt;property id=&quot;20302&quot; value=&quot;1&quot;/&gt;&lt;property id=&quot;20303&quot; value=&quot;Bill Bennett&quot;/&gt;&lt;property id=&quot;20307&quot; value=&quot;295&quot;/&gt;&lt;property id=&quot;20309&quot; value=&quot;11342&quot;/&gt;&lt;property id=&quot;20312&quot; value=&quot;0&quot;/&gt;&lt;/object&gt;&lt;object type=&quot;3&quot; unique_id=&quot;10016&quot;&gt;&lt;property id=&quot;20148&quot; value=&quot;5&quot;/&gt;&lt;property id=&quot;20300&quot; value=&quot;Slide 13 - &amp;quot;Touch-Tone Dialing &amp;quot;&quot;/&gt;&lt;property id=&quot;20302&quot; value=&quot;1&quot;/&gt;&lt;property id=&quot;20303&quot; value=&quot;Bill Bennett&quot;/&gt;&lt;property id=&quot;20307&quot; value=&quot;261&quot;/&gt;&lt;property id=&quot;20309&quot; value=&quot;11342&quot;/&gt;&lt;property id=&quot;20312&quot; value=&quot;0&quot;/&gt;&lt;/object&gt;&lt;object type=&quot;3&quot; unique_id=&quot;10017&quot;&gt;&lt;property id=&quot;20148&quot; value=&quot;5&quot;/&gt;&lt;property id=&quot;20300&quot; value=&quot;Slide 14 - &amp;quot;Signaling System 7 Protocols&amp;quot;&quot;/&gt;&lt;property id=&quot;20302&quot; value=&quot;1&quot;/&gt;&lt;property id=&quot;20303&quot; value=&quot;Bill Bennett&quot;/&gt;&lt;property id=&quot;20307&quot; value=&quot;262&quot;/&gt;&lt;property id=&quot;20309&quot; value=&quot;11342&quot;/&gt;&lt;property id=&quot;20312&quot; value=&quot;0&quot;/&gt;&lt;/object&gt;&lt;object type=&quot;3&quot; unique_id=&quot;10018&quot;&gt;&lt;property id=&quot;20148&quot; value=&quot;5&quot;/&gt;&lt;property id=&quot;20300&quot; value=&quot;Slide 15 - &amp;quot;SS7&amp;quot;&quot;/&gt;&lt;property id=&quot;20302&quot; value=&quot;1&quot;/&gt;&lt;property id=&quot;20303&quot; value=&quot;Bill Bennett&quot;/&gt;&lt;property id=&quot;20307&quot; value=&quot;296&quot;/&gt;&lt;property id=&quot;20309&quot; value=&quot;11342&quot;/&gt;&lt;property id=&quot;20312&quot; value=&quot;0&quot;/&gt;&lt;/object&gt;&lt;object type=&quot;3&quot; unique_id=&quot;10019&quot;&gt;&lt;property id=&quot;20148&quot; value=&quot;5&quot;/&gt;&lt;property id=&quot;20300&quot; value=&quot;Slide 16 - &amp;quot;Voice Digitization &amp;quot;&quot;/&gt;&lt;property id=&quot;20302&quot; value=&quot;1&quot;/&gt;&lt;property id=&quot;20303&quot; value=&quot;Bill Bennett&quot;/&gt;&lt;property id=&quot;20307&quot; value=&quot;297&quot;/&gt;&lt;property id=&quot;20309&quot; value=&quot;11342&quot;/&gt;&lt;property id=&quot;20312&quot; value=&quot;0&quot;/&gt;&lt;/object&gt;&lt;object type=&quot;3&quot; unique_id=&quot;10020&quot;&gt;&lt;property id=&quot;20148&quot; value=&quot;5&quot;/&gt;&lt;property id=&quot;20300&quot; value=&quot;Slide 17 - &amp;quot;Voice Digitization&amp;quot;&quot;/&gt;&lt;property id=&quot;20302&quot; value=&quot;1&quot;/&gt;&lt;property id=&quot;20303&quot; value=&quot;Bill Bennett&quot;/&gt;&lt;property id=&quot;20307&quot; value=&quot;263&quot;/&gt;&lt;property id=&quot;20309&quot; value=&quot;11342&quot;/&gt;&lt;property id=&quot;20312&quot; value=&quot;0&quot;/&gt;&lt;/object&gt;&lt;object type=&quot;3&quot; unique_id=&quot;10021&quot;&gt;&lt;property id=&quot;20148&quot; value=&quot;5&quot;/&gt;&lt;property id=&quot;20300&quot; value=&quot;Slide 18 - &amp;quot;Voice Digitization&amp;quot;&quot;/&gt;&lt;property id=&quot;20302&quot; value=&quot;1&quot;/&gt;&lt;property id=&quot;20303&quot; value=&quot;Bill Bennett&quot;/&gt;&lt;property id=&quot;20307&quot; value=&quot;264&quot;/&gt;&lt;property id=&quot;20309&quot; value=&quot;11342&quot;/&gt;&lt;property id=&quot;20312&quot; value=&quot;0&quot;/&gt;&lt;/object&gt;&lt;object type=&quot;3&quot; unique_id=&quot;10022&quot;&gt;&lt;property id=&quot;20148&quot; value=&quot;5&quot;/&gt;&lt;property id=&quot;20300&quot; value=&quot;Slide 19 - &amp;quot;Voice Digitization&amp;quot;&quot;/&gt;&lt;property id=&quot;20302&quot; value=&quot;1&quot;/&gt;&lt;property id=&quot;20303&quot; value=&quot;Bill Bennett&quot;/&gt;&lt;property id=&quot;20307&quot; value=&quot;265&quot;/&gt;&lt;property id=&quot;20309&quot; value=&quot;11342&quot;/&gt;&lt;property id=&quot;20312&quot; value=&quot;0&quot;/&gt;&lt;/object&gt;&lt;object type=&quot;3&quot; unique_id=&quot;10023&quot;&gt;&lt;property id=&quot;20148&quot; value=&quot;5&quot;/&gt;&lt;property id=&quot;20300&quot; value=&quot;Slide 20 - &amp;quot;Voice Digitization&amp;quot;&quot;/&gt;&lt;property id=&quot;20302&quot; value=&quot;1&quot;/&gt;&lt;property id=&quot;20303&quot; value=&quot;Bill Bennett&quot;/&gt;&lt;property id=&quot;20307&quot; value=&quot;266&quot;/&gt;&lt;property id=&quot;20309&quot; value=&quot;11342&quot;/&gt;&lt;property id=&quot;20312&quot; value=&quot;0&quot;/&gt;&lt;/object&gt;&lt;object type=&quot;3&quot; unique_id=&quot;10024&quot;&gt;&lt;property id=&quot;20148&quot; value=&quot;5&quot;/&gt;&lt;property id=&quot;20300&quot; value=&quot;Slide 21 - &amp;quot;Voice Digitization&amp;quot;&quot;/&gt;&lt;property id=&quot;20302&quot; value=&quot;1&quot;/&gt;&lt;property id=&quot;20303&quot; value=&quot;Bill Bennett&quot;/&gt;&lt;property id=&quot;20307&quot; value=&quot;267&quot;/&gt;&lt;property id=&quot;20309&quot; value=&quot;11342&quot;/&gt;&lt;property id=&quot;20312&quot; value=&quot;0&quot;/&gt;&lt;/object&gt;&lt;object type=&quot;3&quot; unique_id=&quot;10025&quot;&gt;&lt;property id=&quot;20148&quot; value=&quot;5&quot;/&gt;&lt;property id=&quot;20300&quot; value=&quot;Slide 22&quot;/&gt;&lt;property id=&quot;20302&quot; value=&quot;1&quot;/&gt;&lt;property id=&quot;20303&quot; value=&quot;Bill Bennett&quot;/&gt;&lt;property id=&quot;20307&quot; value=&quot;313&quot;/&gt;&lt;property id=&quot;20309&quot; value=&quot;11342&quot;/&gt;&lt;property id=&quot;20312&quot; value=&quot;0&quot;/&gt;&lt;/object&gt;&lt;object type=&quot;3&quot; unique_id=&quot;10026&quot;&gt;&lt;property id=&quot;20148&quot; value=&quot;5&quot;/&gt;&lt;property id=&quot;20300&quot; value=&quot;Slide 23 - &amp;quot;Voice Transmission Alternatives&amp;quot;&quot;/&gt;&lt;property id=&quot;20302&quot; value=&quot;1&quot;/&gt;&lt;property id=&quot;20303&quot; value=&quot;Bill Bennett&quot;/&gt;&lt;property id=&quot;20307&quot; value=&quot;298&quot;/&gt;&lt;property id=&quot;20309&quot; value=&quot;11342&quot;/&gt;&lt;property id=&quot;20312&quot; value=&quot;0&quot;/&gt;&lt;/object&gt;&lt;object type=&quot;3&quot; unique_id=&quot;10027&quot;&gt;&lt;property id=&quot;20148&quot; value=&quot;5&quot;/&gt;&lt;property id=&quot;20300&quot; value=&quot;Slide 24 - &amp;quot;Voice over IP (VoIP)&amp;quot;&quot;/&gt;&lt;property id=&quot;20302&quot; value=&quot;1&quot;/&gt;&lt;property id=&quot;20303&quot; value=&quot;Bill Bennett&quot;/&gt;&lt;property id=&quot;20307&quot; value=&quot;269&quot;/&gt;&lt;property id=&quot;20309&quot; value=&quot;11342&quot;/&gt;&lt;property id=&quot;20312&quot; value=&quot;0&quot;/&gt;&lt;/object&gt;&lt;object type=&quot;3&quot; unique_id=&quot;10028&quot;&gt;&lt;property id=&quot;20148&quot; value=&quot;5&quot;/&gt;&lt;property id=&quot;20300&quot; value=&quot;Slide 25 - &amp;quot;Frame Relay&amp;quot;&quot;/&gt;&lt;property id=&quot;20302&quot; value=&quot;1&quot;/&gt;&lt;property id=&quot;20303&quot; value=&quot;Bill Bennett&quot;/&gt;&lt;property id=&quot;20307&quot; value=&quot;270&quot;/&gt;&lt;property id=&quot;20309&quot; value=&quot;11342&quot;/&gt;&lt;property id=&quot;20312&quot; value=&quot;0&quot;/&gt;&lt;/object&gt;&lt;object type=&quot;3&quot; unique_id=&quot;10029&quot;&gt;&lt;property id=&quot;20148&quot; value=&quot;5&quot;/&gt;&lt;property id=&quot;20300&quot; value=&quot;Slide 26 - &amp;quot;ATM&amp;quot;&quot;/&gt;&lt;property id=&quot;20302&quot; value=&quot;1&quot;/&gt;&lt;property id=&quot;20303&quot; value=&quot;Bill Bennett&quot;/&gt;&lt;property id=&quot;20307&quot; value=&quot;271&quot;/&gt;&lt;property id=&quot;20309&quot; value=&quot;11342&quot;/&gt;&lt;property id=&quot;20312&quot; value=&quot;0&quot;/&gt;&lt;/object&gt;&lt;object type=&quot;3&quot; unique_id=&quot;10030&quot;&gt;&lt;property id=&quot;20148&quot; value=&quot;5&quot;/&gt;&lt;property id=&quot;20300&quot; value=&quot;Slide 27 - &amp;quot;ISDN&amp;quot;&quot;/&gt;&lt;property id=&quot;20302&quot; value=&quot;1&quot;/&gt;&lt;property id=&quot;20303&quot; value=&quot;Bill Bennett&quot;/&gt;&lt;property id=&quot;20307&quot; value=&quot;299&quot;/&gt;&lt;property id=&quot;20309&quot; value=&quot;11342&quot;/&gt;&lt;property id=&quot;20312&quot; value=&quot;0&quot;/&gt;&lt;/object&gt;&lt;object type=&quot;3&quot; unique_id=&quot;10031&quot;&gt;&lt;property id=&quot;20148&quot; value=&quot;5&quot;/&gt;&lt;property id=&quot;20300&quot; value=&quot;Slide 28 - &amp;quot;ISDN&amp;quot;&quot;/&gt;&lt;property id=&quot;20302&quot; value=&quot;1&quot;/&gt;&lt;property id=&quot;20303&quot; value=&quot;Bill Bennett&quot;/&gt;&lt;property id=&quot;20307&quot; value=&quot;272&quot;/&gt;&lt;property id=&quot;20309&quot; value=&quot;11342&quot;/&gt;&lt;property id=&quot;20312&quot; value=&quot;0&quot;/&gt;&lt;/object&gt;&lt;object type=&quot;3&quot; unique_id=&quot;10032&quot;&gt;&lt;property id=&quot;20148&quot; value=&quot;5&quot;/&gt;&lt;property id=&quot;20300&quot; value=&quot;Slide 29 - &amp;quot;Wireless Voice Transmission&amp;quot;&quot;/&gt;&lt;property id=&quot;20302&quot; value=&quot;1&quot;/&gt;&lt;property id=&quot;20303&quot; value=&quot;Bill Bennett&quot;/&gt;&lt;property id=&quot;20307&quot; value=&quot;315&quot;/&gt;&lt;property id=&quot;20309&quot; value=&quot;11342&quot;/&gt;&lt;property id=&quot;20312&quot; value=&quot;0&quot;/&gt;&lt;/object&gt;&lt;object type=&quot;3&quot; unique_id=&quot;10033&quot;&gt;&lt;property id=&quot;20148&quot; value=&quot;5&quot;/&gt;&lt;property id=&quot;20300&quot; value=&quot;Slide 30 - &amp;quot;Wireless Voice Transmission&amp;quot;&quot;/&gt;&lt;property id=&quot;20302&quot; value=&quot;1&quot;/&gt;&lt;property id=&quot;20303&quot; value=&quot;Bill Bennett&quot;/&gt;&lt;property id=&quot;20307&quot; value=&quot;316&quot;/&gt;&lt;property id=&quot;20309&quot; value=&quot;11342&quot;/&gt;&lt;property id=&quot;20312&quot; value=&quot;0&quot;/&gt;&lt;/object&gt;&lt;object type=&quot;3&quot; unique_id=&quot;10034&quot;&gt;&lt;property id=&quot;20148&quot; value=&quot;5&quot;/&gt;&lt;property id=&quot;20300&quot; value=&quot;Slide 31 - &amp;quot;Wireless Voice Transmission&amp;quot;&quot;/&gt;&lt;property id=&quot;20302&quot; value=&quot;1&quot;/&gt;&lt;property id=&quot;20303&quot; value=&quot;Bill Bennett&quot;/&gt;&lt;property id=&quot;20307&quot; value=&quot;317&quot;/&gt;&lt;property id=&quot;20309&quot; value=&quot;11342&quot;/&gt;&lt;property id=&quot;20312&quot; value=&quot;0&quot;/&gt;&lt;/object&gt;&lt;object type=&quot;3&quot; unique_id=&quot;10035&quot;&gt;&lt;property id=&quot;20148&quot; value=&quot;5&quot;/&gt;&lt;property id=&quot;20300&quot; value=&quot;Slide 32 - &amp;quot;Wireless Voice Transmission&amp;quot;&quot;/&gt;&lt;property id=&quot;20302&quot; value=&quot;1&quot;/&gt;&lt;property id=&quot;20303&quot; value=&quot;Bill Bennett&quot;/&gt;&lt;property id=&quot;20307&quot; value=&quot;318&quot;/&gt;&lt;property id=&quot;20309&quot; value=&quot;11342&quot;/&gt;&lt;property id=&quot;20312&quot; value=&quot;0&quot;/&gt;&lt;/object&gt;&lt;object type=&quot;3&quot; unique_id=&quot;10036&quot;&gt;&lt;property id=&quot;20148&quot; value=&quot;5&quot;/&gt;&lt;property id=&quot;20300&quot; value=&quot;Slide 33 - &amp;quot;Wireless Voice Transmission&amp;quot;&quot;/&gt;&lt;property id=&quot;20302&quot; value=&quot;1&quot;/&gt;&lt;property id=&quot;20303&quot; value=&quot;Bill Bennett&quot;/&gt;&lt;property id=&quot;20307&quot; value=&quot;273&quot;/&gt;&lt;property id=&quot;20309&quot; value=&quot;11342&quot;/&gt;&lt;property id=&quot;20312&quot; value=&quot;0&quot;/&gt;&lt;/object&gt;&lt;object type=&quot;3&quot; unique_id=&quot;10037&quot;&gt;&lt;property id=&quot;20148&quot; value=&quot;5&quot;/&gt;&lt;property id=&quot;20300&quot; value=&quot;Slide 34 - &amp;quot;Wireless Voice Transmission&amp;quot;&quot;/&gt;&lt;property id=&quot;20302&quot; value=&quot;1&quot;/&gt;&lt;property id=&quot;20303&quot; value=&quot;Bill Bennett&quot;/&gt;&lt;property id=&quot;20307&quot; value=&quot;319&quot;/&gt;&lt;property id=&quot;20309&quot; value=&quot;11342&quot;/&gt;&lt;property id=&quot;20312&quot; value=&quot;0&quot;/&gt;&lt;/object&gt;&lt;object type=&quot;3&quot; unique_id=&quot;10038&quot;&gt;&lt;property id=&quot;20148&quot; value=&quot;5&quot;/&gt;&lt;property id=&quot;20300&quot; value=&quot;Slide 35 - &amp;quot;Wireless Voice Transmission&amp;quot;&quot;/&gt;&lt;property id=&quot;20302&quot; value=&quot;1&quot;/&gt;&lt;property id=&quot;20303&quot; value=&quot;Bill Bennett&quot;/&gt;&lt;property id=&quot;20307&quot; value=&quot;320&quot;/&gt;&lt;property id=&quot;20309&quot; value=&quot;11342&quot;/&gt;&lt;property id=&quot;20312&quot; value=&quot;0&quot;/&gt;&lt;/object&gt;&lt;object type=&quot;3&quot; unique_id=&quot;10039&quot;&gt;&lt;property id=&quot;20148&quot; value=&quot;5&quot;/&gt;&lt;property id=&quot;20300&quot; value=&quot;Slide 36 - &amp;quot;Wireless Voice Transmission&amp;quot;&quot;/&gt;&lt;property id=&quot;20302&quot; value=&quot;1&quot;/&gt;&lt;property id=&quot;20303&quot; value=&quot;Bill Bennett&quot;/&gt;&lt;property id=&quot;20307&quot; value=&quot;274&quot;/&gt;&lt;property id=&quot;20309&quot; value=&quot;11342&quot;/&gt;&lt;property id=&quot;20312&quot; value=&quot;0&quot;/&gt;&lt;/object&gt;&lt;object type=&quot;3&quot; unique_id=&quot;10040&quot;&gt;&lt;property id=&quot;20148&quot; value=&quot;5&quot;/&gt;&lt;property id=&quot;20300&quot; value=&quot;Slide 37 - &amp;quot;Cellular Standards&amp;quot;&quot;/&gt;&lt;property id=&quot;20302&quot; value=&quot;1&quot;/&gt;&lt;property id=&quot;20303&quot; value=&quot;Bill Bennett&quot;/&gt;&lt;property id=&quot;20307&quot; value=&quot;332&quot;/&gt;&lt;property id=&quot;20309&quot; value=&quot;11342&quot;/&gt;&lt;property id=&quot;20312&quot; value=&quot;0&quot;/&gt;&lt;/object&gt;&lt;object type=&quot;3&quot; unique_id=&quot;10041&quot;&gt;&lt;property id=&quot;20148&quot; value=&quot;5&quot;/&gt;&lt;property id=&quot;20300&quot; value=&quot;Slide 38 - &amp;quot;Cellular Standards - FDMA&amp;quot;&quot;/&gt;&lt;property id=&quot;20302&quot; value=&quot;1&quot;/&gt;&lt;property id=&quot;20303&quot; value=&quot;Bill Bennett&quot;/&gt;&lt;property id=&quot;20307&quot; value=&quot;333&quot;/&gt;&lt;property id=&quot;20309&quot; value=&quot;11342&quot;/&gt;&lt;property id=&quot;20312&quot; value=&quot;0&quot;/&gt;&lt;/object&gt;&lt;object type=&quot;3&quot; unique_id=&quot;10042&quot;&gt;&lt;property id=&quot;20148&quot; value=&quot;5&quot;/&gt;&lt;property id=&quot;20300&quot; value=&quot;Slide 39 - &amp;quot;Cellular Standards - TDMA&amp;quot;&quot;/&gt;&lt;property id=&quot;20302&quot; value=&quot;1&quot;/&gt;&lt;property id=&quot;20303&quot; value=&quot;Bill Bennett&quot;/&gt;&lt;property id=&quot;20307&quot; value=&quot;275&quot;/&gt;&lt;property id=&quot;20309&quot; value=&quot;11342&quot;/&gt;&lt;property id=&quot;20312&quot; value=&quot;0&quot;/&gt;&lt;/object&gt;&lt;object type=&quot;3&quot; unique_id=&quot;10043&quot;&gt;&lt;property id=&quot;20148&quot; value=&quot;5&quot;/&gt;&lt;property id=&quot;20300&quot; value=&quot;Slide 40 - &amp;quot;Cellular Standards - CDMA&amp;quot;&quot;/&gt;&lt;property id=&quot;20302&quot; value=&quot;1&quot;/&gt;&lt;property id=&quot;20303&quot; value=&quot;Bill Bennett&quot;/&gt;&lt;property id=&quot;20307&quot; value=&quot;278&quot;/&gt;&lt;property id=&quot;20309&quot; value=&quot;11342&quot;/&gt;&lt;property id=&quot;20312&quot; value=&quot;0&quot;/&gt;&lt;/object&gt;&lt;object type=&quot;3&quot; unique_id=&quot;10044&quot;&gt;&lt;property id=&quot;20148&quot; value=&quot;5&quot;/&gt;&lt;property id=&quot;20300&quot; value=&quot;Slide 41 - &amp;quot;Wireless Data Service Generations&amp;quot;&quot;/&gt;&lt;property id=&quot;20302&quot; value=&quot;1&quot;/&gt;&lt;property id=&quot;20303&quot; value=&quot;Bill Bennett&quot;/&gt;&lt;property id=&quot;20307&quot; value=&quot;312&quot;/&gt;&lt;property id=&quot;20309&quot; value=&quot;11342&quot;/&gt;&lt;property id=&quot;20312&quot; value=&quot;0&quot;/&gt;&lt;/object&gt;&lt;object type=&quot;3&quot; unique_id=&quot;10045&quot;&gt;&lt;property id=&quot;20148&quot; value=&quot;5&quot;/&gt;&lt;property id=&quot;20300&quot; value=&quot;Slide 42 - &amp;quot;1G Cellular&amp;quot;&quot;/&gt;&lt;property id=&quot;20302&quot; value=&quot;1&quot;/&gt;&lt;property id=&quot;20303&quot; value=&quot;Bill Bennett&quot;/&gt;&lt;property id=&quot;20307&quot; value=&quot;301&quot;/&gt;&lt;property id=&quot;20309&quot; value=&quot;11342&quot;/&gt;&lt;property id=&quot;20312&quot; value=&quot;0&quot;/&gt;&lt;/object&gt;&lt;object type=&quot;3&quot; unique_id=&quot;10046&quot;&gt;&lt;property id=&quot;20148&quot; value=&quot;5&quot;/&gt;&lt;property id=&quot;20300&quot; value=&quot;Slide 43 - &amp;quot;1G Cellular&amp;quot;&quot;/&gt;&lt;property id=&quot;20302&quot; value=&quot;1&quot;/&gt;&lt;property id=&quot;20303&quot; value=&quot;Bill Bennett&quot;/&gt;&lt;property id=&quot;20307&quot; value=&quot;334&quot;/&gt;&lt;property id=&quot;20309&quot; value=&quot;11342&quot;/&gt;&lt;property id=&quot;20312&quot; value=&quot;0&quot;/&gt;&lt;/object&gt;&lt;object type=&quot;3&quot; unique_id=&quot;10047&quot;&gt;&lt;property id=&quot;20148&quot; value=&quot;5&quot;/&gt;&lt;property id=&quot;20300&quot; value=&quot;Slide 44 - &amp;quot;2G – Digital Cellular&amp;quot;&quot;/&gt;&lt;property id=&quot;20302&quot; value=&quot;1&quot;/&gt;&lt;property id=&quot;20303&quot; value=&quot;Bill Bennett&quot;/&gt;&lt;property id=&quot;20307&quot; value=&quot;303&quot;/&gt;&lt;property id=&quot;20309&quot; value=&quot;11342&quot;/&gt;&lt;property id=&quot;20312&quot; value=&quot;0&quot;/&gt;&lt;/object&gt;&lt;object type=&quot;3&quot; unique_id=&quot;10048&quot;&gt;&lt;property id=&quot;20148&quot; value=&quot;5&quot;/&gt;&lt;property id=&quot;20300&quot; value=&quot;Slide 45 - &amp;quot;2G – Digital Cellular&amp;quot;&quot;/&gt;&lt;property id=&quot;20302&quot; value=&quot;1&quot;/&gt;&lt;property id=&quot;20303&quot; value=&quot;Bill Bennett&quot;/&gt;&lt;property id=&quot;20307&quot; value=&quot;302&quot;/&gt;&lt;property id=&quot;20309&quot; value=&quot;11342&quot;/&gt;&lt;property id=&quot;20312&quot; value=&quot;0&quot;/&gt;&lt;/object&gt;&lt;object type=&quot;3&quot; unique_id=&quot;10049&quot;&gt;&lt;property id=&quot;20148&quot; value=&quot;5&quot;/&gt;&lt;property id=&quot;20300&quot; value=&quot;Slide 46 - &amp;quot;2.5G – Cellular&amp;quot;&quot;/&gt;&lt;property id=&quot;20302&quot; value=&quot;1&quot;/&gt;&lt;property id=&quot;20303&quot; value=&quot;Bill Bennett&quot;/&gt;&lt;property id=&quot;20307&quot; value=&quot;323&quot;/&gt;&lt;property id=&quot;20309&quot; value=&quot;11342&quot;/&gt;&lt;property id=&quot;20312&quot; value=&quot;0&quot;/&gt;&lt;/object&gt;&lt;object type=&quot;3&quot; unique_id=&quot;10050&quot;&gt;&lt;property id=&quot;20148&quot; value=&quot;5&quot;/&gt;&lt;property id=&quot;20300&quot; value=&quot;Slide 47 - &amp;quot;2.5G – Cellular&amp;quot;&quot;/&gt;&lt;property id=&quot;20302&quot; value=&quot;1&quot;/&gt;&lt;property id=&quot;20303&quot; value=&quot;Bill Bennett&quot;/&gt;&lt;property id=&quot;20307&quot; value=&quot;330&quot;/&gt;&lt;property id=&quot;20309&quot; value=&quot;11342&quot;/&gt;&lt;property id=&quot;20312&quot; value=&quot;0&quot;/&gt;&lt;/object&gt;&lt;object type=&quot;3&quot; unique_id=&quot;10051&quot;&gt;&lt;property id=&quot;20148&quot; value=&quot;5&quot;/&gt;&lt;property id=&quot;20300&quot; value=&quot;Slide 48 - &amp;quot;3G – Digital Cellular&amp;quot;&quot;/&gt;&lt;property id=&quot;20302&quot; value=&quot;1&quot;/&gt;&lt;property id=&quot;20303&quot; value=&quot;Bill Bennett&quot;/&gt;&lt;property id=&quot;20307&quot; value=&quot;321&quot;/&gt;&lt;property id=&quot;20309&quot; value=&quot;11342&quot;/&gt;&lt;property id=&quot;20312&quot; value=&quot;0&quot;/&gt;&lt;/object&gt;&lt;object type=&quot;3&quot; unique_id=&quot;10052&quot;&gt;&lt;property id=&quot;20148&quot; value=&quot;5&quot;/&gt;&lt;property id=&quot;20300&quot; value=&quot;Slide 49 - &amp;quot;3G – Digital Cellular&amp;quot;&quot;/&gt;&lt;property id=&quot;20302&quot; value=&quot;1&quot;/&gt;&lt;property id=&quot;20303&quot; value=&quot;Bill Bennett&quot;/&gt;&lt;property id=&quot;20307&quot; value=&quot;324&quot;/&gt;&lt;property id=&quot;20309&quot; value=&quot;11342&quot;/&gt;&lt;property id=&quot;20312&quot; value=&quot;0&quot;/&gt;&lt;/object&gt;&lt;object type=&quot;3&quot; unique_id=&quot;10053&quot;&gt;&lt;property id=&quot;20148&quot; value=&quot;5&quot;/&gt;&lt;property id=&quot;20300&quot; value=&quot;Slide 50 - &amp;quot;3G – Digital Cellular&amp;quot;&quot;/&gt;&lt;property id=&quot;20302&quot; value=&quot;1&quot;/&gt;&lt;property id=&quot;20303&quot; value=&quot;Bill Bennett&quot;/&gt;&lt;property id=&quot;20307&quot; value=&quot;335&quot;/&gt;&lt;property id=&quot;20309&quot; value=&quot;11342&quot;/&gt;&lt;property id=&quot;20312&quot; value=&quot;0&quot;/&gt;&lt;/object&gt;&lt;object type=&quot;3&quot; unique_id=&quot;10054&quot;&gt;&lt;property id=&quot;20148&quot; value=&quot;5&quot;/&gt;&lt;property id=&quot;20300&quot; value=&quot;Slide 51 - &amp;quot;Wireless Data Services - GSM&amp;quot;&quot;/&gt;&lt;property id=&quot;20302&quot; value=&quot;1&quot;/&gt;&lt;property id=&quot;20303&quot; value=&quot;Bill Bennett&quot;/&gt;&lt;property id=&quot;20307&quot; value=&quot;329&quot;/&gt;&lt;property id=&quot;20309&quot; value=&quot;11342&quot;/&gt;&lt;property id=&quot;20312&quot; value=&quot;0&quot;/&gt;&lt;/object&gt;&lt;object type=&quot;3&quot; unique_id=&quot;10055&quot;&gt;&lt;property id=&quot;20148&quot; value=&quot;5&quot;/&gt;&lt;property id=&quot;20300&quot; value=&quot;Slide 52 - &amp;quot;4G - Digital Cellular&amp;quot;&quot;/&gt;&lt;property id=&quot;20302&quot; value=&quot;1&quot;/&gt;&lt;property id=&quot;20303&quot; value=&quot;Bill Bennett&quot;/&gt;&lt;property id=&quot;20307&quot; value=&quot;325&quot;/&gt;&lt;property id=&quot;20309&quot; value=&quot;11342&quot;/&gt;&lt;property id=&quot;20312&quot; value=&quot;0&quot;/&gt;&lt;/object&gt;&lt;object type=&quot;3&quot; unique_id=&quot;10056&quot;&gt;&lt;property id=&quot;20148&quot; value=&quot;5&quot;/&gt;&lt;property id=&quot;20300&quot; value=&quot;Slide 53 - &amp;quot;Coverage Maps&amp;quot;&quot;/&gt;&lt;property id=&quot;20302&quot; value=&quot;1&quot;/&gt;&lt;property id=&quot;20303&quot; value=&quot;Bill Bennett&quot;/&gt;&lt;property id=&quot;20307&quot; value=&quot;328&quot;/&gt;&lt;property id=&quot;20309&quot; value=&quot;11342&quot;/&gt;&lt;property id=&quot;20312&quot; value=&quot;0&quot;/&gt;&lt;/object&gt;&lt;object type=&quot;3&quot; unique_id=&quot;10057&quot;&gt;&lt;property id=&quot;20148&quot; value=&quot;5&quot;/&gt;&lt;property id=&quot;20300&quot; value=&quot;Slide 54 - &amp;quot;Private Branch Exchange&amp;quot;&quot;/&gt;&lt;property id=&quot;20302&quot; value=&quot;1&quot;/&gt;&lt;property id=&quot;20303&quot; value=&quot;Bill Bennett&quot;/&gt;&lt;property id=&quot;20307&quot; value=&quot;304&quot;/&gt;&lt;property id=&quot;20309&quot; value=&quot;11342&quot;/&gt;&lt;property id=&quot;20312&quot; value=&quot;0&quot;/&gt;&lt;/object&gt;&lt;object type=&quot;3&quot; unique_id=&quot;10058&quot;&gt;&lt;property id=&quot;20148&quot; value=&quot;5&quot;/&gt;&lt;property id=&quot;20300&quot; value=&quot;Slide 55 - &amp;quot;PBX&amp;quot;&quot;/&gt;&lt;property id=&quot;20302&quot; value=&quot;1&quot;/&gt;&lt;property id=&quot;20303&quot; value=&quot;Bill Bennett&quot;/&gt;&lt;property id=&quot;20307&quot; value=&quot;283&quot;/&gt;&lt;property id=&quot;20309&quot; value=&quot;11342&quot;/&gt;&lt;property id=&quot;20312&quot; value=&quot;0&quot;/&gt;&lt;/object&gt;&lt;object type=&quot;3&quot; unique_id=&quot;10059&quot;&gt;&lt;property id=&quot;20148&quot; value=&quot;5&quot;/&gt;&lt;property id=&quot;20300&quot; value=&quot;Slide 56 - &amp;quot;PBX&amp;quot;&quot;/&gt;&lt;property id=&quot;20302&quot; value=&quot;1&quot;/&gt;&lt;property id=&quot;20303&quot; value=&quot;Bill Bennett&quot;/&gt;&lt;property id=&quot;20307&quot; value=&quot;276&quot;/&gt;&lt;property id=&quot;20309&quot; value=&quot;11342&quot;/&gt;&lt;property id=&quot;20312&quot; value=&quot;0&quot;/&gt;&lt;/object&gt;&lt;object type=&quot;3&quot; unique_id=&quot;10060&quot;&gt;&lt;property id=&quot;20148&quot; value=&quot;5&quot;/&gt;&lt;property id=&quot;20300&quot; value=&quot;Slide 57 - &amp;quot;Computer Telephony Integration&amp;quot;&quot;/&gt;&lt;property id=&quot;20302&quot; value=&quot;1&quot;/&gt;&lt;property id=&quot;20303&quot; value=&quot;Bill Bennett&quot;/&gt;&lt;property id=&quot;20307&quot; value=&quot;287&quot;/&gt;&lt;property id=&quot;20309&quot; value=&quot;11342&quot;/&gt;&lt;property id=&quot;20312&quot; value=&quot;0&quot;/&gt;&lt;/object&gt;&lt;object type=&quot;3&quot; unique_id=&quot;10061&quot;&gt;&lt;property id=&quot;20148&quot; value=&quot;5&quot;/&gt;&lt;property id=&quot;20300&quot; value=&quot;Slide 58 - &amp;quot;Computer Telephony Integration &amp;quot;&quot;/&gt;&lt;property id=&quot;20302&quot; value=&quot;1&quot;/&gt;&lt;property id=&quot;20303&quot; value=&quot;Bill Bennett&quot;/&gt;&lt;property id=&quot;20307&quot; value=&quot;284&quot;/&gt;&lt;property id=&quot;20309&quot; value=&quot;11342&quot;/&gt;&lt;property id=&quot;20312&quot; value=&quot;0&quot;/&gt;&lt;/object&gt;&lt;object type=&quot;3&quot; unique_id=&quot;10062&quot;&gt;&lt;property id=&quot;20148&quot; value=&quot;5&quot;/&gt;&lt;property id=&quot;20300&quot; value=&quot;Slide 59 - &amp;quot;Computer Telephony Integration&amp;quot;&quot;/&gt;&lt;property id=&quot;20302&quot; value=&quot;1&quot;/&gt;&lt;property id=&quot;20303&quot; value=&quot;Bill Bennett&quot;/&gt;&lt;property id=&quot;20307&quot; value=&quot;285&quot;/&gt;&lt;property id=&quot;20309&quot; value=&quot;11342&quot;/&gt;&lt;property id=&quot;20312&quot; value=&quot;0&quot;/&gt;&lt;/object&gt;&lt;/object&gt;&lt;object type=&quot;10&quot; unique_id=&quot;11274&quot;&gt;&lt;object type=&quot;11&quot; unique_id=&quot;11275&quot;&gt;&lt;property id=&quot;20180&quot; value=&quot;0&quot;/&gt;&lt;property id=&quot;20181&quot; value=&quot;1&quot;/&gt;&lt;property id=&quot;20182&quot; value=&quot;0&quot;/&gt;&lt;property id=&quot;20183&quot; value=&quot;1&quot;/&gt;&lt;/object&gt;&lt;object type=&quot;12&quot; unique_id=&quot;11276&quot;&gt;&lt;/object&gt;&lt;/object&gt;&lt;object type=&quot;4&quot; unique_id=&quot;11341&quot;&gt;&lt;object type=&quot;5&quot; unique_id=&quot;11342&quot;&gt;&lt;property id=&quot;20149&quot; value=&quot;Bill Bennett&quot;/&gt;&lt;property id=&quot;20150&quot; value=&quot;Associate Professor&quot;/&gt;&lt;property id=&quot;20151&quot; value=&quot;bill_bennett.jpg&quot;/&gt;&lt;property id=&quot;20153&quot; value=&quot;BBennett@msjc.edu&quot;/&gt;&lt;property id=&quot;20155&quot; value=&quot;Bill Has nearly 20 years of experience in Information Technology including industry certifications from Microsoft, Cisco, and CIW. He began teaching in 1994 for New Horizons Computer Learning Centers and  has been a full-time instructor at MSJC since 2001.&amp;#x0D;&amp;#x0A;&quot;/&gt;&lt;property id=&quot;20159&quot; value=&quot;msjc_logo_new.jpg&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PSNARRATION" val="9,1912851417,\\BB8\websites\cis.msjc.edu\courses\core_courses\csis202\lessons\05\powerpoint\ch05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10,1912851417,\\BB8\websites\cis.msjc.edu\courses\core_courses\csis202\lessons\05\powerpoint\ch05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11,1912851417,\\BB8\websites\cis.msjc.edu\courses\core_courses\csis202\lessons\05\powerpoint\ch05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 val="12,1912851417,\\BB8\websites\cis.msjc.edu\courses\core_courses\csis202\lessons\05\powerpoint\ch05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 val="13,1912851417,\\BB8\websites\cis.msjc.edu\courses\core_courses\csis202\lessons\05\powerpoint\ch05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 val="14,1912851417,\\BB8\websites\cis.msjc.edu\courses\core_courses\csis202\lessons\05\powerpoint\ch05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 val="15,1912851417,\\BB8\websites\cis.msjc.edu\courses\core_courses\csis202\lessons\05\powerpoint\ch05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 val="16,1912851417,\\BB8\websites\cis.msjc.edu\courses\core_courses\csis202\lessons\05\powerpoint\ch05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 val="17,1912851417,\\BB8\websites\cis.msjc.edu\courses\core_courses\csis202\lessons\05\powerpoint\ch05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 val="18,1912851417,\\BB8\websites\cis.msjc.edu\courses\core_courses\csis202\lessons\05\powerpoint\ch05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1,1912851417,\\BB8\websites\cis.msjc.edu\courses\core_courses\csis202\lessons\05\powerpoint\ch05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 val="19,1912851417,\\BB8\websites\cis.msjc.edu\courses\core_courses\csis202\lessons\05\powerpoint\ch05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 val="20,1912851417,\\BB8\websites\cis.msjc.edu\courses\core_courses\csis202\lessons\05\powerpoint\ch05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 val="21,1912851417,\\BB8\websites\cis.msjc.edu\courses\core_courses\csis202\lessons\05\powerpoint\ch05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 val="22,1912851417,\\BB8\websites\cis.msjc.edu\courses\core_courses\csis202\lessons\05\powerpoint\ch05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 val="23,1912851417,\\BB8\websites\cis.msjc.edu\courses\core_courses\csis202\lessons\05\powerpoint\ch05_pptx\Media.ppcx"/>
</p:tagLst>
</file>

<file path=ppt/tags/tag25.xml><?xml version="1.0" encoding="utf-8"?>
<p:tagLst xmlns:a="http://schemas.openxmlformats.org/drawingml/2006/main" xmlns:r="http://schemas.openxmlformats.org/officeDocument/2006/relationships" xmlns:p="http://schemas.openxmlformats.org/presentationml/2006/main">
  <p:tag name="PPSNARRATION" val="24,1912851417,\\BB8\websites\cis.msjc.edu\courses\core_courses\csis202\lessons\05\powerpoint\ch05_pptx\Media.ppcx"/>
</p:tagLst>
</file>

<file path=ppt/tags/tag26.xml><?xml version="1.0" encoding="utf-8"?>
<p:tagLst xmlns:a="http://schemas.openxmlformats.org/drawingml/2006/main" xmlns:r="http://schemas.openxmlformats.org/officeDocument/2006/relationships" xmlns:p="http://schemas.openxmlformats.org/presentationml/2006/main">
  <p:tag name="PPSNARRATION" val="25,1912851417,\\BB8\websites\cis.msjc.edu\courses\core_courses\csis202\lessons\05\powerpoint\ch05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 val="26,1912851417,\\BB8\websites\cis.msjc.edu\courses\core_courses\csis202\lessons\05\powerpoint\ch05_pptx\Media.ppcx"/>
</p:tagLst>
</file>

<file path=ppt/tags/tag28.xml><?xml version="1.0" encoding="utf-8"?>
<p:tagLst xmlns:a="http://schemas.openxmlformats.org/drawingml/2006/main" xmlns:r="http://schemas.openxmlformats.org/officeDocument/2006/relationships" xmlns:p="http://schemas.openxmlformats.org/presentationml/2006/main">
  <p:tag name="PPSNARRATION" val="27,1912851417,\\BB8\websites\cis.msjc.edu\courses\core_courses\csis202\lessons\05\powerpoint\ch05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 val="28,1912851417,\\BB8\websites\cis.msjc.edu\courses\core_courses\csis202\lessons\05\powerpoint\ch05_pptx\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2,1912851417,\\BB8\websites\cis.msjc.edu\courses\core_courses\csis202\lessons\05\powerpoint\ch05_pptx\Media.ppcx"/>
</p:tagLst>
</file>

<file path=ppt/tags/tag30.xml><?xml version="1.0" encoding="utf-8"?>
<p:tagLst xmlns:a="http://schemas.openxmlformats.org/drawingml/2006/main" xmlns:r="http://schemas.openxmlformats.org/officeDocument/2006/relationships" xmlns:p="http://schemas.openxmlformats.org/presentationml/2006/main">
  <p:tag name="PPSNARRATION" val="29,1912851417,\\BB8\websites\cis.msjc.edu\courses\core_courses\csis202\lessons\05\powerpoint\ch05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 val="30,1912851417,\\BB8\websites\cis.msjc.edu\courses\core_courses\csis202\lessons\05\powerpoint\ch05_pptx\Media.ppcx"/>
</p:tagLst>
</file>

<file path=ppt/tags/tag32.xml><?xml version="1.0" encoding="utf-8"?>
<p:tagLst xmlns:a="http://schemas.openxmlformats.org/drawingml/2006/main" xmlns:r="http://schemas.openxmlformats.org/officeDocument/2006/relationships" xmlns:p="http://schemas.openxmlformats.org/presentationml/2006/main">
  <p:tag name="PPSNARRATION" val="31,1912851417,\\BB8\websites\cis.msjc.edu\courses\core_courses\csis202\lessons\05\powerpoint\ch05_pptx\Media.ppcx"/>
</p:tagLst>
</file>

<file path=ppt/tags/tag33.xml><?xml version="1.0" encoding="utf-8"?>
<p:tagLst xmlns:a="http://schemas.openxmlformats.org/drawingml/2006/main" xmlns:r="http://schemas.openxmlformats.org/officeDocument/2006/relationships" xmlns:p="http://schemas.openxmlformats.org/presentationml/2006/main">
  <p:tag name="PPSNARRATION" val="32,1912851417,\\BB8\websites\cis.msjc.edu\courses\core_courses\csis202\lessons\05\powerpoint\ch05_pptx\Media.ppcx"/>
</p:tagLst>
</file>

<file path=ppt/tags/tag34.xml><?xml version="1.0" encoding="utf-8"?>
<p:tagLst xmlns:a="http://schemas.openxmlformats.org/drawingml/2006/main" xmlns:r="http://schemas.openxmlformats.org/officeDocument/2006/relationships" xmlns:p="http://schemas.openxmlformats.org/presentationml/2006/main">
  <p:tag name="PPSNARRATION" val="33,1912851417,\\BB8\websites\cis.msjc.edu\courses\core_courses\csis202\lessons\05\powerpoint\ch05_pptx\Media.ppcx"/>
</p:tagLst>
</file>

<file path=ppt/tags/tag35.xml><?xml version="1.0" encoding="utf-8"?>
<p:tagLst xmlns:a="http://schemas.openxmlformats.org/drawingml/2006/main" xmlns:r="http://schemas.openxmlformats.org/officeDocument/2006/relationships" xmlns:p="http://schemas.openxmlformats.org/presentationml/2006/main">
  <p:tag name="PPSNARRATION" val="34,1912851417,\\BB8\websites\cis.msjc.edu\courses\core_courses\csis202\lessons\05\powerpoint\ch05_pptx\Media.ppcx"/>
</p:tagLst>
</file>

<file path=ppt/tags/tag36.xml><?xml version="1.0" encoding="utf-8"?>
<p:tagLst xmlns:a="http://schemas.openxmlformats.org/drawingml/2006/main" xmlns:r="http://schemas.openxmlformats.org/officeDocument/2006/relationships" xmlns:p="http://schemas.openxmlformats.org/presentationml/2006/main">
  <p:tag name="PPSNARRATION" val="35,1912851417,\\BB8\websites\cis.msjc.edu\courses\core_courses\csis202\lessons\05\powerpoint\ch05_pptx\Media.ppcx"/>
</p:tagLst>
</file>

<file path=ppt/tags/tag37.xml><?xml version="1.0" encoding="utf-8"?>
<p:tagLst xmlns:a="http://schemas.openxmlformats.org/drawingml/2006/main" xmlns:r="http://schemas.openxmlformats.org/officeDocument/2006/relationships" xmlns:p="http://schemas.openxmlformats.org/presentationml/2006/main">
  <p:tag name="PPSNARRATION" val="36,1912851417,\\BB8\websites\cis.msjc.edu\courses\core_courses\csis202\lessons\05\powerpoint\ch05_pptx\Media.ppcx"/>
</p:tagLst>
</file>

<file path=ppt/tags/tag38.xml><?xml version="1.0" encoding="utf-8"?>
<p:tagLst xmlns:a="http://schemas.openxmlformats.org/drawingml/2006/main" xmlns:r="http://schemas.openxmlformats.org/officeDocument/2006/relationships" xmlns:p="http://schemas.openxmlformats.org/presentationml/2006/main">
  <p:tag name="PPSNARRATION" val="37,1912851417,\\BB8\websites\cis.msjc.edu\courses\core_courses\csis202\lessons\05\powerpoint\ch05_pptx\Media.ppcx"/>
</p:tagLst>
</file>

<file path=ppt/tags/tag39.xml><?xml version="1.0" encoding="utf-8"?>
<p:tagLst xmlns:a="http://schemas.openxmlformats.org/drawingml/2006/main" xmlns:r="http://schemas.openxmlformats.org/officeDocument/2006/relationships" xmlns:p="http://schemas.openxmlformats.org/presentationml/2006/main">
  <p:tag name="PPSNARRATION" val="38,1912851417,\\BB8\websites\cis.msjc.edu\courses\core_courses\csis202\lessons\05\powerpoint\ch05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3,1912851417,\\BB8\websites\cis.msjc.edu\courses\core_courses\csis202\lessons\05\powerpoint\ch05_pptx\Media.ppcx"/>
</p:tagLst>
</file>

<file path=ppt/tags/tag40.xml><?xml version="1.0" encoding="utf-8"?>
<p:tagLst xmlns:a="http://schemas.openxmlformats.org/drawingml/2006/main" xmlns:r="http://schemas.openxmlformats.org/officeDocument/2006/relationships" xmlns:p="http://schemas.openxmlformats.org/presentationml/2006/main">
  <p:tag name="PPSNARRATION" val="39,1912851417,\\BB8\websites\cis.msjc.edu\courses\core_courses\csis202\lessons\05\powerpoint\ch05_pptx\Media.ppcx"/>
</p:tagLst>
</file>

<file path=ppt/tags/tag41.xml><?xml version="1.0" encoding="utf-8"?>
<p:tagLst xmlns:a="http://schemas.openxmlformats.org/drawingml/2006/main" xmlns:r="http://schemas.openxmlformats.org/officeDocument/2006/relationships" xmlns:p="http://schemas.openxmlformats.org/presentationml/2006/main">
  <p:tag name="PPSNARRATION" val="40,1912851417,\\BB8\websites\cis.msjc.edu\courses\core_courses\csis202\lessons\05\powerpoint\ch05_pptx\Media.ppcx"/>
</p:tagLst>
</file>

<file path=ppt/tags/tag42.xml><?xml version="1.0" encoding="utf-8"?>
<p:tagLst xmlns:a="http://schemas.openxmlformats.org/drawingml/2006/main" xmlns:r="http://schemas.openxmlformats.org/officeDocument/2006/relationships" xmlns:p="http://schemas.openxmlformats.org/presentationml/2006/main">
  <p:tag name="PPSNARRATION" val="41,1912851417,\\BB8\websites\cis.msjc.edu\courses\core_courses\csis202\lessons\05\powerpoint\ch05_pptx\Media.ppcx"/>
</p:tagLst>
</file>

<file path=ppt/tags/tag43.xml><?xml version="1.0" encoding="utf-8"?>
<p:tagLst xmlns:a="http://schemas.openxmlformats.org/drawingml/2006/main" xmlns:r="http://schemas.openxmlformats.org/officeDocument/2006/relationships" xmlns:p="http://schemas.openxmlformats.org/presentationml/2006/main">
  <p:tag name="PPSNARRATION" val="42,1912851417,\\BB8\websites\cis.msjc.edu\courses\core_courses\csis202\lessons\05\powerpoint\ch05_pptx\Media.ppcx"/>
</p:tagLst>
</file>

<file path=ppt/tags/tag44.xml><?xml version="1.0" encoding="utf-8"?>
<p:tagLst xmlns:a="http://schemas.openxmlformats.org/drawingml/2006/main" xmlns:r="http://schemas.openxmlformats.org/officeDocument/2006/relationships" xmlns:p="http://schemas.openxmlformats.org/presentationml/2006/main">
  <p:tag name="PPSNARRATION" val="43,1912851417,\\BB8\websites\cis.msjc.edu\courses\core_courses\csis202\lessons\05\powerpoint\ch05_pptx\Media.ppcx"/>
</p:tagLst>
</file>

<file path=ppt/tags/tag45.xml><?xml version="1.0" encoding="utf-8"?>
<p:tagLst xmlns:a="http://schemas.openxmlformats.org/drawingml/2006/main" xmlns:r="http://schemas.openxmlformats.org/officeDocument/2006/relationships" xmlns:p="http://schemas.openxmlformats.org/presentationml/2006/main">
  <p:tag name="PPSNARRATION" val="44,1912851417,\\BB8\websites\cis.msjc.edu\courses\core_courses\csis202\lessons\05\powerpoint\ch05_pptx\Media.ppcx"/>
</p:tagLst>
</file>

<file path=ppt/tags/tag46.xml><?xml version="1.0" encoding="utf-8"?>
<p:tagLst xmlns:a="http://schemas.openxmlformats.org/drawingml/2006/main" xmlns:r="http://schemas.openxmlformats.org/officeDocument/2006/relationships" xmlns:p="http://schemas.openxmlformats.org/presentationml/2006/main">
  <p:tag name="PPSNARRATION" val="45,1912851417,\\BB8\websites\cis.msjc.edu\courses\core_courses\csis202\lessons\05\powerpoint\ch05_pptx\Media.ppcx"/>
</p:tagLst>
</file>

<file path=ppt/tags/tag47.xml><?xml version="1.0" encoding="utf-8"?>
<p:tagLst xmlns:a="http://schemas.openxmlformats.org/drawingml/2006/main" xmlns:r="http://schemas.openxmlformats.org/officeDocument/2006/relationships" xmlns:p="http://schemas.openxmlformats.org/presentationml/2006/main">
  <p:tag name="PPSNARRATION" val="46,1912851417,\\BB8\websites\cis.msjc.edu\courses\core_courses\csis202\lessons\05\powerpoint\ch05_pptx\Media.ppcx"/>
</p:tagLst>
</file>

<file path=ppt/tags/tag48.xml><?xml version="1.0" encoding="utf-8"?>
<p:tagLst xmlns:a="http://schemas.openxmlformats.org/drawingml/2006/main" xmlns:r="http://schemas.openxmlformats.org/officeDocument/2006/relationships" xmlns:p="http://schemas.openxmlformats.org/presentationml/2006/main">
  <p:tag name="PPSNARRATION" val="47,1912851417,\\BB8\websites\cis.msjc.edu\courses\core_courses\csis202\lessons\05\powerpoint\ch05_pptx\Media.ppcx"/>
</p:tagLst>
</file>

<file path=ppt/tags/tag49.xml><?xml version="1.0" encoding="utf-8"?>
<p:tagLst xmlns:a="http://schemas.openxmlformats.org/drawingml/2006/main" xmlns:r="http://schemas.openxmlformats.org/officeDocument/2006/relationships" xmlns:p="http://schemas.openxmlformats.org/presentationml/2006/main">
  <p:tag name="PPSNARRATION" val="48,1912851417,\\BB8\websites\cis.msjc.edu\courses\core_courses\csis202\lessons\05\powerpoint\ch05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4,1912851417,\\BB8\websites\cis.msjc.edu\courses\core_courses\csis202\lessons\05\powerpoint\ch05_pptx\Media.ppcx"/>
</p:tagLst>
</file>

<file path=ppt/tags/tag50.xml><?xml version="1.0" encoding="utf-8"?>
<p:tagLst xmlns:a="http://schemas.openxmlformats.org/drawingml/2006/main" xmlns:r="http://schemas.openxmlformats.org/officeDocument/2006/relationships" xmlns:p="http://schemas.openxmlformats.org/presentationml/2006/main">
  <p:tag name="PPSNARRATION" val="49,1912851417,\\BB8\websites\cis.msjc.edu\courses\core_courses\csis202\lessons\05\powerpoint\ch05_pptx\Media.ppcx"/>
</p:tagLst>
</file>

<file path=ppt/tags/tag51.xml><?xml version="1.0" encoding="utf-8"?>
<p:tagLst xmlns:a="http://schemas.openxmlformats.org/drawingml/2006/main" xmlns:r="http://schemas.openxmlformats.org/officeDocument/2006/relationships" xmlns:p="http://schemas.openxmlformats.org/presentationml/2006/main">
  <p:tag name="PPSNARRATION" val="50,1912851417,\\BB8\websites\cis.msjc.edu\courses\core_courses\csis202\lessons\05\powerpoint\ch05_pptx\Media.ppcx"/>
</p:tagLst>
</file>

<file path=ppt/tags/tag52.xml><?xml version="1.0" encoding="utf-8"?>
<p:tagLst xmlns:a="http://schemas.openxmlformats.org/drawingml/2006/main" xmlns:r="http://schemas.openxmlformats.org/officeDocument/2006/relationships" xmlns:p="http://schemas.openxmlformats.org/presentationml/2006/main">
  <p:tag name="PPSNARRATION" val="51,1912851417,\\BB8\websites\cis.msjc.edu\courses\core_courses\csis202\lessons\05\powerpoint\ch05_pptx\Media.ppcx"/>
</p:tagLst>
</file>

<file path=ppt/tags/tag53.xml><?xml version="1.0" encoding="utf-8"?>
<p:tagLst xmlns:a="http://schemas.openxmlformats.org/drawingml/2006/main" xmlns:r="http://schemas.openxmlformats.org/officeDocument/2006/relationships" xmlns:p="http://schemas.openxmlformats.org/presentationml/2006/main">
  <p:tag name="PPSNARRATION" val="52,1912851417,\\BB8\websites\cis.msjc.edu\courses\core_courses\csis202\lessons\05\powerpoint\ch05_pptx\Media.ppcx"/>
</p:tagLst>
</file>

<file path=ppt/tags/tag54.xml><?xml version="1.0" encoding="utf-8"?>
<p:tagLst xmlns:a="http://schemas.openxmlformats.org/drawingml/2006/main" xmlns:r="http://schemas.openxmlformats.org/officeDocument/2006/relationships" xmlns:p="http://schemas.openxmlformats.org/presentationml/2006/main">
  <p:tag name="PPSNARRATION" val="53,1912851417,\\BB8\websites\cis.msjc.edu\courses\core_courses\csis202\lessons\05\powerpoint\ch05_pptx\Media.ppcx"/>
</p:tagLst>
</file>

<file path=ppt/tags/tag55.xml><?xml version="1.0" encoding="utf-8"?>
<p:tagLst xmlns:a="http://schemas.openxmlformats.org/drawingml/2006/main" xmlns:r="http://schemas.openxmlformats.org/officeDocument/2006/relationships" xmlns:p="http://schemas.openxmlformats.org/presentationml/2006/main">
  <p:tag name="PPSNARRATION" val="54,1912851417,\\BB8\websites\cis.msjc.edu\courses\core_courses\csis202\lessons\05\powerpoint\ch05_pptx\Media.ppcx"/>
</p:tagLst>
</file>

<file path=ppt/tags/tag56.xml><?xml version="1.0" encoding="utf-8"?>
<p:tagLst xmlns:a="http://schemas.openxmlformats.org/drawingml/2006/main" xmlns:r="http://schemas.openxmlformats.org/officeDocument/2006/relationships" xmlns:p="http://schemas.openxmlformats.org/presentationml/2006/main">
  <p:tag name="PPSNARRATION" val="55,1912851417,\\BB8\websites\cis.msjc.edu\courses\core_courses\csis202\lessons\05\powerpoint\ch05_pptx\Media.ppcx"/>
</p:tagLst>
</file>

<file path=ppt/tags/tag57.xml><?xml version="1.0" encoding="utf-8"?>
<p:tagLst xmlns:a="http://schemas.openxmlformats.org/drawingml/2006/main" xmlns:r="http://schemas.openxmlformats.org/officeDocument/2006/relationships" xmlns:p="http://schemas.openxmlformats.org/presentationml/2006/main">
  <p:tag name="PPSNARRATION" val="56,1912851417,\\BB8\websites\cis.msjc.edu\courses\core_courses\csis202\lessons\05\powerpoint\ch05_pptx\Media.ppcx"/>
</p:tagLst>
</file>

<file path=ppt/tags/tag58.xml><?xml version="1.0" encoding="utf-8"?>
<p:tagLst xmlns:a="http://schemas.openxmlformats.org/drawingml/2006/main" xmlns:r="http://schemas.openxmlformats.org/officeDocument/2006/relationships" xmlns:p="http://schemas.openxmlformats.org/presentationml/2006/main">
  <p:tag name="PPSNARRATION" val="57,1912851417,\\BB8\websites\cis.msjc.edu\courses\core_courses\csis202\lessons\05\powerpoint\ch05_pptx\Media.ppcx"/>
</p:tagLst>
</file>

<file path=ppt/tags/tag59.xml><?xml version="1.0" encoding="utf-8"?>
<p:tagLst xmlns:a="http://schemas.openxmlformats.org/drawingml/2006/main" xmlns:r="http://schemas.openxmlformats.org/officeDocument/2006/relationships" xmlns:p="http://schemas.openxmlformats.org/presentationml/2006/main">
  <p:tag name="PPSNARRATION" val="58,1912851417,\\BB8\websites\cis.msjc.edu\courses\core_courses\csis202\lessons\05\powerpoint\ch05_pptx\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5,1912851417,\\BB8\websites\cis.msjc.edu\courses\core_courses\csis202\lessons\05\powerpoint\ch05_pptx\Media.ppcx"/>
</p:tagLst>
</file>

<file path=ppt/tags/tag60.xml><?xml version="1.0" encoding="utf-8"?>
<p:tagLst xmlns:a="http://schemas.openxmlformats.org/drawingml/2006/main" xmlns:r="http://schemas.openxmlformats.org/officeDocument/2006/relationships" xmlns:p="http://schemas.openxmlformats.org/presentationml/2006/main">
  <p:tag name="PPSNARRATION" val="59,1912851417,\\BB8\websites\cis.msjc.edu\courses\core_courses\csis202\lessons\05\powerpoint\ch05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6,1912851417,\\BB8\websites\cis.msjc.edu\courses\core_courses\csis202\lessons\05\powerpoint\ch05_pptx\Media.ppcx"/>
</p:tagLst>
</file>

<file path=ppt/tags/tag8.xml><?xml version="1.0" encoding="utf-8"?>
<p:tagLst xmlns:a="http://schemas.openxmlformats.org/drawingml/2006/main" xmlns:r="http://schemas.openxmlformats.org/officeDocument/2006/relationships" xmlns:p="http://schemas.openxmlformats.org/presentationml/2006/main">
  <p:tag name="PPSNARRATION" val="7,1912851417,\\BB8\websites\cis.msjc.edu\courses\core_courses\csis202\lessons\05\powerpoint\ch05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 val="8,1912851417,\\BB8\websites\cis.msjc.edu\courses\core_courses\csis202\lessons\05\powerpoint\ch05_pptx\Media.ppcx"/>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1585</TotalTime>
  <Words>5179</Words>
  <Application>Microsoft Office PowerPoint</Application>
  <PresentationFormat>On-screen Show (4:3)</PresentationFormat>
  <Paragraphs>405</Paragraphs>
  <Slides>59</Slides>
  <Notes>59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Tahoma</vt:lpstr>
      <vt:lpstr>Times New Roman</vt:lpstr>
      <vt:lpstr>Wingdings</vt:lpstr>
      <vt:lpstr>Blends</vt:lpstr>
      <vt:lpstr>Networks &amp; Data Communications</vt:lpstr>
      <vt:lpstr>Voice Network Concepts </vt:lpstr>
      <vt:lpstr>Voice Network Concepts </vt:lpstr>
      <vt:lpstr>Voice Concepts</vt:lpstr>
      <vt:lpstr>Voice Bandwidth</vt:lpstr>
      <vt:lpstr>Basic Infrastructure</vt:lpstr>
      <vt:lpstr>Basic Infrastructure</vt:lpstr>
      <vt:lpstr>PSTN Network Hierarchy</vt:lpstr>
      <vt:lpstr>PSTN Network Hierarchy</vt:lpstr>
      <vt:lpstr>Digital Cross Connect</vt:lpstr>
      <vt:lpstr>Telephone Number Plans </vt:lpstr>
      <vt:lpstr>System Signaling </vt:lpstr>
      <vt:lpstr>Touch-Tone Dialing </vt:lpstr>
      <vt:lpstr>Signaling System 7 Protocols</vt:lpstr>
      <vt:lpstr>SS7</vt:lpstr>
      <vt:lpstr>Voice Digitization </vt:lpstr>
      <vt:lpstr>Voice Digitization</vt:lpstr>
      <vt:lpstr>Voice Digitization</vt:lpstr>
      <vt:lpstr>Voice Digitization</vt:lpstr>
      <vt:lpstr>Voice Digitization</vt:lpstr>
      <vt:lpstr>Voice Digitization</vt:lpstr>
      <vt:lpstr>PowerPoint Presentation</vt:lpstr>
      <vt:lpstr>Voice Transmission Alternatives</vt:lpstr>
      <vt:lpstr>Voice over IP (VoIP)</vt:lpstr>
      <vt:lpstr>Frame Relay</vt:lpstr>
      <vt:lpstr>ATM</vt:lpstr>
      <vt:lpstr>ISDN</vt:lpstr>
      <vt:lpstr>ISDN</vt:lpstr>
      <vt:lpstr>Wireless Voice Transmission</vt:lpstr>
      <vt:lpstr>Wireless Voice Transmission</vt:lpstr>
      <vt:lpstr>Wireless Voice Transmission</vt:lpstr>
      <vt:lpstr>Wireless Voice Transmission</vt:lpstr>
      <vt:lpstr>Wireless Voice Transmission</vt:lpstr>
      <vt:lpstr>Wireless Voice Transmission</vt:lpstr>
      <vt:lpstr>Wireless Voice Transmission</vt:lpstr>
      <vt:lpstr>Wireless Voice Transmission</vt:lpstr>
      <vt:lpstr>Cellular Standards</vt:lpstr>
      <vt:lpstr>Cellular Standards - FDMA</vt:lpstr>
      <vt:lpstr>Cellular Standards - TDMA</vt:lpstr>
      <vt:lpstr>Cellular Standards - CDMA</vt:lpstr>
      <vt:lpstr>Wireless Data Service Generations</vt:lpstr>
      <vt:lpstr>1G Cellular</vt:lpstr>
      <vt:lpstr>1G Cellular</vt:lpstr>
      <vt:lpstr>2G – Digital Cellular</vt:lpstr>
      <vt:lpstr>2G – Digital Cellular</vt:lpstr>
      <vt:lpstr>2.5G – Cellular</vt:lpstr>
      <vt:lpstr>2.5G – Cellular</vt:lpstr>
      <vt:lpstr>3G – Digital Cellular</vt:lpstr>
      <vt:lpstr>3G – Digital Cellular</vt:lpstr>
      <vt:lpstr>3G – Digital Cellular</vt:lpstr>
      <vt:lpstr>Wireless Data Services - GSM</vt:lpstr>
      <vt:lpstr>4G - Digital Cellular</vt:lpstr>
      <vt:lpstr>Coverage Maps</vt:lpstr>
      <vt:lpstr>Private Branch Exchange</vt:lpstr>
      <vt:lpstr>PBX</vt:lpstr>
      <vt:lpstr>PBX</vt:lpstr>
      <vt:lpstr>Computer Telephony Integration</vt:lpstr>
      <vt:lpstr>Computer Telephony Integration </vt:lpstr>
      <vt:lpstr>Computer Telephony Integration</vt:lpstr>
    </vt:vector>
  </TitlesOfParts>
  <Company>dishaw.net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 Bennett</dc:creator>
  <cp:lastModifiedBy>Bill Bennett</cp:lastModifiedBy>
  <cp:revision>112</cp:revision>
  <dcterms:created xsi:type="dcterms:W3CDTF">2004-02-07T22:36:11Z</dcterms:created>
  <dcterms:modified xsi:type="dcterms:W3CDTF">2024-05-09T20:22:07Z</dcterms:modified>
</cp:coreProperties>
</file>