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sldIdLst>
    <p:sldId id="261" r:id="rId2"/>
    <p:sldId id="256" r:id="rId3"/>
    <p:sldId id="306" r:id="rId4"/>
    <p:sldId id="263" r:id="rId5"/>
    <p:sldId id="303" r:id="rId6"/>
    <p:sldId id="258" r:id="rId7"/>
    <p:sldId id="259" r:id="rId8"/>
    <p:sldId id="316" r:id="rId9"/>
    <p:sldId id="257" r:id="rId10"/>
    <p:sldId id="304" r:id="rId11"/>
    <p:sldId id="305" r:id="rId12"/>
    <p:sldId id="317" r:id="rId13"/>
    <p:sldId id="260" r:id="rId14"/>
    <p:sldId id="262" r:id="rId15"/>
    <p:sldId id="264" r:id="rId16"/>
    <p:sldId id="272" r:id="rId17"/>
    <p:sldId id="271" r:id="rId18"/>
    <p:sldId id="265" r:id="rId19"/>
    <p:sldId id="273" r:id="rId20"/>
    <p:sldId id="270" r:id="rId21"/>
    <p:sldId id="269" r:id="rId22"/>
    <p:sldId id="266" r:id="rId23"/>
    <p:sldId id="274" r:id="rId24"/>
    <p:sldId id="309" r:id="rId25"/>
    <p:sldId id="275" r:id="rId26"/>
    <p:sldId id="307" r:id="rId27"/>
    <p:sldId id="308" r:id="rId28"/>
    <p:sldId id="290" r:id="rId29"/>
    <p:sldId id="276" r:id="rId30"/>
    <p:sldId id="318" r:id="rId31"/>
    <p:sldId id="277" r:id="rId32"/>
    <p:sldId id="319" r:id="rId33"/>
    <p:sldId id="301" r:id="rId34"/>
    <p:sldId id="282" r:id="rId35"/>
    <p:sldId id="278" r:id="rId36"/>
    <p:sldId id="302" r:id="rId37"/>
    <p:sldId id="310" r:id="rId38"/>
    <p:sldId id="279" r:id="rId39"/>
    <p:sldId id="268" r:id="rId40"/>
    <p:sldId id="283" r:id="rId41"/>
    <p:sldId id="292" r:id="rId42"/>
    <p:sldId id="320" r:id="rId43"/>
    <p:sldId id="311" r:id="rId44"/>
    <p:sldId id="280" r:id="rId45"/>
    <p:sldId id="281" r:id="rId46"/>
    <p:sldId id="285" r:id="rId47"/>
    <p:sldId id="293" r:id="rId48"/>
    <p:sldId id="312" r:id="rId49"/>
    <p:sldId id="284" r:id="rId50"/>
    <p:sldId id="294" r:id="rId51"/>
    <p:sldId id="314" r:id="rId52"/>
    <p:sldId id="286" r:id="rId53"/>
    <p:sldId id="313" r:id="rId54"/>
    <p:sldId id="296" r:id="rId55"/>
    <p:sldId id="298" r:id="rId56"/>
    <p:sldId id="287" r:id="rId57"/>
    <p:sldId id="295" r:id="rId58"/>
    <p:sldId id="288" r:id="rId59"/>
    <p:sldId id="297" r:id="rId60"/>
    <p:sldId id="289" r:id="rId61"/>
    <p:sldId id="291" r:id="rId62"/>
    <p:sldId id="315" r:id="rId63"/>
  </p:sldIdLst>
  <p:sldSz cx="9144000" cy="6858000" type="screen4x3"/>
  <p:notesSz cx="6858000" cy="9144000"/>
  <p:custDataLst>
    <p:tags r:id="rId65"/>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96"/>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90930" autoAdjust="0"/>
  </p:normalViewPr>
  <p:slideViewPr>
    <p:cSldViewPr>
      <p:cViewPr varScale="1">
        <p:scale>
          <a:sx n="129" d="100"/>
          <a:sy n="129" d="100"/>
        </p:scale>
        <p:origin x="1519"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ABB2DED-741A-4EF3-A5C7-C260D7C6F3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59D20A-1884-4F04-B53A-6E47EDD7F410}" type="slidenum">
              <a:rPr lang="en-US" smtClean="0"/>
              <a:pPr/>
              <a:t>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228600" indent="-228600" eaLnBrk="1" hangingPunct="1">
              <a:lnSpc>
                <a:spcPct val="90000"/>
              </a:lnSpc>
            </a:pPr>
            <a:r>
              <a:rPr lang="en-US" sz="1000"/>
              <a:t>Upon successful completion of this chapter, you should:</a:t>
            </a:r>
          </a:p>
          <a:p>
            <a:pPr marL="228600" indent="-228600" eaLnBrk="1" hangingPunct="1">
              <a:lnSpc>
                <a:spcPct val="90000"/>
              </a:lnSpc>
              <a:buFontTx/>
              <a:buAutoNum type="arabicPeriod"/>
            </a:pPr>
            <a:r>
              <a:rPr lang="en-US" sz="1000" dirty="0"/>
              <a:t>Understand modem operation, comparative modem features, the importance of modem standards, and the cost/benefit analysis of various modem purchases.</a:t>
            </a:r>
          </a:p>
          <a:p>
            <a:pPr marL="228600" indent="-228600" eaLnBrk="1" hangingPunct="1">
              <a:lnSpc>
                <a:spcPct val="90000"/>
              </a:lnSpc>
              <a:buFontTx/>
              <a:buAutoNum type="arabicPeriod"/>
            </a:pPr>
            <a:r>
              <a:rPr lang="en-US" sz="1000" dirty="0"/>
              <a:t>Understand the comparative features and proper business application of communications software</a:t>
            </a:r>
          </a:p>
          <a:p>
            <a:pPr marL="228600" indent="-228600" eaLnBrk="1" hangingPunct="1">
              <a:lnSpc>
                <a:spcPct val="90000"/>
              </a:lnSpc>
              <a:buFontTx/>
              <a:buAutoNum type="arabicPeriod"/>
            </a:pPr>
            <a:r>
              <a:rPr lang="en-US" sz="1000" dirty="0"/>
              <a:t>Understand the implications in terms of technology and cost/benefit of the use of various carrier services</a:t>
            </a:r>
          </a:p>
          <a:p>
            <a:pPr marL="228600" indent="-228600" eaLnBrk="1" hangingPunct="1">
              <a:lnSpc>
                <a:spcPct val="90000"/>
              </a:lnSpc>
            </a:pPr>
            <a:r>
              <a:rPr lang="en-US" sz="1000" b="1" i="1" dirty="0"/>
              <a:t>How does one gauge the impact of investment in modem technology?</a:t>
            </a:r>
          </a:p>
          <a:p>
            <a:pPr marL="228600" indent="-228600" eaLnBrk="1" hangingPunct="1">
              <a:lnSpc>
                <a:spcPct val="90000"/>
              </a:lnSpc>
            </a:pPr>
            <a:r>
              <a:rPr lang="en-US" sz="1000" dirty="0"/>
              <a:t>Potential impacts of modem technology purchases include the ability to transfer data in a manner that is</a:t>
            </a:r>
          </a:p>
          <a:p>
            <a:pPr marL="228600" indent="-228600" eaLnBrk="1" hangingPunct="1">
              <a:lnSpc>
                <a:spcPct val="90000"/>
              </a:lnSpc>
              <a:buFontTx/>
              <a:buChar char="•"/>
            </a:pPr>
            <a:r>
              <a:rPr lang="en-US" sz="1000" dirty="0"/>
              <a:t>Faster</a:t>
            </a:r>
          </a:p>
          <a:p>
            <a:pPr marL="228600" indent="-228600" eaLnBrk="1" hangingPunct="1">
              <a:lnSpc>
                <a:spcPct val="90000"/>
              </a:lnSpc>
              <a:buFontTx/>
              <a:buChar char="•"/>
            </a:pPr>
            <a:r>
              <a:rPr lang="en-US" sz="1000" dirty="0"/>
              <a:t>More Efficient</a:t>
            </a:r>
          </a:p>
          <a:p>
            <a:pPr marL="228600" indent="-228600" eaLnBrk="1" hangingPunct="1">
              <a:lnSpc>
                <a:spcPct val="90000"/>
              </a:lnSpc>
              <a:buFontTx/>
              <a:buChar char="•"/>
            </a:pPr>
            <a:r>
              <a:rPr lang="en-US" sz="1000" dirty="0"/>
              <a:t>More Reliable</a:t>
            </a:r>
          </a:p>
          <a:p>
            <a:pPr marL="228600" indent="-228600" eaLnBrk="1" hangingPunct="1">
              <a:lnSpc>
                <a:spcPct val="90000"/>
              </a:lnSpc>
              <a:buFontTx/>
              <a:buChar char="•"/>
            </a:pPr>
            <a:r>
              <a:rPr lang="en-US" sz="1000" dirty="0"/>
              <a:t>More Secure</a:t>
            </a:r>
          </a:p>
          <a:p>
            <a:pPr marL="228600" indent="-228600" eaLnBrk="1" hangingPunct="1">
              <a:lnSpc>
                <a:spcPct val="90000"/>
              </a:lnSpc>
            </a:pPr>
            <a:r>
              <a:rPr lang="en-US" sz="1000" b="1" i="1" dirty="0"/>
              <a:t>Standards </a:t>
            </a:r>
            <a:r>
              <a:rPr lang="en-US" sz="1000" b="1" dirty="0"/>
              <a:t>define methods of:</a:t>
            </a:r>
          </a:p>
          <a:p>
            <a:pPr marL="228600" indent="-228600" eaLnBrk="1" hangingPunct="1">
              <a:lnSpc>
                <a:spcPct val="90000"/>
              </a:lnSpc>
              <a:buFontTx/>
              <a:buChar char="•"/>
            </a:pPr>
            <a:r>
              <a:rPr lang="en-US" sz="1000" dirty="0"/>
              <a:t>Modulation</a:t>
            </a:r>
          </a:p>
          <a:p>
            <a:pPr marL="228600" indent="-228600" eaLnBrk="1" hangingPunct="1">
              <a:lnSpc>
                <a:spcPct val="90000"/>
              </a:lnSpc>
              <a:buFontTx/>
              <a:buChar char="•"/>
            </a:pPr>
            <a:r>
              <a:rPr lang="en-US" sz="1000" dirty="0"/>
              <a:t>Data Compression</a:t>
            </a:r>
          </a:p>
          <a:p>
            <a:pPr marL="228600" indent="-228600" eaLnBrk="1" hangingPunct="1">
              <a:lnSpc>
                <a:spcPct val="90000"/>
              </a:lnSpc>
              <a:buFontTx/>
              <a:buChar char="•"/>
            </a:pPr>
            <a:r>
              <a:rPr lang="en-US" sz="1000" dirty="0"/>
              <a:t>Error Correction</a:t>
            </a:r>
          </a:p>
          <a:p>
            <a:pPr marL="228600" indent="-228600" eaLnBrk="1" hangingPunct="1">
              <a:lnSpc>
                <a:spcPct val="90000"/>
              </a:lnSpc>
              <a:buFontTx/>
              <a:buChar char="•"/>
            </a:pPr>
            <a:r>
              <a:rPr lang="en-US" sz="1000" dirty="0"/>
              <a:t>Auto-Dialing</a:t>
            </a:r>
          </a:p>
          <a:p>
            <a:pPr marL="228600" indent="-228600" eaLnBrk="1" hangingPunct="1">
              <a:lnSpc>
                <a:spcPct val="90000"/>
              </a:lnSpc>
              <a:buFontTx/>
              <a:buChar char="•"/>
            </a:pPr>
            <a:r>
              <a:rPr lang="en-US" sz="1000" dirty="0"/>
              <a:t>Backward Compatibility</a:t>
            </a:r>
          </a:p>
          <a:p>
            <a:pPr marL="228600" indent="-228600" eaLnBrk="1" hangingPunct="1">
              <a:lnSpc>
                <a:spcPct val="90000"/>
              </a:lnSpc>
            </a:pPr>
            <a:r>
              <a:rPr lang="en-US" sz="1000" b="1" i="1" dirty="0" err="1"/>
              <a:t>bis</a:t>
            </a:r>
            <a:r>
              <a:rPr lang="en-US" sz="1000" b="1" i="1" dirty="0"/>
              <a:t> = second</a:t>
            </a:r>
          </a:p>
          <a:p>
            <a:pPr marL="228600" indent="-228600" eaLnBrk="1" hangingPunct="1">
              <a:lnSpc>
                <a:spcPct val="90000"/>
              </a:lnSpc>
            </a:pPr>
            <a:r>
              <a:rPr lang="en-US" sz="1000" b="1" i="1" dirty="0" err="1"/>
              <a:t>ter</a:t>
            </a:r>
            <a:r>
              <a:rPr lang="en-US" sz="1000" b="1" i="1" dirty="0"/>
              <a:t> = third</a:t>
            </a:r>
          </a:p>
          <a:p>
            <a:pPr marL="228600" indent="-228600" eaLnBrk="1" hangingPunct="1">
              <a:lnSpc>
                <a:spcPct val="90000"/>
              </a:lnSpc>
            </a:pPr>
            <a:r>
              <a:rPr lang="en-US" sz="1000" dirty="0"/>
              <a:t>Before the standardization of the V.90 modem there were two proprietary 56 Kbps modem technologies: </a:t>
            </a:r>
            <a:r>
              <a:rPr lang="en-US" sz="1000" b="1" dirty="0"/>
              <a:t>X2 </a:t>
            </a:r>
            <a:r>
              <a:rPr lang="en-US" sz="1000" dirty="0"/>
              <a:t>from 3COM/US Robotics and </a:t>
            </a:r>
            <a:r>
              <a:rPr lang="en-US" sz="1000" b="1" dirty="0"/>
              <a:t>56Kflex</a:t>
            </a:r>
            <a:r>
              <a:rPr lang="en-US" sz="1000" dirty="0"/>
              <a:t> from Lucent</a:t>
            </a:r>
          </a:p>
          <a:p>
            <a:pPr marL="228600" indent="-228600" eaLnBrk="1" hangingPunct="1">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Slide Number Placeholder 3"/>
          <p:cNvSpPr>
            <a:spLocks noGrp="1"/>
          </p:cNvSpPr>
          <p:nvPr>
            <p:ph type="sldNum" sz="quarter" idx="5"/>
          </p:nvPr>
        </p:nvSpPr>
        <p:spPr>
          <a:noFill/>
        </p:spPr>
        <p:txBody>
          <a:bodyPr/>
          <a:lstStyle/>
          <a:p>
            <a:fld id="{F9E8394C-531D-43FF-86B7-EF8FB9841F5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p>
        </p:txBody>
      </p:sp>
      <p:sp>
        <p:nvSpPr>
          <p:cNvPr id="64516" name="Slide Number Placeholder 3"/>
          <p:cNvSpPr>
            <a:spLocks noGrp="1"/>
          </p:cNvSpPr>
          <p:nvPr>
            <p:ph type="sldNum" sz="quarter" idx="5"/>
          </p:nvPr>
        </p:nvSpPr>
        <p:spPr>
          <a:noFill/>
        </p:spPr>
        <p:txBody>
          <a:bodyPr/>
          <a:lstStyle/>
          <a:p>
            <a:fld id="{7285264E-087E-4110-9EC9-BE96DF29CDD3}"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a:grpSpLocks/>
          </p:cNvGrpSpPr>
          <p:nvPr/>
        </p:nvGrpSpPr>
        <p:grpSpPr bwMode="auto">
          <a:xfrm>
            <a:off x="290513" y="2546350"/>
            <a:ext cx="711200" cy="474663"/>
            <a:chOff x="720" y="336"/>
            <a:chExt cx="624" cy="432"/>
          </a:xfrm>
        </p:grpSpPr>
        <p:sp>
          <p:nvSpPr>
            <p:cNvPr id="5"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6"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7" name="Group 6"/>
          <p:cNvGrpSpPr>
            <a:grpSpLocks/>
          </p:cNvGrpSpPr>
          <p:nvPr/>
        </p:nvGrpSpPr>
        <p:grpSpPr bwMode="auto">
          <a:xfrm>
            <a:off x="414338" y="2968625"/>
            <a:ext cx="738187" cy="474663"/>
            <a:chOff x="912" y="2640"/>
            <a:chExt cx="672" cy="432"/>
          </a:xfrm>
        </p:grpSpPr>
        <p:sp>
          <p:nvSpPr>
            <p:cNvPr id="8"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9"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0" name="Rectangle 9"/>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11" name="Rectangle 10"/>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2" name="Rectangle 11"/>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922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92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4"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5"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A4BDC21-5883-4E5F-A2DB-D034F88CD9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36546FAE-62E6-4B91-B1EA-B33A1B6D51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19215476-0894-4ABE-8928-F955E29C45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A8289798-7EC4-45E9-AA9A-C519348345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C8ABC09A-F672-4D95-A13F-CC33FB916D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B0C7BFBE-5DE3-40F9-A0D4-C4850CF517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02B2ED3C-8844-471B-8AF0-EF43B85B3F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5"/>
          <p:cNvSpPr>
            <a:spLocks noGrp="1" noChangeArrowheads="1"/>
          </p:cNvSpPr>
          <p:nvPr>
            <p:ph type="dt" sz="half" idx="10"/>
          </p:nvPr>
        </p:nvSpPr>
        <p:spPr>
          <a:ln/>
        </p:spPr>
        <p:txBody>
          <a:bodyPr/>
          <a:lstStyle>
            <a:lvl1pPr>
              <a:defRPr/>
            </a:lvl1pPr>
          </a:lstStyle>
          <a:p>
            <a:pPr>
              <a:defRPr/>
            </a:pPr>
            <a:endParaRPr lang="en-US"/>
          </a:p>
        </p:txBody>
      </p:sp>
      <p:sp>
        <p:nvSpPr>
          <p:cNvPr id="8" name="Rectangle 1036"/>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p:cNvSpPr>
            <a:spLocks noGrp="1" noChangeArrowheads="1"/>
          </p:cNvSpPr>
          <p:nvPr>
            <p:ph type="sldNum" sz="quarter" idx="12"/>
          </p:nvPr>
        </p:nvSpPr>
        <p:spPr>
          <a:ln/>
        </p:spPr>
        <p:txBody>
          <a:bodyPr/>
          <a:lstStyle>
            <a:lvl1pPr>
              <a:defRPr/>
            </a:lvl1pPr>
          </a:lstStyle>
          <a:p>
            <a:pPr>
              <a:defRPr/>
            </a:pPr>
            <a:fld id="{BD74B1A4-B63B-456E-8B88-BBB5836D36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5"/>
          <p:cNvSpPr>
            <a:spLocks noGrp="1" noChangeArrowheads="1"/>
          </p:cNvSpPr>
          <p:nvPr>
            <p:ph type="dt" sz="half" idx="10"/>
          </p:nvPr>
        </p:nvSpPr>
        <p:spPr>
          <a:ln/>
        </p:spPr>
        <p:txBody>
          <a:bodyPr/>
          <a:lstStyle>
            <a:lvl1pPr>
              <a:defRPr/>
            </a:lvl1pPr>
          </a:lstStyle>
          <a:p>
            <a:pPr>
              <a:defRPr/>
            </a:pPr>
            <a:endParaRPr lang="en-US"/>
          </a:p>
        </p:txBody>
      </p:sp>
      <p:sp>
        <p:nvSpPr>
          <p:cNvPr id="4" name="Rectangle 1036"/>
          <p:cNvSpPr>
            <a:spLocks noGrp="1" noChangeArrowheads="1"/>
          </p:cNvSpPr>
          <p:nvPr>
            <p:ph type="ftr" sz="quarter" idx="11"/>
          </p:nvPr>
        </p:nvSpPr>
        <p:spPr>
          <a:ln/>
        </p:spPr>
        <p:txBody>
          <a:bodyPr/>
          <a:lstStyle>
            <a:lvl1pPr>
              <a:defRPr/>
            </a:lvl1pPr>
          </a:lstStyle>
          <a:p>
            <a:pPr>
              <a:defRPr/>
            </a:pPr>
            <a:endParaRPr lang="en-US"/>
          </a:p>
        </p:txBody>
      </p:sp>
      <p:sp>
        <p:nvSpPr>
          <p:cNvPr id="5" name="Rectangle 1037"/>
          <p:cNvSpPr>
            <a:spLocks noGrp="1" noChangeArrowheads="1"/>
          </p:cNvSpPr>
          <p:nvPr>
            <p:ph type="sldNum" sz="quarter" idx="12"/>
          </p:nvPr>
        </p:nvSpPr>
        <p:spPr>
          <a:ln/>
        </p:spPr>
        <p:txBody>
          <a:bodyPr/>
          <a:lstStyle>
            <a:lvl1pPr>
              <a:defRPr/>
            </a:lvl1pPr>
          </a:lstStyle>
          <a:p>
            <a:pPr>
              <a:defRPr/>
            </a:pPr>
            <a:fld id="{C2B37681-8FDA-4410-BFBC-FEFE033965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a:ln/>
        </p:spPr>
        <p:txBody>
          <a:bodyPr/>
          <a:lstStyle>
            <a:lvl1pPr>
              <a:defRPr/>
            </a:lvl1pPr>
          </a:lstStyle>
          <a:p>
            <a:pPr>
              <a:defRPr/>
            </a:pPr>
            <a:endParaRPr lang="en-US"/>
          </a:p>
        </p:txBody>
      </p:sp>
      <p:sp>
        <p:nvSpPr>
          <p:cNvPr id="3" name="Rectangle 1036"/>
          <p:cNvSpPr>
            <a:spLocks noGrp="1" noChangeArrowheads="1"/>
          </p:cNvSpPr>
          <p:nvPr>
            <p:ph type="ftr" sz="quarter" idx="11"/>
          </p:nvPr>
        </p:nvSpPr>
        <p:spPr>
          <a:ln/>
        </p:spPr>
        <p:txBody>
          <a:bodyPr/>
          <a:lstStyle>
            <a:lvl1pPr>
              <a:defRPr/>
            </a:lvl1pPr>
          </a:lstStyle>
          <a:p>
            <a:pPr>
              <a:defRPr/>
            </a:pPr>
            <a:endParaRPr lang="en-US"/>
          </a:p>
        </p:txBody>
      </p:sp>
      <p:sp>
        <p:nvSpPr>
          <p:cNvPr id="4" name="Rectangle 1037"/>
          <p:cNvSpPr>
            <a:spLocks noGrp="1" noChangeArrowheads="1"/>
          </p:cNvSpPr>
          <p:nvPr>
            <p:ph type="sldNum" sz="quarter" idx="12"/>
          </p:nvPr>
        </p:nvSpPr>
        <p:spPr>
          <a:ln/>
        </p:spPr>
        <p:txBody>
          <a:bodyPr/>
          <a:lstStyle>
            <a:lvl1pPr>
              <a:defRPr/>
            </a:lvl1pPr>
          </a:lstStyle>
          <a:p>
            <a:pPr>
              <a:defRPr/>
            </a:pPr>
            <a:fld id="{D4E96668-098A-460B-996C-BF3845C2CD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0AEC3552-0B3F-43D7-9598-1809753F9E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82769B77-4D20-4863-8E79-DBD4524E93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819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8196" name="Rectangle 1028"/>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819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819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8199" name="Rectangle 1031"/>
          <p:cNvSpPr>
            <a:spLocks noChangeArrowheads="1"/>
          </p:cNvSpPr>
          <p:nvPr/>
        </p:nvSpPr>
        <p:spPr bwMode="gray">
          <a:xfrm>
            <a:off x="762000" y="990600"/>
            <a:ext cx="31750" cy="1052513"/>
          </a:xfrm>
          <a:prstGeom prst="rect">
            <a:avLst/>
          </a:prstGeom>
          <a:solidFill>
            <a:schemeClr val="hlink"/>
          </a:solidFill>
          <a:ln w="9525">
            <a:noFill/>
            <a:miter lim="800000"/>
            <a:headEnd/>
            <a:tailEnd/>
          </a:ln>
          <a:effectLst/>
        </p:spPr>
        <p:txBody>
          <a:bodyPr wrap="none" anchor="ctr"/>
          <a:lstStyle/>
          <a:p>
            <a:pPr algn="ctr">
              <a:defRPr/>
            </a:pPr>
            <a:endParaRPr kumimoji="1" lang="en-US"/>
          </a:p>
        </p:txBody>
      </p:sp>
      <p:sp>
        <p:nvSpPr>
          <p:cNvPr id="8200" name="Rectangle 1032"/>
          <p:cNvSpPr>
            <a:spLocks noChangeArrowheads="1"/>
          </p:cNvSpPr>
          <p:nvPr/>
        </p:nvSpPr>
        <p:spPr bwMode="gray">
          <a:xfrm>
            <a:off x="442913" y="1781175"/>
            <a:ext cx="8226425" cy="31750"/>
          </a:xfrm>
          <a:prstGeom prst="rect">
            <a:avLst/>
          </a:prstGeom>
          <a:solidFill>
            <a:schemeClr val="hlink"/>
          </a:solidFill>
          <a:ln w="9525">
            <a:noFill/>
            <a:miter lim="800000"/>
            <a:headEnd/>
            <a:tailEnd/>
          </a:ln>
          <a:effectLst/>
        </p:spPr>
        <p:txBody>
          <a:bodyPr wrap="none" anchor="ctr"/>
          <a:lstStyle/>
          <a:p>
            <a:pPr algn="ctr">
              <a:defRPr/>
            </a:pPr>
            <a:endParaRPr kumimoji="1" lang="en-US"/>
          </a:p>
        </p:txBody>
      </p:sp>
      <p:sp>
        <p:nvSpPr>
          <p:cNvPr id="1033" name="Rectangle 1033"/>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34"/>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3"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8204"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8205"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9BDA8A05-EBFF-4D8D-B3E9-8F69FABAD2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cis.bbent.com/Courses/CSIS202/Lessons/3"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9.jpe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32.jpeg"/><Relationship Id="rId4" Type="http://schemas.openxmlformats.org/officeDocument/2006/relationships/image" Target="../media/image31.gif"/></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p:txBody>
          <a:bodyPr/>
          <a:lstStyle/>
          <a:p>
            <a:pPr eaLnBrk="1" hangingPunct="1"/>
            <a:r>
              <a:rPr lang="en-US"/>
              <a:t>Chapter 3</a:t>
            </a:r>
          </a:p>
        </p:txBody>
      </p:sp>
      <p:sp>
        <p:nvSpPr>
          <p:cNvPr id="3075" name="Rectangle 1027"/>
          <p:cNvSpPr>
            <a:spLocks noGrp="1" noChangeArrowheads="1"/>
          </p:cNvSpPr>
          <p:nvPr>
            <p:ph type="subTitle" idx="1"/>
          </p:nvPr>
        </p:nvSpPr>
        <p:spPr>
          <a:xfrm>
            <a:off x="381000" y="3886200"/>
            <a:ext cx="8305800" cy="1752600"/>
          </a:xfrm>
        </p:spPr>
        <p:txBody>
          <a:bodyPr/>
          <a:lstStyle/>
          <a:p>
            <a:pPr eaLnBrk="1" hangingPunct="1"/>
            <a:r>
              <a:rPr lang="en-US" dirty="0"/>
              <a:t>Basic Data Communication Technology</a:t>
            </a:r>
          </a:p>
          <a:p>
            <a:pPr eaLnBrk="1" hangingPunct="1"/>
            <a:endParaRPr lang="en-US" dirty="0"/>
          </a:p>
          <a:p>
            <a:pPr eaLnBrk="1" hangingPunct="1"/>
            <a:r>
              <a:rPr lang="en-US" sz="2400" dirty="0">
                <a:hlinkClick r:id="rId4"/>
              </a:rPr>
              <a:t>https://cis.BBent.com/Courses/CSIS202/Lessons/3</a:t>
            </a:r>
            <a:endParaRPr lang="en-US" sz="2400" dirty="0"/>
          </a:p>
          <a:p>
            <a:pPr eaLnBrk="1" hangingPunct="1"/>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a:t>Common UTP Installation Mistakes</a:t>
            </a:r>
          </a:p>
        </p:txBody>
      </p:sp>
      <p:sp>
        <p:nvSpPr>
          <p:cNvPr id="11267" name="Content Placeholder 2"/>
          <p:cNvSpPr>
            <a:spLocks noGrp="1"/>
          </p:cNvSpPr>
          <p:nvPr>
            <p:ph idx="1"/>
          </p:nvPr>
        </p:nvSpPr>
        <p:spPr/>
        <p:txBody>
          <a:bodyPr/>
          <a:lstStyle/>
          <a:p>
            <a:pPr eaLnBrk="1" hangingPunct="1"/>
            <a:r>
              <a:rPr lang="en-US"/>
              <a:t>Untwisting the UTP wire more than the maximum 13mm</a:t>
            </a:r>
          </a:p>
          <a:p>
            <a:pPr eaLnBrk="1" hangingPunct="1"/>
            <a:r>
              <a:rPr lang="en-US"/>
              <a:t>Bundling the groups of UTP too tightly</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Shielded Twisted Pair (STP)</a:t>
            </a:r>
          </a:p>
        </p:txBody>
      </p:sp>
      <p:sp>
        <p:nvSpPr>
          <p:cNvPr id="12291" name="Content Placeholder 2"/>
          <p:cNvSpPr>
            <a:spLocks noGrp="1"/>
          </p:cNvSpPr>
          <p:nvPr>
            <p:ph idx="1"/>
          </p:nvPr>
        </p:nvSpPr>
        <p:spPr/>
        <p:txBody>
          <a:bodyPr/>
          <a:lstStyle/>
          <a:p>
            <a:pPr eaLnBrk="1" hangingPunct="1"/>
            <a:r>
              <a:rPr lang="en-US"/>
              <a:t>Transmission speed improved by shielding around each pair &amp; the entire group of twisted pairs</a:t>
            </a:r>
          </a:p>
          <a:p>
            <a:pPr eaLnBrk="1" hangingPunct="1"/>
            <a:r>
              <a:rPr lang="en-US"/>
              <a:t>Shielding may be metallic foil or copper braid</a:t>
            </a:r>
          </a:p>
          <a:p>
            <a:pPr eaLnBrk="1" hangingPunct="1"/>
            <a:r>
              <a:rPr lang="en-US"/>
              <a:t>Commonly used in Token Ring installations</a:t>
            </a:r>
          </a:p>
          <a:p>
            <a:pPr eaLnBrk="1" hangingPunct="1"/>
            <a:r>
              <a:rPr lang="en-US"/>
              <a:t>More expensive than UTP cable</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ieldedTwistedPair_S-FTP.jpg"/>
          <p:cNvPicPr>
            <a:picLocks noChangeAspect="1"/>
          </p:cNvPicPr>
          <p:nvPr/>
        </p:nvPicPr>
        <p:blipFill>
          <a:blip r:embed="rId3" cstate="print"/>
          <a:stretch>
            <a:fillRect/>
          </a:stretch>
        </p:blipFill>
        <p:spPr>
          <a:xfrm rot="20520684">
            <a:off x="2354278" y="4352512"/>
            <a:ext cx="4628155" cy="3077723"/>
          </a:xfrm>
          <a:prstGeom prst="rect">
            <a:avLst/>
          </a:prstGeom>
        </p:spPr>
      </p:pic>
      <p:sp>
        <p:nvSpPr>
          <p:cNvPr id="2" name="Title 1"/>
          <p:cNvSpPr>
            <a:spLocks noGrp="1"/>
          </p:cNvSpPr>
          <p:nvPr>
            <p:ph type="title"/>
          </p:nvPr>
        </p:nvSpPr>
        <p:spPr/>
        <p:txBody>
          <a:bodyPr/>
          <a:lstStyle/>
          <a:p>
            <a:r>
              <a:rPr lang="en-US" dirty="0"/>
              <a:t>Shielded Twisted Pair (STP)</a:t>
            </a:r>
          </a:p>
        </p:txBody>
      </p:sp>
      <p:pic>
        <p:nvPicPr>
          <p:cNvPr id="4" name="Content Placeholder 3" descr="S-STP-cable_Cross_cut.png"/>
          <p:cNvPicPr>
            <a:picLocks noGrp="1" noChangeAspect="1"/>
          </p:cNvPicPr>
          <p:nvPr>
            <p:ph idx="1"/>
          </p:nvPr>
        </p:nvPicPr>
        <p:blipFill>
          <a:blip r:embed="rId4" cstate="print"/>
          <a:stretch>
            <a:fillRect/>
          </a:stretch>
        </p:blipFill>
        <p:spPr>
          <a:xfrm>
            <a:off x="4975860" y="2209800"/>
            <a:ext cx="3710940" cy="2766060"/>
          </a:xfrm>
        </p:spPr>
      </p:pic>
      <p:pic>
        <p:nvPicPr>
          <p:cNvPr id="5" name="Picture 4" descr="STP-cable_Cross_cut.png"/>
          <p:cNvPicPr>
            <a:picLocks noChangeAspect="1"/>
          </p:cNvPicPr>
          <p:nvPr/>
        </p:nvPicPr>
        <p:blipFill>
          <a:blip r:embed="rId5" cstate="print"/>
          <a:stretch>
            <a:fillRect/>
          </a:stretch>
        </p:blipFill>
        <p:spPr>
          <a:xfrm>
            <a:off x="1066800" y="2209800"/>
            <a:ext cx="3710940" cy="2766060"/>
          </a:xfrm>
          <a:prstGeom prst="rect">
            <a:avLst/>
          </a:prstGeom>
        </p:spPr>
      </p:pic>
      <p:sp>
        <p:nvSpPr>
          <p:cNvPr id="6" name="TextBox 5"/>
          <p:cNvSpPr txBox="1"/>
          <p:nvPr/>
        </p:nvSpPr>
        <p:spPr>
          <a:xfrm>
            <a:off x="6172200" y="2004536"/>
            <a:ext cx="2743200" cy="738664"/>
          </a:xfrm>
          <a:prstGeom prst="rect">
            <a:avLst/>
          </a:prstGeom>
          <a:noFill/>
        </p:spPr>
        <p:txBody>
          <a:bodyPr wrap="square" rtlCol="0">
            <a:spAutoFit/>
          </a:bodyPr>
          <a:lstStyle/>
          <a:p>
            <a:r>
              <a:rPr lang="en-US" sz="1400" dirty="0"/>
              <a:t>Screened Shielded STP (S/STP) aka Screened Fully shielded Twisted Pair (S/FTP),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Coaxial Cable</a:t>
            </a:r>
          </a:p>
        </p:txBody>
      </p:sp>
      <p:sp>
        <p:nvSpPr>
          <p:cNvPr id="13315" name="Rectangle 3"/>
          <p:cNvSpPr>
            <a:spLocks noGrp="1" noChangeArrowheads="1"/>
          </p:cNvSpPr>
          <p:nvPr>
            <p:ph type="body" idx="1"/>
          </p:nvPr>
        </p:nvSpPr>
        <p:spPr/>
        <p:txBody>
          <a:bodyPr/>
          <a:lstStyle/>
          <a:p>
            <a:pPr eaLnBrk="1" hangingPunct="1">
              <a:lnSpc>
                <a:spcPct val="90000"/>
              </a:lnSpc>
            </a:pPr>
            <a:r>
              <a:rPr lang="en-US" sz="2800">
                <a:solidFill>
                  <a:srgbClr val="000000"/>
                </a:solidFill>
                <a:cs typeface="Times New Roman" pitchFamily="18" charset="0"/>
              </a:rPr>
              <a:t>Coaxial cable, more commonly known as coax or cable TV cable, has specialized insulators and shielding separating two conductors allowing reliable, high speed data transmission over relatively long distances. </a:t>
            </a:r>
          </a:p>
          <a:p>
            <a:pPr eaLnBrk="1" hangingPunct="1">
              <a:lnSpc>
                <a:spcPct val="90000"/>
              </a:lnSpc>
            </a:pPr>
            <a:r>
              <a:rPr lang="en-US" sz="2800">
                <a:solidFill>
                  <a:srgbClr val="000000"/>
                </a:solidFill>
                <a:cs typeface="Times New Roman" pitchFamily="18" charset="0"/>
              </a:rPr>
              <a:t>Coax comes in various thicknesses and has been historically used in Ethernet network architectures (ThickNet and ThinNet). </a:t>
            </a:r>
          </a:p>
          <a:p>
            <a:pPr eaLnBrk="1" hangingPunct="1">
              <a:lnSpc>
                <a:spcPct val="90000"/>
              </a:lnSpc>
            </a:pPr>
            <a:r>
              <a:rPr lang="en-US" sz="2800">
                <a:cs typeface="Times New Roman" pitchFamily="18" charset="0"/>
              </a:rPr>
              <a:t>Modern local area network implementations rarely use coaxial cable today.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Coaxial Cable</a:t>
            </a:r>
          </a:p>
        </p:txBody>
      </p:sp>
      <p:sp>
        <p:nvSpPr>
          <p:cNvPr id="14339" name="Rectangle 3"/>
          <p:cNvSpPr>
            <a:spLocks noGrp="1" noChangeArrowheads="1"/>
          </p:cNvSpPr>
          <p:nvPr>
            <p:ph type="body" idx="1"/>
          </p:nvPr>
        </p:nvSpPr>
        <p:spPr>
          <a:xfrm>
            <a:off x="1182688" y="4953000"/>
            <a:ext cx="7772400" cy="1179513"/>
          </a:xfrm>
        </p:spPr>
        <p:txBody>
          <a:bodyPr/>
          <a:lstStyle/>
          <a:p>
            <a:pPr eaLnBrk="1" hangingPunct="1">
              <a:lnSpc>
                <a:spcPct val="90000"/>
              </a:lnSpc>
            </a:pPr>
            <a:r>
              <a:rPr lang="en-US" sz="2000">
                <a:cs typeface="Times New Roman" pitchFamily="18" charset="0"/>
              </a:rPr>
              <a:t>With the advent of cable modems and the use of the cable television system as a mechanism to provide high speed Internet connectivity to homes coaxial cable continues to play an important role in data communication</a:t>
            </a:r>
            <a:r>
              <a:rPr lang="en-US" sz="2000"/>
              <a:t> </a:t>
            </a:r>
          </a:p>
        </p:txBody>
      </p:sp>
      <p:pic>
        <p:nvPicPr>
          <p:cNvPr id="14340" name="Picture 4" descr="H:\DATA\wiley\images\chapt 3\c03f003.jpg"/>
          <p:cNvPicPr>
            <a:picLocks noChangeAspect="1" noChangeArrowheads="1"/>
          </p:cNvPicPr>
          <p:nvPr/>
        </p:nvPicPr>
        <p:blipFill>
          <a:blip r:embed="rId3" cstate="print"/>
          <a:srcRect/>
          <a:stretch>
            <a:fillRect/>
          </a:stretch>
        </p:blipFill>
        <p:spPr bwMode="auto">
          <a:xfrm>
            <a:off x="217547" y="2438400"/>
            <a:ext cx="8573564" cy="2209800"/>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98563" y="617538"/>
            <a:ext cx="7793037" cy="1143000"/>
          </a:xfrm>
        </p:spPr>
        <p:txBody>
          <a:bodyPr/>
          <a:lstStyle/>
          <a:p>
            <a:pPr eaLnBrk="1" hangingPunct="1"/>
            <a:r>
              <a:rPr lang="en-US"/>
              <a:t>Fiber-Optic Cable</a:t>
            </a:r>
          </a:p>
        </p:txBody>
      </p:sp>
      <p:sp>
        <p:nvSpPr>
          <p:cNvPr id="15363" name="Rectangle 3"/>
          <p:cNvSpPr>
            <a:spLocks noGrp="1" noChangeArrowheads="1"/>
          </p:cNvSpPr>
          <p:nvPr>
            <p:ph type="body" idx="1"/>
          </p:nvPr>
        </p:nvSpPr>
        <p:spPr/>
        <p:txBody>
          <a:bodyPr/>
          <a:lstStyle/>
          <a:p>
            <a:pPr eaLnBrk="1" hangingPunct="1"/>
            <a:r>
              <a:rPr lang="en-US" sz="2800">
                <a:solidFill>
                  <a:srgbClr val="000000"/>
                </a:solidFill>
                <a:cs typeface="Times New Roman" pitchFamily="18" charset="0"/>
              </a:rPr>
              <a:t>Fiber optic cable is the current reliability and performance champion of the data communication world. </a:t>
            </a:r>
          </a:p>
          <a:p>
            <a:pPr eaLnBrk="1" hangingPunct="1"/>
            <a:r>
              <a:rPr lang="en-US" sz="2800">
                <a:solidFill>
                  <a:srgbClr val="000000"/>
                </a:solidFill>
                <a:cs typeface="Times New Roman" pitchFamily="18" charset="0"/>
              </a:rPr>
              <a:t>Although the most expensive media choice currently available, fiber optic media delivers data transmission speeds measured in Gigabytes (billions of characters) per second over distances of measured in miles.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r>
              <a:rPr lang="en-US">
                <a:solidFill>
                  <a:srgbClr val="000000"/>
                </a:solidFill>
                <a:cs typeface="Times New Roman" pitchFamily="18" charset="0"/>
              </a:rPr>
              <a:t> </a:t>
            </a:r>
          </a:p>
        </p:txBody>
      </p:sp>
      <p:sp>
        <p:nvSpPr>
          <p:cNvPr id="16387" name="Rectangle 1027"/>
          <p:cNvSpPr>
            <a:spLocks noGrp="1" noChangeArrowheads="1"/>
          </p:cNvSpPr>
          <p:nvPr>
            <p:ph type="body" idx="1"/>
          </p:nvPr>
        </p:nvSpPr>
        <p:spPr>
          <a:xfrm>
            <a:off x="990600" y="2017712"/>
            <a:ext cx="7964488" cy="4535487"/>
          </a:xfrm>
        </p:spPr>
        <p:txBody>
          <a:bodyPr/>
          <a:lstStyle/>
          <a:p>
            <a:pPr eaLnBrk="1" hangingPunct="1"/>
            <a:r>
              <a:rPr lang="en-US" sz="2800" dirty="0">
                <a:solidFill>
                  <a:srgbClr val="000000"/>
                </a:solidFill>
                <a:cs typeface="Times New Roman" pitchFamily="18" charset="0"/>
              </a:rPr>
              <a:t>Fiber Optic cable is also one of the most secure of all media:</a:t>
            </a:r>
          </a:p>
          <a:p>
            <a:pPr lvl="1" eaLnBrk="1" hangingPunct="1"/>
            <a:r>
              <a:rPr lang="en-US" sz="2400" dirty="0">
                <a:solidFill>
                  <a:srgbClr val="000000"/>
                </a:solidFill>
                <a:cs typeface="Times New Roman" pitchFamily="18" charset="0"/>
              </a:rPr>
              <a:t>It is relatively </a:t>
            </a:r>
            <a:r>
              <a:rPr lang="en-US" sz="2400" dirty="0" err="1">
                <a:solidFill>
                  <a:srgbClr val="000000"/>
                </a:solidFill>
                <a:cs typeface="Times New Roman" pitchFamily="18" charset="0"/>
              </a:rPr>
              <a:t>untappable</a:t>
            </a:r>
            <a:r>
              <a:rPr lang="en-US" sz="2400" dirty="0">
                <a:solidFill>
                  <a:srgbClr val="000000"/>
                </a:solidFill>
                <a:cs typeface="Times New Roman" pitchFamily="18" charset="0"/>
              </a:rPr>
              <a:t>, transmitting only pulses of light, unlike all other guided media which transmit varying levels of electrical pulses.</a:t>
            </a:r>
          </a:p>
          <a:p>
            <a:pPr lvl="1" eaLnBrk="1" hangingPunct="1"/>
            <a:r>
              <a:rPr lang="en-US" sz="2400" dirty="0">
                <a:solidFill>
                  <a:srgbClr val="000000"/>
                </a:solidFill>
                <a:cs typeface="Times New Roman" pitchFamily="18" charset="0"/>
              </a:rPr>
              <a:t>It is immune to electro-magnetic interference contributing to its high bandwidth and data transmission capabilities. </a:t>
            </a:r>
          </a:p>
          <a:p>
            <a:pPr eaLnBrk="1" hangingPunct="1"/>
            <a:endParaRPr lang="en-US" sz="2800" dirty="0"/>
          </a:p>
        </p:txBody>
      </p:sp>
      <p:sp>
        <p:nvSpPr>
          <p:cNvPr id="7" name="Rectangle 2"/>
          <p:cNvSpPr txBox="1">
            <a:spLocks noChangeArrowheads="1"/>
          </p:cNvSpPr>
          <p:nvPr/>
        </p:nvSpPr>
        <p:spPr bwMode="auto">
          <a:xfrm>
            <a:off x="1219200" y="609600"/>
            <a:ext cx="7793038" cy="1143000"/>
          </a:xfrm>
          <a:prstGeom prst="rect">
            <a:avLst/>
          </a:prstGeom>
          <a:noFill/>
          <a:ln w="9525">
            <a:noFill/>
            <a:miter lim="800000"/>
            <a:headEnd/>
            <a:tailEnd/>
          </a:ln>
          <a:effectLst/>
        </p:spPr>
        <p:txBody>
          <a:bodyPr anchor="b"/>
          <a:lstStyle/>
          <a:p>
            <a:pPr>
              <a:defRPr/>
            </a:pPr>
            <a:r>
              <a:rPr lang="en-US" sz="4400" kern="0" dirty="0">
                <a:solidFill>
                  <a:schemeClr val="tx2"/>
                </a:solidFill>
                <a:latin typeface="+mj-lt"/>
                <a:ea typeface="+mj-ea"/>
                <a:cs typeface="+mj-cs"/>
              </a:rPr>
              <a:t>Fiber-Optic Cable</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a:t>Fiber Optic Cable</a:t>
            </a:r>
          </a:p>
        </p:txBody>
      </p:sp>
      <p:sp>
        <p:nvSpPr>
          <p:cNvPr id="17411" name="Rectangle 1027"/>
          <p:cNvSpPr>
            <a:spLocks noGrp="1" noChangeArrowheads="1"/>
          </p:cNvSpPr>
          <p:nvPr>
            <p:ph type="body" idx="1"/>
          </p:nvPr>
        </p:nvSpPr>
        <p:spPr>
          <a:xfrm>
            <a:off x="1182688" y="5983287"/>
            <a:ext cx="7772400" cy="722313"/>
          </a:xfrm>
        </p:spPr>
        <p:txBody>
          <a:bodyPr/>
          <a:lstStyle/>
          <a:p>
            <a:pPr eaLnBrk="1" hangingPunct="1"/>
            <a:r>
              <a:rPr lang="en-US" sz="2800" dirty="0"/>
              <a:t>Fiber optic cable requires careful handling.</a:t>
            </a:r>
          </a:p>
        </p:txBody>
      </p:sp>
      <p:pic>
        <p:nvPicPr>
          <p:cNvPr id="17412" name="Picture 1028" descr="H:\DATA\wiley\images\chapt 3\c03f004.jpg"/>
          <p:cNvPicPr>
            <a:picLocks noChangeAspect="1" noChangeArrowheads="1"/>
          </p:cNvPicPr>
          <p:nvPr/>
        </p:nvPicPr>
        <p:blipFill>
          <a:blip r:embed="rId3" cstate="print"/>
          <a:srcRect/>
          <a:stretch>
            <a:fillRect/>
          </a:stretch>
        </p:blipFill>
        <p:spPr bwMode="auto">
          <a:xfrm>
            <a:off x="621443" y="2057401"/>
            <a:ext cx="7932571" cy="3581400"/>
          </a:xfrm>
          <a:prstGeom prst="rect">
            <a:avLst/>
          </a:prstGeom>
          <a:noFill/>
          <a:ln w="9525">
            <a:noFill/>
            <a:miter lim="800000"/>
            <a:headEnd/>
            <a:tailEnd/>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latin typeface="Arial" charset="0"/>
                <a:cs typeface="Arial" charset="0"/>
              </a:rPr>
              <a:t>Light Transmission Modes</a:t>
            </a:r>
          </a:p>
        </p:txBody>
      </p:sp>
      <p:sp>
        <p:nvSpPr>
          <p:cNvPr id="18435" name="Rectangle 3"/>
          <p:cNvSpPr>
            <a:spLocks noGrp="1" noChangeArrowheads="1"/>
          </p:cNvSpPr>
          <p:nvPr>
            <p:ph type="body" idx="1"/>
          </p:nvPr>
        </p:nvSpPr>
        <p:spPr/>
        <p:txBody>
          <a:bodyPr/>
          <a:lstStyle/>
          <a:p>
            <a:pPr eaLnBrk="1" hangingPunct="1">
              <a:lnSpc>
                <a:spcPct val="90000"/>
              </a:lnSpc>
            </a:pPr>
            <a:r>
              <a:rPr lang="en-US" sz="2200">
                <a:solidFill>
                  <a:srgbClr val="000000"/>
                </a:solidFill>
                <a:cs typeface="Times New Roman" pitchFamily="18" charset="0"/>
              </a:rPr>
              <a:t>Once a pulse of light enters the core of the fiber optic cable, it will behave differently depending on the physical characteristics of the core and cladding of the fiber optic cable. </a:t>
            </a:r>
          </a:p>
          <a:p>
            <a:pPr eaLnBrk="1" hangingPunct="1">
              <a:lnSpc>
                <a:spcPct val="90000"/>
              </a:lnSpc>
            </a:pPr>
            <a:r>
              <a:rPr lang="en-US" sz="2200">
                <a:solidFill>
                  <a:srgbClr val="000000"/>
                </a:solidFill>
                <a:cs typeface="Times New Roman" pitchFamily="18" charset="0"/>
              </a:rPr>
              <a:t>In a </a:t>
            </a:r>
            <a:r>
              <a:rPr lang="en-US" sz="2200" b="1">
                <a:solidFill>
                  <a:srgbClr val="000000"/>
                </a:solidFill>
                <a:cs typeface="Times New Roman" pitchFamily="18" charset="0"/>
              </a:rPr>
              <a:t>Multimode</a:t>
            </a:r>
            <a:r>
              <a:rPr lang="en-US" sz="2200">
                <a:solidFill>
                  <a:srgbClr val="000000"/>
                </a:solidFill>
                <a:cs typeface="Times New Roman" pitchFamily="18" charset="0"/>
              </a:rPr>
              <a:t> or </a:t>
            </a:r>
            <a:r>
              <a:rPr lang="en-US" sz="2200" b="1">
                <a:solidFill>
                  <a:srgbClr val="000000"/>
                </a:solidFill>
                <a:cs typeface="Times New Roman" pitchFamily="18" charset="0"/>
              </a:rPr>
              <a:t>Multimode Step Index</a:t>
            </a:r>
            <a:r>
              <a:rPr lang="en-US" sz="2200">
                <a:solidFill>
                  <a:srgbClr val="000000"/>
                </a:solidFill>
                <a:cs typeface="Times New Roman" pitchFamily="18" charset="0"/>
              </a:rPr>
              <a:t> fiber optic cable, the rays of light will bounce off of the cladding at different angles and continue down the core while others will be absorbed in the cladding. </a:t>
            </a:r>
          </a:p>
          <a:p>
            <a:pPr eaLnBrk="1" hangingPunct="1">
              <a:lnSpc>
                <a:spcPct val="90000"/>
              </a:lnSpc>
            </a:pPr>
            <a:r>
              <a:rPr lang="en-US" sz="2200">
                <a:solidFill>
                  <a:srgbClr val="000000"/>
                </a:solidFill>
                <a:cs typeface="Times New Roman" pitchFamily="18" charset="0"/>
              </a:rPr>
              <a:t>These multiple rays at varying angles cause distortion and limit the overall transmission capabilities of the fiber. </a:t>
            </a:r>
          </a:p>
          <a:p>
            <a:pPr eaLnBrk="1" hangingPunct="1">
              <a:lnSpc>
                <a:spcPct val="90000"/>
              </a:lnSpc>
            </a:pPr>
            <a:r>
              <a:rPr lang="en-US" sz="2200">
                <a:solidFill>
                  <a:srgbClr val="000000"/>
                </a:solidFill>
                <a:cs typeface="Times New Roman" pitchFamily="18" charset="0"/>
              </a:rPr>
              <a:t>This type of fiber optic cable is capable of high bandwidth transmission but usually over fairly short distances.</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617538"/>
            <a:ext cx="7993062" cy="1143000"/>
          </a:xfrm>
        </p:spPr>
        <p:txBody>
          <a:bodyPr/>
          <a:lstStyle/>
          <a:p>
            <a:pPr eaLnBrk="1" hangingPunct="1"/>
            <a:r>
              <a:rPr lang="en-US" dirty="0">
                <a:solidFill>
                  <a:srgbClr val="000000"/>
                </a:solidFill>
                <a:cs typeface="Times New Roman" pitchFamily="18" charset="0"/>
              </a:rPr>
              <a:t> </a:t>
            </a:r>
            <a:r>
              <a:rPr lang="en-US" dirty="0">
                <a:latin typeface="Arial" charset="0"/>
                <a:cs typeface="Arial" charset="0"/>
              </a:rPr>
              <a:t>Multimode Graded Index Fiber</a:t>
            </a:r>
          </a:p>
        </p:txBody>
      </p:sp>
      <p:sp>
        <p:nvSpPr>
          <p:cNvPr id="19459" name="Rectangle 3"/>
          <p:cNvSpPr>
            <a:spLocks noGrp="1" noChangeArrowheads="1"/>
          </p:cNvSpPr>
          <p:nvPr>
            <p:ph type="body" idx="1"/>
          </p:nvPr>
        </p:nvSpPr>
        <p:spPr/>
        <p:txBody>
          <a:bodyPr/>
          <a:lstStyle/>
          <a:p>
            <a:pPr eaLnBrk="1" hangingPunct="1"/>
            <a:r>
              <a:rPr lang="en-US">
                <a:cs typeface="Times New Roman" pitchFamily="18" charset="0"/>
              </a:rPr>
              <a:t>By gradually decreasing a characteristic of the core known as the refractive index from the center to the outer edge, reflected rays are focused along the core more efficiently yielding higher bandwidth over several kilometers. </a:t>
            </a:r>
          </a:p>
          <a:p>
            <a:pPr eaLnBrk="1" hangingPunct="1"/>
            <a:r>
              <a:rPr lang="en-US">
                <a:cs typeface="Times New Roman" pitchFamily="18" charset="0"/>
              </a:rPr>
              <a:t>This type of fiber optic cable is known as </a:t>
            </a:r>
            <a:r>
              <a:rPr lang="en-US" b="1">
                <a:cs typeface="Times New Roman" pitchFamily="18" charset="0"/>
              </a:rPr>
              <a:t>Multimode Graded Index Fiber</a:t>
            </a:r>
            <a:r>
              <a:rPr lang="en-US"/>
              <a:t>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Physical Layer</a:t>
            </a:r>
          </a:p>
        </p:txBody>
      </p:sp>
      <p:sp>
        <p:nvSpPr>
          <p:cNvPr id="4099" name="Rectangle 3"/>
          <p:cNvSpPr>
            <a:spLocks noGrp="1" noChangeArrowheads="1"/>
          </p:cNvSpPr>
          <p:nvPr>
            <p:ph type="body" idx="1"/>
          </p:nvPr>
        </p:nvSpPr>
        <p:spPr/>
        <p:txBody>
          <a:bodyPr/>
          <a:lstStyle/>
          <a:p>
            <a:pPr eaLnBrk="1" hangingPunct="1">
              <a:lnSpc>
                <a:spcPct val="90000"/>
              </a:lnSpc>
            </a:pPr>
            <a:r>
              <a:rPr lang="en-US" sz="2800">
                <a:solidFill>
                  <a:srgbClr val="000000"/>
                </a:solidFill>
                <a:cs typeface="Times New Roman" pitchFamily="18" charset="0"/>
              </a:rPr>
              <a:t>Responsible for the establishment, maintenance and termination of physical connections between communicating devices. </a:t>
            </a:r>
          </a:p>
          <a:p>
            <a:pPr eaLnBrk="1" hangingPunct="1">
              <a:lnSpc>
                <a:spcPct val="90000"/>
              </a:lnSpc>
            </a:pPr>
            <a:r>
              <a:rPr lang="en-US" sz="2800">
                <a:solidFill>
                  <a:srgbClr val="000000"/>
                </a:solidFill>
                <a:cs typeface="Times New Roman" pitchFamily="18" charset="0"/>
              </a:rPr>
              <a:t>Transmits and receives a stream of bits. </a:t>
            </a:r>
          </a:p>
          <a:p>
            <a:pPr eaLnBrk="1" hangingPunct="1">
              <a:lnSpc>
                <a:spcPct val="90000"/>
              </a:lnSpc>
            </a:pPr>
            <a:r>
              <a:rPr lang="en-US" sz="2800">
                <a:solidFill>
                  <a:srgbClr val="000000"/>
                </a:solidFill>
                <a:cs typeface="Times New Roman" pitchFamily="18" charset="0"/>
              </a:rPr>
              <a:t>No data recognition at the physical layer. </a:t>
            </a:r>
          </a:p>
          <a:p>
            <a:pPr eaLnBrk="1" hangingPunct="1">
              <a:lnSpc>
                <a:spcPct val="90000"/>
              </a:lnSpc>
            </a:pPr>
            <a:r>
              <a:rPr lang="en-US" sz="2800">
                <a:cs typeface="Times New Roman" pitchFamily="18" charset="0"/>
              </a:rPr>
              <a:t>Operation is controlled by protocols that define the electrical, mechanical, and procedural specifications for data transmission</a:t>
            </a:r>
            <a:r>
              <a:rPr lang="en-US" sz="2800"/>
              <a:t>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028" descr="c03f005"/>
          <p:cNvPicPr>
            <a:picLocks noChangeAspect="1" noChangeArrowheads="1"/>
          </p:cNvPicPr>
          <p:nvPr/>
        </p:nvPicPr>
        <p:blipFill>
          <a:blip r:embed="rId3" cstate="print"/>
          <a:srcRect/>
          <a:stretch>
            <a:fillRect/>
          </a:stretch>
        </p:blipFill>
        <p:spPr bwMode="auto">
          <a:xfrm>
            <a:off x="1828800" y="228600"/>
            <a:ext cx="6862482" cy="6477000"/>
          </a:xfrm>
          <a:prstGeom prst="rect">
            <a:avLst/>
          </a:prstGeom>
          <a:noFill/>
          <a:ln w="9525">
            <a:noFill/>
            <a:miter lim="800000"/>
            <a:headEnd/>
            <a:tailEnd/>
          </a:ln>
        </p:spPr>
      </p:pic>
      <p:sp>
        <p:nvSpPr>
          <p:cNvPr id="20482" name="Rectangle 1026"/>
          <p:cNvSpPr>
            <a:spLocks noGrp="1" noChangeArrowheads="1"/>
          </p:cNvSpPr>
          <p:nvPr>
            <p:ph type="title"/>
          </p:nvPr>
        </p:nvSpPr>
        <p:spPr>
          <a:xfrm>
            <a:off x="304800" y="152400"/>
            <a:ext cx="8639175" cy="685800"/>
          </a:xfrm>
        </p:spPr>
        <p:txBody>
          <a:bodyPr/>
          <a:lstStyle/>
          <a:p>
            <a:pPr eaLnBrk="1" hangingPunct="1"/>
            <a:r>
              <a:rPr lang="en-US" dirty="0"/>
              <a:t>Guided Media Characteristics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cs typeface="Arial" charset="0"/>
              </a:rPr>
              <a:t>Point-to-Point Data Transmission Technologies</a:t>
            </a:r>
          </a:p>
        </p:txBody>
      </p:sp>
      <p:sp>
        <p:nvSpPr>
          <p:cNvPr id="21507" name="Rectangle 3"/>
          <p:cNvSpPr>
            <a:spLocks noGrp="1" noChangeArrowheads="1"/>
          </p:cNvSpPr>
          <p:nvPr>
            <p:ph type="body" idx="1"/>
          </p:nvPr>
        </p:nvSpPr>
        <p:spPr/>
        <p:txBody>
          <a:bodyPr/>
          <a:lstStyle/>
          <a:p>
            <a:pPr eaLnBrk="1" hangingPunct="1"/>
            <a:r>
              <a:rPr lang="en-US" sz="2800">
                <a:solidFill>
                  <a:srgbClr val="000000"/>
                </a:solidFill>
                <a:cs typeface="Times New Roman" pitchFamily="18" charset="0"/>
              </a:rPr>
              <a:t>The most basic data communication technologies are those used to directly connect two devices. </a:t>
            </a:r>
          </a:p>
          <a:p>
            <a:pPr eaLnBrk="1" hangingPunct="1"/>
            <a:r>
              <a:rPr lang="en-US" sz="2800">
                <a:solidFill>
                  <a:srgbClr val="000000"/>
                </a:solidFill>
                <a:cs typeface="Times New Roman" pitchFamily="18" charset="0"/>
              </a:rPr>
              <a:t>These connections can be used to connect a computer to peripheral devices. </a:t>
            </a:r>
          </a:p>
          <a:p>
            <a:pPr eaLnBrk="1" hangingPunct="1"/>
            <a:r>
              <a:rPr lang="en-US" sz="2800">
                <a:solidFill>
                  <a:srgbClr val="000000"/>
                </a:solidFill>
                <a:cs typeface="Times New Roman" pitchFamily="18" charset="0"/>
              </a:rPr>
              <a:t>Operating at layer one of the OSI Network Reference Model, these technologies provide a physical connection that can be used to carry many higher level protocols. </a:t>
            </a:r>
          </a:p>
          <a:p>
            <a:pPr eaLnBrk="1" hangingPunct="1"/>
            <a:endParaRPr lang="en-US" sz="28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90625" y="617538"/>
            <a:ext cx="7953375" cy="1143000"/>
          </a:xfrm>
        </p:spPr>
        <p:txBody>
          <a:bodyPr/>
          <a:lstStyle/>
          <a:p>
            <a:pPr eaLnBrk="1" hangingPunct="1"/>
            <a:r>
              <a:rPr lang="en-US" dirty="0">
                <a:latin typeface="Arial" charset="0"/>
                <a:cs typeface="Arial" charset="0"/>
              </a:rPr>
              <a:t>Serial Transmission Standards</a:t>
            </a:r>
          </a:p>
        </p:txBody>
      </p:sp>
      <p:sp>
        <p:nvSpPr>
          <p:cNvPr id="22531" name="Rectangle 3"/>
          <p:cNvSpPr>
            <a:spLocks noGrp="1" noChangeArrowheads="1"/>
          </p:cNvSpPr>
          <p:nvPr>
            <p:ph type="body" idx="1"/>
          </p:nvPr>
        </p:nvSpPr>
        <p:spPr/>
        <p:txBody>
          <a:bodyPr/>
          <a:lstStyle/>
          <a:p>
            <a:pPr eaLnBrk="1" hangingPunct="1"/>
            <a:r>
              <a:rPr lang="en-US">
                <a:cs typeface="Times New Roman" pitchFamily="18" charset="0"/>
              </a:rPr>
              <a:t>Serial transmission is the basis of most data communication between computers. </a:t>
            </a:r>
          </a:p>
          <a:p>
            <a:pPr eaLnBrk="1" hangingPunct="1"/>
            <a:r>
              <a:rPr lang="en-US">
                <a:cs typeface="Times New Roman" pitchFamily="18" charset="0"/>
              </a:rPr>
              <a:t>There are several different serial communication standards available for use in modern computers including RS-232, USB, and IEEE 1394 (Firewire).</a:t>
            </a:r>
            <a:r>
              <a:rPr lang="en-US"/>
              <a:t> </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RS-232</a:t>
            </a:r>
          </a:p>
        </p:txBody>
      </p:sp>
      <p:sp>
        <p:nvSpPr>
          <p:cNvPr id="23555" name="Rectangle 3"/>
          <p:cNvSpPr>
            <a:spLocks noGrp="1" noChangeArrowheads="1"/>
          </p:cNvSpPr>
          <p:nvPr>
            <p:ph type="body" idx="1"/>
          </p:nvPr>
        </p:nvSpPr>
        <p:spPr/>
        <p:txBody>
          <a:bodyPr/>
          <a:lstStyle/>
          <a:p>
            <a:pPr eaLnBrk="1" hangingPunct="1"/>
            <a:r>
              <a:rPr lang="en-US" sz="3000"/>
              <a:t>RS-232 is currently the most commonly used serial standard for modem communication. </a:t>
            </a:r>
          </a:p>
          <a:p>
            <a:pPr eaLnBrk="1" hangingPunct="1"/>
            <a:r>
              <a:rPr lang="en-US" sz="3000"/>
              <a:t>Commonly referred to as a serial port.</a:t>
            </a:r>
          </a:p>
          <a:p>
            <a:pPr eaLnBrk="1" hangingPunct="1"/>
            <a:r>
              <a:rPr lang="en-US" sz="3000"/>
              <a:t>Limited to 20 Kbps</a:t>
            </a:r>
          </a:p>
          <a:p>
            <a:pPr eaLnBrk="1" hangingPunct="1"/>
            <a:r>
              <a:rPr lang="en-US" sz="3000"/>
              <a:t>Maximum distance 50 feet</a:t>
            </a:r>
          </a:p>
          <a:p>
            <a:pPr eaLnBrk="1" hangingPunct="1"/>
            <a:r>
              <a:rPr lang="en-US" sz="3000"/>
              <a:t>Most commonly implemented using DB-25 or DB-9 connectors.</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4000"/>
              <a:t>RS-232 DB-25 &amp; Db-9 Connectors</a:t>
            </a:r>
          </a:p>
        </p:txBody>
      </p:sp>
      <p:pic>
        <p:nvPicPr>
          <p:cNvPr id="24579" name="Content Placeholder 3" descr="RS-232_9-pin.jpg"/>
          <p:cNvPicPr>
            <a:picLocks noGrp="1" noChangeAspect="1"/>
          </p:cNvPicPr>
          <p:nvPr>
            <p:ph idx="1"/>
          </p:nvPr>
        </p:nvPicPr>
        <p:blipFill>
          <a:blip r:embed="rId3" cstate="print"/>
          <a:srcRect/>
          <a:stretch>
            <a:fillRect/>
          </a:stretch>
        </p:blipFill>
        <p:spPr>
          <a:xfrm>
            <a:off x="4724400" y="2362200"/>
            <a:ext cx="3709988" cy="2782888"/>
          </a:xfrm>
        </p:spPr>
      </p:pic>
      <p:pic>
        <p:nvPicPr>
          <p:cNvPr id="24580" name="Picture 4" descr="RS-232_25-pin.png"/>
          <p:cNvPicPr>
            <a:picLocks noChangeAspect="1"/>
          </p:cNvPicPr>
          <p:nvPr/>
        </p:nvPicPr>
        <p:blipFill>
          <a:blip r:embed="rId4" cstate="print"/>
          <a:srcRect/>
          <a:stretch>
            <a:fillRect/>
          </a:stretch>
        </p:blipFill>
        <p:spPr bwMode="auto">
          <a:xfrm>
            <a:off x="685800" y="2362200"/>
            <a:ext cx="3741738" cy="2800350"/>
          </a:xfrm>
          <a:prstGeom prst="rect">
            <a:avLst/>
          </a:prstGeom>
          <a:noFill/>
          <a:ln w="9525">
            <a:noFill/>
            <a:miter lim="800000"/>
            <a:headEnd/>
            <a:tailEnd/>
          </a:ln>
        </p:spPr>
      </p:pic>
      <p:sp>
        <p:nvSpPr>
          <p:cNvPr id="24581" name="TextBox 5"/>
          <p:cNvSpPr txBox="1">
            <a:spLocks noChangeArrowheads="1"/>
          </p:cNvSpPr>
          <p:nvPr/>
        </p:nvSpPr>
        <p:spPr bwMode="auto">
          <a:xfrm>
            <a:off x="762000" y="5334000"/>
            <a:ext cx="3429000" cy="461963"/>
          </a:xfrm>
          <a:prstGeom prst="rect">
            <a:avLst/>
          </a:prstGeom>
          <a:noFill/>
          <a:ln w="9525">
            <a:noFill/>
            <a:miter lim="800000"/>
            <a:headEnd/>
            <a:tailEnd/>
          </a:ln>
        </p:spPr>
        <p:txBody>
          <a:bodyPr>
            <a:spAutoFit/>
          </a:bodyPr>
          <a:lstStyle/>
          <a:p>
            <a:pPr algn="ctr"/>
            <a:r>
              <a:rPr lang="en-US"/>
              <a:t>DB-25 Male Connector</a:t>
            </a:r>
          </a:p>
        </p:txBody>
      </p:sp>
      <p:sp>
        <p:nvSpPr>
          <p:cNvPr id="24582" name="TextBox 6"/>
          <p:cNvSpPr txBox="1">
            <a:spLocks noChangeArrowheads="1"/>
          </p:cNvSpPr>
          <p:nvPr/>
        </p:nvSpPr>
        <p:spPr bwMode="auto">
          <a:xfrm>
            <a:off x="4876800" y="5334000"/>
            <a:ext cx="3429000" cy="461963"/>
          </a:xfrm>
          <a:prstGeom prst="rect">
            <a:avLst/>
          </a:prstGeom>
          <a:noFill/>
          <a:ln w="9525">
            <a:noFill/>
            <a:miter lim="800000"/>
            <a:headEnd/>
            <a:tailEnd/>
          </a:ln>
        </p:spPr>
        <p:txBody>
          <a:bodyPr>
            <a:spAutoFit/>
          </a:bodyPr>
          <a:lstStyle/>
          <a:p>
            <a:pPr algn="ctr"/>
            <a:r>
              <a:rPr lang="en-US"/>
              <a:t>DB-9 Female Connector</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RS-232 Serial Connections</a:t>
            </a:r>
          </a:p>
        </p:txBody>
      </p:sp>
      <p:pic>
        <p:nvPicPr>
          <p:cNvPr id="25603" name="Picture 4" descr="c03f006"/>
          <p:cNvPicPr>
            <a:picLocks noChangeAspect="1" noChangeArrowheads="1"/>
          </p:cNvPicPr>
          <p:nvPr/>
        </p:nvPicPr>
        <p:blipFill>
          <a:blip r:embed="rId3" cstate="print"/>
          <a:srcRect/>
          <a:stretch>
            <a:fillRect/>
          </a:stretch>
        </p:blipFill>
        <p:spPr bwMode="auto">
          <a:xfrm>
            <a:off x="1904999" y="1946118"/>
            <a:ext cx="5638801" cy="4683282"/>
          </a:xfrm>
          <a:prstGeom prst="rect">
            <a:avLst/>
          </a:prstGeom>
          <a:noFill/>
          <a:ln w="9525">
            <a:noFill/>
            <a:miter lim="800000"/>
            <a:headEnd/>
            <a:tailEnd/>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t>DCE/DTE</a:t>
            </a:r>
          </a:p>
        </p:txBody>
      </p:sp>
      <p:sp>
        <p:nvSpPr>
          <p:cNvPr id="26627" name="Content Placeholder 2"/>
          <p:cNvSpPr>
            <a:spLocks noGrp="1"/>
          </p:cNvSpPr>
          <p:nvPr>
            <p:ph idx="1"/>
          </p:nvPr>
        </p:nvSpPr>
        <p:spPr/>
        <p:txBody>
          <a:bodyPr/>
          <a:lstStyle/>
          <a:p>
            <a:r>
              <a:rPr lang="en-US"/>
              <a:t>Data Communications Equipment (DCE)</a:t>
            </a:r>
          </a:p>
          <a:p>
            <a:pPr lvl="1"/>
            <a:r>
              <a:rPr lang="en-US"/>
              <a:t>Aka Data Circuit Terminating Equipment</a:t>
            </a:r>
          </a:p>
          <a:p>
            <a:pPr lvl="1"/>
            <a:r>
              <a:rPr lang="en-US"/>
              <a:t>Clock end of data circuit</a:t>
            </a:r>
          </a:p>
          <a:p>
            <a:pPr lvl="1"/>
            <a:r>
              <a:rPr lang="en-US"/>
              <a:t>Connects to modem</a:t>
            </a:r>
          </a:p>
          <a:p>
            <a:r>
              <a:rPr lang="en-US"/>
              <a:t>Data Terminal Equipment (DTE)</a:t>
            </a:r>
          </a:p>
          <a:p>
            <a:pPr lvl="1"/>
            <a:r>
              <a:rPr lang="en-US"/>
              <a:t>Connect to terminal (computer)</a:t>
            </a:r>
          </a:p>
          <a:p>
            <a:r>
              <a:rPr lang="en-US"/>
              <a:t>Used to identify cable pinouts</a:t>
            </a:r>
          </a:p>
          <a:p>
            <a:pPr lvl="1"/>
            <a:r>
              <a:rPr lang="en-US"/>
              <a:t>In RS-232 Pin 1 connects to Pin 1</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UARTs</a:t>
            </a:r>
          </a:p>
        </p:txBody>
      </p:sp>
      <p:sp>
        <p:nvSpPr>
          <p:cNvPr id="27651" name="Content Placeholder 2"/>
          <p:cNvSpPr>
            <a:spLocks noGrp="1"/>
          </p:cNvSpPr>
          <p:nvPr>
            <p:ph idx="1"/>
          </p:nvPr>
        </p:nvSpPr>
        <p:spPr/>
        <p:txBody>
          <a:bodyPr/>
          <a:lstStyle/>
          <a:p>
            <a:r>
              <a:rPr lang="en-US"/>
              <a:t>Universal Asynchronous Receiver Transmitter</a:t>
            </a:r>
          </a:p>
          <a:p>
            <a:r>
              <a:rPr lang="en-US"/>
              <a:t>Acts as interface between parallel transmission of computer bus and serial transmission of serial port</a:t>
            </a:r>
          </a:p>
          <a:p>
            <a:r>
              <a:rPr lang="en-US"/>
              <a:t>16550 UART</a:t>
            </a:r>
          </a:p>
          <a:p>
            <a:pPr lvl="1"/>
            <a:r>
              <a:rPr lang="en-US"/>
              <a:t>16 byte on-chip buffer memory</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r>
              <a:rPr lang="en-US"/>
              <a:t>Universal Serial Bus (USB)</a:t>
            </a:r>
          </a:p>
        </p:txBody>
      </p:sp>
      <p:sp>
        <p:nvSpPr>
          <p:cNvPr id="28675" name="Rectangle 1027"/>
          <p:cNvSpPr>
            <a:spLocks noGrp="1" noChangeArrowheads="1"/>
          </p:cNvSpPr>
          <p:nvPr>
            <p:ph type="body" idx="1"/>
          </p:nvPr>
        </p:nvSpPr>
        <p:spPr>
          <a:xfrm>
            <a:off x="1182688" y="2017713"/>
            <a:ext cx="7772400" cy="4535487"/>
          </a:xfrm>
        </p:spPr>
        <p:txBody>
          <a:bodyPr/>
          <a:lstStyle/>
          <a:p>
            <a:pPr eaLnBrk="1" hangingPunct="1">
              <a:lnSpc>
                <a:spcPct val="90000"/>
              </a:lnSpc>
            </a:pPr>
            <a:r>
              <a:rPr lang="en-US" sz="2400" dirty="0"/>
              <a:t>Has all put replaced RS-232 in all but the most basic applications. </a:t>
            </a:r>
          </a:p>
          <a:p>
            <a:pPr eaLnBrk="1" hangingPunct="1">
              <a:lnSpc>
                <a:spcPct val="90000"/>
              </a:lnSpc>
            </a:pPr>
            <a:r>
              <a:rPr lang="en-US" sz="2400" dirty="0"/>
              <a:t>A high speed, multi-point serial communications technology developed to resolve these shortcomings of RS-232. </a:t>
            </a:r>
          </a:p>
          <a:p>
            <a:pPr eaLnBrk="1" hangingPunct="1">
              <a:lnSpc>
                <a:spcPct val="90000"/>
              </a:lnSpc>
            </a:pPr>
            <a:r>
              <a:rPr lang="en-US" sz="2400" dirty="0"/>
              <a:t>There are two versions of USB currently available: the original USB 1.1 specification and a newer higher speed USB 2.0 specification. </a:t>
            </a:r>
          </a:p>
          <a:p>
            <a:pPr eaLnBrk="1" hangingPunct="1">
              <a:lnSpc>
                <a:spcPct val="90000"/>
              </a:lnSpc>
            </a:pPr>
            <a:r>
              <a:rPr lang="en-US" sz="2400" dirty="0"/>
              <a:t>USB 2.0 is backwards compatible with USB 1.1.</a:t>
            </a:r>
          </a:p>
          <a:p>
            <a:pPr eaLnBrk="1" hangingPunct="1">
              <a:lnSpc>
                <a:spcPct val="90000"/>
              </a:lnSpc>
            </a:pPr>
            <a:r>
              <a:rPr lang="en-US" sz="2400" dirty="0"/>
              <a:t>USB 1.1 = 1.5 Mbps or 12 Mbps</a:t>
            </a:r>
          </a:p>
          <a:p>
            <a:pPr eaLnBrk="1" hangingPunct="1">
              <a:lnSpc>
                <a:spcPct val="90000"/>
              </a:lnSpc>
            </a:pPr>
            <a:r>
              <a:rPr lang="en-US" sz="2400" dirty="0"/>
              <a:t>USB 2.0 = 480 Mbps</a:t>
            </a:r>
          </a:p>
          <a:p>
            <a:pPr eaLnBrk="1" hangingPunct="1">
              <a:lnSpc>
                <a:spcPct val="90000"/>
              </a:lnSpc>
            </a:pPr>
            <a:r>
              <a:rPr lang="en-US" sz="2400" dirty="0"/>
              <a:t>USB supports up to 127 devices per host controller</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03f010"/>
          <p:cNvPicPr>
            <a:picLocks noChangeAspect="1" noChangeArrowheads="1"/>
          </p:cNvPicPr>
          <p:nvPr/>
        </p:nvPicPr>
        <p:blipFill>
          <a:blip r:embed="rId3" cstate="print"/>
          <a:srcRect/>
          <a:stretch>
            <a:fillRect/>
          </a:stretch>
        </p:blipFill>
        <p:spPr bwMode="auto">
          <a:xfrm>
            <a:off x="1371600" y="1905000"/>
            <a:ext cx="6172200" cy="37465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r>
              <a:rPr lang="en-US" dirty="0"/>
              <a:t>USB Hubs</a:t>
            </a:r>
          </a:p>
        </p:txBody>
      </p:sp>
      <p:sp>
        <p:nvSpPr>
          <p:cNvPr id="29700" name="Rectangle 3"/>
          <p:cNvSpPr>
            <a:spLocks noGrp="1" noChangeArrowheads="1"/>
          </p:cNvSpPr>
          <p:nvPr>
            <p:ph type="body" idx="1"/>
          </p:nvPr>
        </p:nvSpPr>
        <p:spPr>
          <a:xfrm>
            <a:off x="533400" y="5638800"/>
            <a:ext cx="8421688" cy="1066800"/>
          </a:xfrm>
        </p:spPr>
        <p:txBody>
          <a:bodyPr/>
          <a:lstStyle/>
          <a:p>
            <a:pPr eaLnBrk="1" hangingPunct="1"/>
            <a:r>
              <a:rPr lang="en-US"/>
              <a:t>USB can be used to connect several devices on the same port using hubs.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4000"/>
              <a:t>American Wire Gauge Standard</a:t>
            </a:r>
            <a:endParaRPr lang="en-US"/>
          </a:p>
        </p:txBody>
      </p:sp>
      <p:sp>
        <p:nvSpPr>
          <p:cNvPr id="5123" name="Content Placeholder 2"/>
          <p:cNvSpPr>
            <a:spLocks noGrp="1"/>
          </p:cNvSpPr>
          <p:nvPr>
            <p:ph idx="1"/>
          </p:nvPr>
        </p:nvSpPr>
        <p:spPr>
          <a:xfrm>
            <a:off x="1182688" y="2017713"/>
            <a:ext cx="7772400" cy="4535487"/>
          </a:xfrm>
        </p:spPr>
        <p:txBody>
          <a:bodyPr/>
          <a:lstStyle/>
          <a:p>
            <a:pPr eaLnBrk="1" hangingPunct="1"/>
            <a:r>
              <a:rPr lang="en-US"/>
              <a:t>Think of electrons flowing down a wire like a water flowing through a water pipe</a:t>
            </a:r>
          </a:p>
          <a:p>
            <a:pPr lvl="1" eaLnBrk="1" hangingPunct="1"/>
            <a:r>
              <a:rPr lang="en-US"/>
              <a:t>The bigger (thicker) the wire, the more electrons it can carry</a:t>
            </a:r>
          </a:p>
          <a:p>
            <a:pPr eaLnBrk="1" hangingPunct="1"/>
            <a:r>
              <a:rPr lang="en-US"/>
              <a:t>AWG is used to measure wire thickness</a:t>
            </a:r>
          </a:p>
          <a:p>
            <a:pPr eaLnBrk="1" hangingPunct="1"/>
            <a:r>
              <a:rPr lang="en-US"/>
              <a:t>The higher the gauge number the thinner the wire</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B_Connector_types_2.jpg"/>
          <p:cNvPicPr>
            <a:picLocks noChangeAspect="1"/>
          </p:cNvPicPr>
          <p:nvPr/>
        </p:nvPicPr>
        <p:blipFill>
          <a:blip r:embed="rId3" cstate="print"/>
          <a:stretch>
            <a:fillRect/>
          </a:stretch>
        </p:blipFill>
        <p:spPr>
          <a:xfrm>
            <a:off x="0" y="2606040"/>
            <a:ext cx="9144000" cy="4251960"/>
          </a:xfrm>
          <a:prstGeom prst="rect">
            <a:avLst/>
          </a:prstGeom>
        </p:spPr>
      </p:pic>
      <p:sp>
        <p:nvSpPr>
          <p:cNvPr id="10" name="Rectangle 9"/>
          <p:cNvSpPr/>
          <p:nvPr/>
        </p:nvSpPr>
        <p:spPr bwMode="auto">
          <a:xfrm>
            <a:off x="0" y="5410200"/>
            <a:ext cx="9144000" cy="1447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2" name="Title 1"/>
          <p:cNvSpPr>
            <a:spLocks noGrp="1"/>
          </p:cNvSpPr>
          <p:nvPr>
            <p:ph type="title"/>
          </p:nvPr>
        </p:nvSpPr>
        <p:spPr/>
        <p:txBody>
          <a:bodyPr/>
          <a:lstStyle/>
          <a:p>
            <a:r>
              <a:rPr lang="en-US" dirty="0"/>
              <a:t>USB Connectors</a:t>
            </a:r>
          </a:p>
        </p:txBody>
      </p:sp>
      <p:sp>
        <p:nvSpPr>
          <p:cNvPr id="3" name="Content Placeholder 2"/>
          <p:cNvSpPr>
            <a:spLocks noGrp="1"/>
          </p:cNvSpPr>
          <p:nvPr>
            <p:ph idx="1"/>
          </p:nvPr>
        </p:nvSpPr>
        <p:spPr>
          <a:xfrm>
            <a:off x="228600" y="2093913"/>
            <a:ext cx="1371600" cy="725487"/>
          </a:xfrm>
        </p:spPr>
        <p:txBody>
          <a:bodyPr/>
          <a:lstStyle/>
          <a:p>
            <a:pPr algn="ctr">
              <a:lnSpc>
                <a:spcPct val="80000"/>
              </a:lnSpc>
              <a:buNone/>
            </a:pPr>
            <a:r>
              <a:rPr lang="en-US" sz="1600" dirty="0"/>
              <a:t>8-pin Micro</a:t>
            </a:r>
          </a:p>
          <a:p>
            <a:pPr algn="ctr">
              <a:lnSpc>
                <a:spcPct val="80000"/>
              </a:lnSpc>
              <a:buNone/>
            </a:pPr>
            <a:r>
              <a:rPr lang="en-US" sz="1600" dirty="0"/>
              <a:t>AGOX</a:t>
            </a:r>
          </a:p>
        </p:txBody>
      </p:sp>
      <p:sp>
        <p:nvSpPr>
          <p:cNvPr id="5" name="Content Placeholder 2"/>
          <p:cNvSpPr txBox="1">
            <a:spLocks/>
          </p:cNvSpPr>
          <p:nvPr/>
        </p:nvSpPr>
        <p:spPr bwMode="auto">
          <a:xfrm>
            <a:off x="1828800" y="2093913"/>
            <a:ext cx="838200" cy="72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80000"/>
              </a:lnSpc>
              <a:spcBef>
                <a:spcPct val="20000"/>
              </a:spcBef>
              <a:spcAft>
                <a:spcPct val="0"/>
              </a:spcAft>
              <a:buClr>
                <a:schemeClr val="folHlink"/>
              </a:buClr>
              <a:buSzPct val="60000"/>
              <a:buFont typeface="Wingdings" pitchFamily="2" charset="2"/>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Mini</a:t>
            </a:r>
          </a:p>
          <a:p>
            <a:pPr marL="342900" marR="0" lvl="0" indent="-342900" algn="ctr" defTabSz="914400" rtl="0" eaLnBrk="0" fontAlgn="base" latinLnBrk="0" hangingPunct="0">
              <a:lnSpc>
                <a:spcPct val="80000"/>
              </a:lnSpc>
              <a:spcBef>
                <a:spcPct val="20000"/>
              </a:spcBef>
              <a:spcAft>
                <a:spcPct val="0"/>
              </a:spcAft>
              <a:buClr>
                <a:schemeClr val="folHlink"/>
              </a:buClr>
              <a:buSzPct val="60000"/>
              <a:buFont typeface="Wingdings" pitchFamily="2" charset="2"/>
              <a:buNone/>
              <a:tabLst/>
              <a:defRPr/>
            </a:pPr>
            <a:r>
              <a:rPr lang="en-US" sz="1600" kern="0" dirty="0">
                <a:latin typeface="+mn-lt"/>
              </a:rPr>
              <a:t>B</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3276600" y="2286000"/>
            <a:ext cx="838200" cy="72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B</a:t>
            </a:r>
          </a:p>
        </p:txBody>
      </p:sp>
      <p:sp>
        <p:nvSpPr>
          <p:cNvPr id="7" name="Content Placeholder 2"/>
          <p:cNvSpPr txBox="1">
            <a:spLocks/>
          </p:cNvSpPr>
          <p:nvPr/>
        </p:nvSpPr>
        <p:spPr bwMode="auto">
          <a:xfrm>
            <a:off x="4800600" y="2093913"/>
            <a:ext cx="1143000" cy="72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80000"/>
              </a:lnSpc>
              <a:spcBef>
                <a:spcPct val="20000"/>
              </a:spcBef>
              <a:spcAft>
                <a:spcPct val="0"/>
              </a:spcAft>
              <a:buClr>
                <a:schemeClr val="folHlink"/>
              </a:buClr>
              <a:buSzPct val="60000"/>
              <a:buFont typeface="Wingdings" pitchFamily="2" charset="2"/>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A</a:t>
            </a:r>
          </a:p>
          <a:p>
            <a:pPr marL="342900" marR="0" lvl="0" indent="-342900" algn="ctr" defTabSz="914400" rtl="0" eaLnBrk="0" fontAlgn="base" latinLnBrk="0" hangingPunct="0">
              <a:lnSpc>
                <a:spcPct val="80000"/>
              </a:lnSpc>
              <a:spcBef>
                <a:spcPct val="20000"/>
              </a:spcBef>
              <a:spcAft>
                <a:spcPct val="0"/>
              </a:spcAft>
              <a:buClr>
                <a:schemeClr val="folHlink"/>
              </a:buClr>
              <a:buSzPct val="60000"/>
              <a:buFont typeface="Wingdings" pitchFamily="2" charset="2"/>
              <a:buNone/>
              <a:tabLst/>
              <a:defRPr/>
            </a:pPr>
            <a:r>
              <a:rPr lang="en-US" sz="1600" kern="0" dirty="0">
                <a:latin typeface="+mn-lt"/>
              </a:rPr>
              <a:t>Receptor</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6934200" y="2286000"/>
            <a:ext cx="838200" cy="725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defRPr/>
            </a:pPr>
            <a:r>
              <a:rPr kumimoji="0" lang="en-US" sz="1600" b="0" i="0" u="none" strike="noStrike" kern="0" cap="none" spc="0" normalizeH="0" baseline="0" noProof="0" dirty="0">
                <a:ln>
                  <a:noFill/>
                </a:ln>
                <a:solidFill>
                  <a:schemeClr val="tx1"/>
                </a:solidFill>
                <a:effectLst/>
                <a:uLnTx/>
                <a:uFillTx/>
                <a:latin typeface="+mn-lt"/>
                <a:ea typeface="+mn-ea"/>
                <a:cs typeface="+mn-cs"/>
              </a:rPr>
              <a:t>A</a:t>
            </a:r>
          </a:p>
        </p:txBody>
      </p:sp>
      <p:sp>
        <p:nvSpPr>
          <p:cNvPr id="9" name="Rectangle 3"/>
          <p:cNvSpPr txBox="1">
            <a:spLocks noChangeArrowheads="1"/>
          </p:cNvSpPr>
          <p:nvPr/>
        </p:nvSpPr>
        <p:spPr bwMode="auto">
          <a:xfrm>
            <a:off x="112712" y="5449888"/>
            <a:ext cx="8802688" cy="950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folHlink"/>
              </a:buClr>
              <a:buSzPct val="60000"/>
              <a:buFont typeface="Wingdings" pitchFamily="2" charset="2"/>
              <a:buChar char="n"/>
              <a:defRPr/>
            </a:pPr>
            <a:r>
              <a:rPr lang="en-US" sz="2000" kern="0" dirty="0"/>
              <a:t>Original USB specification detailed Standard-A and Standard-B plugs and receptacles</a:t>
            </a:r>
          </a:p>
          <a:p>
            <a:pPr marL="342900" indent="-342900">
              <a:spcBef>
                <a:spcPct val="20000"/>
              </a:spcBef>
              <a:buClr>
                <a:schemeClr val="folHlink"/>
              </a:buClr>
              <a:buSzPct val="60000"/>
              <a:buFont typeface="Wingdings" pitchFamily="2" charset="2"/>
              <a:buChar char="n"/>
              <a:defRPr/>
            </a:pPr>
            <a:r>
              <a:rPr lang="en-US" sz="2000" dirty="0"/>
              <a:t>USB 2.0 specification added Mini-B plugs and receptacles.</a:t>
            </a:r>
            <a:endParaRPr lang="en-US" sz="2000" kern="0" dirty="0"/>
          </a:p>
          <a:p>
            <a:pPr marL="342900" marR="0" lvl="0" indent="-342900" algn="l" defTabSz="914400" rtl="0" eaLnBrk="1" fontAlgn="base" latinLnBrk="0" hangingPunct="1">
              <a:lnSpc>
                <a:spcPct val="80000"/>
              </a:lnSpc>
              <a:spcBef>
                <a:spcPct val="20000"/>
              </a:spcBef>
              <a:spcAft>
                <a:spcPct val="0"/>
              </a:spcAft>
              <a:buClr>
                <a:schemeClr val="folHlink"/>
              </a:buClr>
              <a:buSzPct val="60000"/>
              <a:buFont typeface="Wingdings" pitchFamily="2" charset="2"/>
              <a:buChar char="n"/>
              <a:tabLst/>
              <a:defRPr/>
            </a:pPr>
            <a:r>
              <a:rPr kumimoji="0" lang="en-US" sz="2000" b="0" i="0" u="none" strike="noStrike" kern="0" cap="none" spc="0" normalizeH="0" baseline="0" noProof="0" dirty="0">
                <a:ln>
                  <a:noFill/>
                </a:ln>
                <a:solidFill>
                  <a:schemeClr val="tx1"/>
                </a:solidFill>
                <a:effectLst/>
                <a:uLnTx/>
                <a:uFillTx/>
                <a:latin typeface="+mn-lt"/>
                <a:ea typeface="+mn-ea"/>
                <a:cs typeface="+mn-cs"/>
              </a:rPr>
              <a:t>Also found in male and female forms when used in extension cables.</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USB Connectors</a:t>
            </a:r>
          </a:p>
        </p:txBody>
      </p:sp>
      <p:sp>
        <p:nvSpPr>
          <p:cNvPr id="30723" name="Rectangle 3"/>
          <p:cNvSpPr>
            <a:spLocks noGrp="1" noChangeArrowheads="1"/>
          </p:cNvSpPr>
          <p:nvPr>
            <p:ph type="body" idx="1"/>
          </p:nvPr>
        </p:nvSpPr>
        <p:spPr>
          <a:xfrm>
            <a:off x="152400" y="4953000"/>
            <a:ext cx="5943600" cy="1600200"/>
          </a:xfrm>
        </p:spPr>
        <p:txBody>
          <a:bodyPr/>
          <a:lstStyle/>
          <a:p>
            <a:r>
              <a:rPr lang="en-US" sz="2000" dirty="0"/>
              <a:t>Many PDAs, mobile phones or digital cameras use the now-deprecated (but standardized) Mini-A and Mini-B and the currently standard Micro-A, and Micro-B connectors</a:t>
            </a:r>
          </a:p>
        </p:txBody>
      </p:sp>
      <p:pic>
        <p:nvPicPr>
          <p:cNvPr id="5" name="Picture 4" descr="USB_Pinout.png"/>
          <p:cNvPicPr>
            <a:picLocks noChangeAspect="1"/>
          </p:cNvPicPr>
          <p:nvPr/>
        </p:nvPicPr>
        <p:blipFill>
          <a:blip r:embed="rId3" cstate="print"/>
          <a:stretch>
            <a:fillRect/>
          </a:stretch>
        </p:blipFill>
        <p:spPr>
          <a:xfrm>
            <a:off x="381000" y="1905000"/>
            <a:ext cx="5105400" cy="2917371"/>
          </a:xfrm>
          <a:prstGeom prst="rect">
            <a:avLst/>
          </a:prstGeom>
        </p:spPr>
      </p:pic>
      <p:pic>
        <p:nvPicPr>
          <p:cNvPr id="7" name="Picture 6" descr="USB_new_Connectors.png"/>
          <p:cNvPicPr>
            <a:picLocks noChangeAspect="1"/>
          </p:cNvPicPr>
          <p:nvPr/>
        </p:nvPicPr>
        <p:blipFill>
          <a:blip r:embed="rId4" cstate="print"/>
          <a:stretch>
            <a:fillRect/>
          </a:stretch>
        </p:blipFill>
        <p:spPr>
          <a:xfrm>
            <a:off x="5562600" y="1676400"/>
            <a:ext cx="3581400" cy="3766417"/>
          </a:xfrm>
          <a:prstGeom prst="rect">
            <a:avLst/>
          </a:prstGeom>
        </p:spPr>
      </p:pic>
      <p:sp>
        <p:nvSpPr>
          <p:cNvPr id="8" name="Rectangle 7"/>
          <p:cNvSpPr/>
          <p:nvPr/>
        </p:nvSpPr>
        <p:spPr bwMode="auto">
          <a:xfrm>
            <a:off x="2514600" y="1981200"/>
            <a:ext cx="914400" cy="4572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11" name="Picture 10" descr="USB_Icon.png"/>
          <p:cNvPicPr>
            <a:picLocks noChangeAspect="1"/>
          </p:cNvPicPr>
          <p:nvPr/>
        </p:nvPicPr>
        <p:blipFill>
          <a:blip r:embed="rId5" cstate="print"/>
          <a:stretch>
            <a:fillRect/>
          </a:stretch>
        </p:blipFill>
        <p:spPr>
          <a:xfrm>
            <a:off x="6553200" y="5410200"/>
            <a:ext cx="1828800" cy="876300"/>
          </a:xfrm>
          <a:prstGeom prst="rect">
            <a:avLst/>
          </a:prstGeom>
        </p:spPr>
      </p:pic>
      <p:sp>
        <p:nvSpPr>
          <p:cNvPr id="12" name="TextBox 11"/>
          <p:cNvSpPr txBox="1"/>
          <p:nvPr/>
        </p:nvSpPr>
        <p:spPr>
          <a:xfrm>
            <a:off x="6553200" y="6248400"/>
            <a:ext cx="1752600" cy="461665"/>
          </a:xfrm>
          <a:prstGeom prst="rect">
            <a:avLst/>
          </a:prstGeom>
          <a:noFill/>
        </p:spPr>
        <p:txBody>
          <a:bodyPr wrap="square" rtlCol="0">
            <a:spAutoFit/>
          </a:bodyPr>
          <a:lstStyle/>
          <a:p>
            <a:pPr algn="ctr"/>
            <a:r>
              <a:rPr lang="en-US" dirty="0"/>
              <a:t>USB icon</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993062" cy="1143000"/>
          </a:xfrm>
        </p:spPr>
        <p:txBody>
          <a:bodyPr/>
          <a:lstStyle/>
          <a:p>
            <a:r>
              <a:rPr lang="en-US" sz="4200" dirty="0"/>
              <a:t>Common USB Implementations</a:t>
            </a:r>
          </a:p>
        </p:txBody>
      </p:sp>
      <p:pic>
        <p:nvPicPr>
          <p:cNvPr id="4" name="Content Placeholder 3" descr="USB_Front_Port.jpg"/>
          <p:cNvPicPr>
            <a:picLocks noGrp="1" noChangeAspect="1"/>
          </p:cNvPicPr>
          <p:nvPr>
            <p:ph idx="1"/>
          </p:nvPr>
        </p:nvPicPr>
        <p:blipFill>
          <a:blip r:embed="rId3" cstate="print"/>
          <a:stretch>
            <a:fillRect/>
          </a:stretch>
        </p:blipFill>
        <p:spPr>
          <a:xfrm>
            <a:off x="1219200" y="2438400"/>
            <a:ext cx="3251200" cy="2438400"/>
          </a:xfrm>
        </p:spPr>
      </p:pic>
      <p:pic>
        <p:nvPicPr>
          <p:cNvPr id="5" name="Picture 4" descr="USB_Thumb_Drive.png"/>
          <p:cNvPicPr>
            <a:picLocks noChangeAspect="1"/>
          </p:cNvPicPr>
          <p:nvPr/>
        </p:nvPicPr>
        <p:blipFill>
          <a:blip r:embed="rId4" cstate="print"/>
          <a:stretch>
            <a:fillRect/>
          </a:stretch>
        </p:blipFill>
        <p:spPr>
          <a:xfrm>
            <a:off x="5257800" y="2286000"/>
            <a:ext cx="3048000" cy="2286000"/>
          </a:xfrm>
          <a:prstGeom prst="rect">
            <a:avLst/>
          </a:prstGeom>
        </p:spPr>
      </p:pic>
      <p:sp>
        <p:nvSpPr>
          <p:cNvPr id="6" name="TextBox 5"/>
          <p:cNvSpPr txBox="1"/>
          <p:nvPr/>
        </p:nvSpPr>
        <p:spPr>
          <a:xfrm>
            <a:off x="1219200" y="5181600"/>
            <a:ext cx="3276600" cy="461665"/>
          </a:xfrm>
          <a:prstGeom prst="rect">
            <a:avLst/>
          </a:prstGeom>
          <a:noFill/>
        </p:spPr>
        <p:txBody>
          <a:bodyPr wrap="square" rtlCol="0">
            <a:spAutoFit/>
          </a:bodyPr>
          <a:lstStyle/>
          <a:p>
            <a:pPr algn="ctr"/>
            <a:r>
              <a:rPr lang="en-US" dirty="0"/>
              <a:t>USB ports on PC front</a:t>
            </a:r>
          </a:p>
        </p:txBody>
      </p:sp>
      <p:sp>
        <p:nvSpPr>
          <p:cNvPr id="7" name="TextBox 6"/>
          <p:cNvSpPr txBox="1"/>
          <p:nvPr/>
        </p:nvSpPr>
        <p:spPr>
          <a:xfrm>
            <a:off x="5486400" y="4572000"/>
            <a:ext cx="2590800" cy="457200"/>
          </a:xfrm>
          <a:prstGeom prst="rect">
            <a:avLst/>
          </a:prstGeom>
          <a:noFill/>
        </p:spPr>
        <p:txBody>
          <a:bodyPr wrap="square" rtlCol="0">
            <a:spAutoFit/>
          </a:bodyPr>
          <a:lstStyle/>
          <a:p>
            <a:r>
              <a:rPr lang="en-US" dirty="0"/>
              <a:t>USB thumb drive</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_ARMYUSB"/>
          <p:cNvPicPr>
            <a:picLocks noChangeAspect="1" noChangeArrowheads="1"/>
          </p:cNvPicPr>
          <p:nvPr/>
        </p:nvPicPr>
        <p:blipFill>
          <a:blip r:embed="rId3" cstate="print"/>
          <a:srcRect t="8000"/>
          <a:stretch>
            <a:fillRect/>
          </a:stretch>
        </p:blipFill>
        <p:spPr bwMode="auto">
          <a:xfrm>
            <a:off x="2097088" y="1219200"/>
            <a:ext cx="5083175" cy="5257800"/>
          </a:xfrm>
          <a:prstGeom prst="rect">
            <a:avLst/>
          </a:prstGeom>
          <a:noFill/>
          <a:ln w="9525">
            <a:noFill/>
            <a:miter lim="800000"/>
            <a:headEnd/>
            <a:tailEnd/>
          </a:ln>
        </p:spPr>
      </p:pic>
      <p:sp>
        <p:nvSpPr>
          <p:cNvPr id="31747" name="Text Box 5"/>
          <p:cNvSpPr txBox="1">
            <a:spLocks noChangeArrowheads="1"/>
          </p:cNvSpPr>
          <p:nvPr/>
        </p:nvSpPr>
        <p:spPr bwMode="auto">
          <a:xfrm>
            <a:off x="2209800" y="457200"/>
            <a:ext cx="4794250" cy="769938"/>
          </a:xfrm>
          <a:prstGeom prst="rect">
            <a:avLst/>
          </a:prstGeom>
          <a:noFill/>
          <a:ln w="12700">
            <a:noFill/>
            <a:miter lim="800000"/>
            <a:headEnd/>
            <a:tailEnd/>
          </a:ln>
        </p:spPr>
        <p:txBody>
          <a:bodyPr>
            <a:spAutoFit/>
          </a:bodyPr>
          <a:lstStyle/>
          <a:p>
            <a:pPr algn="ctr" eaLnBrk="0" hangingPunct="0"/>
            <a:r>
              <a:rPr lang="en-US" sz="4400" dirty="0">
                <a:solidFill>
                  <a:srgbClr val="323296"/>
                </a:solidFill>
                <a:cs typeface="Tahoma" pitchFamily="34" charset="0"/>
              </a:rPr>
              <a:t>USB Soldier</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IEEE-1394</a:t>
            </a:r>
          </a:p>
        </p:txBody>
      </p:sp>
      <p:sp>
        <p:nvSpPr>
          <p:cNvPr id="32771" name="Rectangle 3"/>
          <p:cNvSpPr>
            <a:spLocks noGrp="1" noChangeArrowheads="1"/>
          </p:cNvSpPr>
          <p:nvPr>
            <p:ph type="body" idx="1"/>
          </p:nvPr>
        </p:nvSpPr>
        <p:spPr/>
        <p:txBody>
          <a:bodyPr/>
          <a:lstStyle/>
          <a:p>
            <a:pPr eaLnBrk="1" hangingPunct="1">
              <a:lnSpc>
                <a:spcPct val="90000"/>
              </a:lnSpc>
            </a:pPr>
            <a:r>
              <a:rPr lang="en-US" sz="2400"/>
              <a:t>IEEE-1394 is a high-speed serial solution ranging in speed from 400 Mbps (original specification) to 800 Mbps at a distance of 100 meters (1394b). </a:t>
            </a:r>
          </a:p>
          <a:p>
            <a:pPr eaLnBrk="1" hangingPunct="1">
              <a:lnSpc>
                <a:spcPct val="90000"/>
              </a:lnSpc>
            </a:pPr>
            <a:r>
              <a:rPr lang="en-US" sz="2400"/>
              <a:t>IEEE-1394 includes support for isochronous communication. </a:t>
            </a:r>
          </a:p>
          <a:p>
            <a:pPr eaLnBrk="1" hangingPunct="1">
              <a:lnSpc>
                <a:spcPct val="90000"/>
              </a:lnSpc>
            </a:pPr>
            <a:r>
              <a:rPr lang="en-US" sz="2400"/>
              <a:t>Isochronous communication guarantees data delivery at a constant, pre-determined rate. </a:t>
            </a:r>
          </a:p>
          <a:p>
            <a:pPr eaLnBrk="1" hangingPunct="1">
              <a:lnSpc>
                <a:spcPct val="90000"/>
              </a:lnSpc>
            </a:pPr>
            <a:r>
              <a:rPr lang="en-US" sz="2400"/>
              <a:t>The constant data delivery rate reduces the need to buffer data thereby greatly reducing the cost of implementing the technology compared to a traditional asynchronous solution.</a:t>
            </a:r>
          </a:p>
          <a:p>
            <a:pPr eaLnBrk="1" hangingPunct="1">
              <a:lnSpc>
                <a:spcPct val="90000"/>
              </a:lnSpc>
            </a:pPr>
            <a:r>
              <a:rPr lang="en-US" sz="2400"/>
              <a:t>Full duplex connectors, 4-wire and 6-wire which can supply power to devices</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FireWire (IEEE-1394)</a:t>
            </a:r>
          </a:p>
        </p:txBody>
      </p:sp>
      <p:sp>
        <p:nvSpPr>
          <p:cNvPr id="33795" name="Rectangle 3"/>
          <p:cNvSpPr>
            <a:spLocks noGrp="1" noChangeArrowheads="1"/>
          </p:cNvSpPr>
          <p:nvPr>
            <p:ph type="body" idx="1"/>
          </p:nvPr>
        </p:nvSpPr>
        <p:spPr>
          <a:xfrm>
            <a:off x="228600" y="5410200"/>
            <a:ext cx="8726488" cy="1143000"/>
          </a:xfrm>
        </p:spPr>
        <p:txBody>
          <a:bodyPr/>
          <a:lstStyle/>
          <a:p>
            <a:pPr eaLnBrk="1" hangingPunct="1"/>
            <a:r>
              <a:rPr lang="en-US" dirty="0"/>
              <a:t>Commonly used to connect multimedia devices, including camcorders, to PC’s</a:t>
            </a:r>
          </a:p>
        </p:txBody>
      </p:sp>
      <p:pic>
        <p:nvPicPr>
          <p:cNvPr id="5" name="Picture 4" descr="FireWire_cables.jpg"/>
          <p:cNvPicPr>
            <a:picLocks noChangeAspect="1"/>
          </p:cNvPicPr>
          <p:nvPr/>
        </p:nvPicPr>
        <p:blipFill>
          <a:blip r:embed="rId3" cstate="print"/>
          <a:stretch>
            <a:fillRect/>
          </a:stretch>
        </p:blipFill>
        <p:spPr>
          <a:xfrm>
            <a:off x="2057400" y="1803082"/>
            <a:ext cx="5410200" cy="3611309"/>
          </a:xfrm>
          <a:prstGeom prst="rect">
            <a:avLst/>
          </a:prstGeom>
        </p:spPr>
      </p:pic>
      <p:pic>
        <p:nvPicPr>
          <p:cNvPr id="6" name="Picture 5" descr="FireWire_icon.png"/>
          <p:cNvPicPr>
            <a:picLocks noChangeAspect="1"/>
          </p:cNvPicPr>
          <p:nvPr/>
        </p:nvPicPr>
        <p:blipFill>
          <a:blip r:embed="rId4" cstate="print"/>
          <a:stretch>
            <a:fillRect/>
          </a:stretch>
        </p:blipFill>
        <p:spPr>
          <a:xfrm>
            <a:off x="457200" y="2743200"/>
            <a:ext cx="1303020" cy="1950720"/>
          </a:xfrm>
          <a:prstGeom prst="rect">
            <a:avLst/>
          </a:prstGeom>
          <a:solidFill>
            <a:schemeClr val="bg1"/>
          </a:solidFill>
        </p:spPr>
      </p:pic>
      <p:sp>
        <p:nvSpPr>
          <p:cNvPr id="7" name="Rectangle 6"/>
          <p:cNvSpPr/>
          <p:nvPr/>
        </p:nvSpPr>
        <p:spPr bwMode="auto">
          <a:xfrm>
            <a:off x="381000" y="4343400"/>
            <a:ext cx="1371600" cy="3810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8" name="Picture 7" descr="FireWire-pinouts.png"/>
          <p:cNvPicPr>
            <a:picLocks noChangeAspect="1"/>
          </p:cNvPicPr>
          <p:nvPr/>
        </p:nvPicPr>
        <p:blipFill>
          <a:blip r:embed="rId5" cstate="print"/>
          <a:stretch>
            <a:fillRect/>
          </a:stretch>
        </p:blipFill>
        <p:spPr>
          <a:xfrm rot="5400000" flipH="1" flipV="1">
            <a:off x="6526530" y="3021330"/>
            <a:ext cx="3276600" cy="1196340"/>
          </a:xfrm>
          <a:prstGeom prst="rect">
            <a:avLst/>
          </a:prstGeom>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394"/>
          <p:cNvPicPr>
            <a:picLocks noChangeAspect="1" noChangeArrowheads="1"/>
          </p:cNvPicPr>
          <p:nvPr/>
        </p:nvPicPr>
        <p:blipFill>
          <a:blip r:embed="rId3" cstate="print"/>
          <a:srcRect t="16270"/>
          <a:stretch>
            <a:fillRect/>
          </a:stretch>
        </p:blipFill>
        <p:spPr bwMode="auto">
          <a:xfrm>
            <a:off x="990600" y="2209800"/>
            <a:ext cx="7561263" cy="3902075"/>
          </a:xfrm>
          <a:prstGeom prst="rect">
            <a:avLst/>
          </a:prstGeom>
          <a:noFill/>
          <a:ln w="9525">
            <a:noFill/>
            <a:miter lim="800000"/>
            <a:headEnd/>
            <a:tailEnd/>
          </a:ln>
        </p:spPr>
      </p:pic>
      <p:sp>
        <p:nvSpPr>
          <p:cNvPr id="34819" name="Text Box 5"/>
          <p:cNvSpPr txBox="1">
            <a:spLocks noChangeArrowheads="1"/>
          </p:cNvSpPr>
          <p:nvPr/>
        </p:nvSpPr>
        <p:spPr bwMode="auto">
          <a:xfrm>
            <a:off x="1295400" y="982663"/>
            <a:ext cx="5708650" cy="769937"/>
          </a:xfrm>
          <a:prstGeom prst="rect">
            <a:avLst/>
          </a:prstGeom>
          <a:noFill/>
          <a:ln w="12700">
            <a:noFill/>
            <a:miter lim="800000"/>
            <a:headEnd/>
            <a:tailEnd/>
          </a:ln>
        </p:spPr>
        <p:txBody>
          <a:bodyPr>
            <a:spAutoFit/>
          </a:bodyPr>
          <a:lstStyle/>
          <a:p>
            <a:pPr eaLnBrk="0" hangingPunct="0"/>
            <a:r>
              <a:rPr lang="en-US" sz="4400">
                <a:solidFill>
                  <a:srgbClr val="323296"/>
                </a:solidFill>
                <a:cs typeface="Tahoma" pitchFamily="34" charset="0"/>
              </a:rPr>
              <a:t>FireWire Connectors</a:t>
            </a:r>
          </a:p>
        </p:txBody>
      </p:sp>
      <p:sp>
        <p:nvSpPr>
          <p:cNvPr id="34820" name="TextBox 3"/>
          <p:cNvSpPr txBox="1">
            <a:spLocks noChangeArrowheads="1"/>
          </p:cNvSpPr>
          <p:nvPr/>
        </p:nvSpPr>
        <p:spPr bwMode="auto">
          <a:xfrm>
            <a:off x="2133600" y="5943600"/>
            <a:ext cx="4876800" cy="457200"/>
          </a:xfrm>
          <a:prstGeom prst="rect">
            <a:avLst/>
          </a:prstGeom>
          <a:noFill/>
          <a:ln w="9525">
            <a:noFill/>
            <a:miter lim="800000"/>
            <a:headEnd/>
            <a:tailEnd/>
          </a:ln>
        </p:spPr>
        <p:txBody>
          <a:bodyPr>
            <a:spAutoFit/>
          </a:bodyPr>
          <a:lstStyle/>
          <a:p>
            <a:pPr algn="ctr"/>
            <a:r>
              <a:rPr lang="en-US"/>
              <a:t>6-wire connector</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Parallel Transmission</a:t>
            </a:r>
          </a:p>
        </p:txBody>
      </p:sp>
      <p:sp>
        <p:nvSpPr>
          <p:cNvPr id="35843" name="Content Placeholder 2"/>
          <p:cNvSpPr>
            <a:spLocks noGrp="1"/>
          </p:cNvSpPr>
          <p:nvPr>
            <p:ph idx="1"/>
          </p:nvPr>
        </p:nvSpPr>
        <p:spPr/>
        <p:txBody>
          <a:bodyPr/>
          <a:lstStyle/>
          <a:p>
            <a:r>
              <a:rPr lang="en-US" dirty="0"/>
              <a:t>Uses DB-25 connector on one end and a 36-pin </a:t>
            </a:r>
            <a:r>
              <a:rPr lang="en-US" dirty="0" err="1"/>
              <a:t>Centronics</a:t>
            </a:r>
            <a:r>
              <a:rPr lang="en-US" dirty="0"/>
              <a:t> connector on the other end</a:t>
            </a:r>
          </a:p>
          <a:p>
            <a:r>
              <a:rPr lang="en-US" dirty="0"/>
              <a:t>Used to be commonly used to connect printers and scanners to a PC</a:t>
            </a:r>
          </a:p>
          <a:p>
            <a:r>
              <a:rPr lang="en-US" dirty="0"/>
              <a:t>Replaced by USB</a:t>
            </a:r>
          </a:p>
          <a:p>
            <a:r>
              <a:rPr lang="en-US" dirty="0"/>
              <a:t>Connector no longer offered on new PCs</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Centronics Cable </a:t>
            </a:r>
          </a:p>
        </p:txBody>
      </p:sp>
      <p:sp>
        <p:nvSpPr>
          <p:cNvPr id="36867" name="Rectangle 3"/>
          <p:cNvSpPr>
            <a:spLocks noGrp="1" noChangeArrowheads="1"/>
          </p:cNvSpPr>
          <p:nvPr>
            <p:ph type="body" idx="1"/>
          </p:nvPr>
        </p:nvSpPr>
        <p:spPr>
          <a:xfrm>
            <a:off x="990600" y="5297487"/>
            <a:ext cx="7772400" cy="1255713"/>
          </a:xfrm>
        </p:spPr>
        <p:txBody>
          <a:bodyPr/>
          <a:lstStyle/>
          <a:p>
            <a:pPr eaLnBrk="1" hangingPunct="1"/>
            <a:r>
              <a:rPr lang="en-US" dirty="0"/>
              <a:t>A common means of connecting printers to PC’s</a:t>
            </a:r>
          </a:p>
        </p:txBody>
      </p:sp>
      <p:pic>
        <p:nvPicPr>
          <p:cNvPr id="36868" name="Picture 4" descr="c03f013"/>
          <p:cNvPicPr>
            <a:picLocks noChangeAspect="1" noChangeArrowheads="1"/>
          </p:cNvPicPr>
          <p:nvPr/>
        </p:nvPicPr>
        <p:blipFill>
          <a:blip r:embed="rId3" cstate="print"/>
          <a:srcRect/>
          <a:stretch>
            <a:fillRect/>
          </a:stretch>
        </p:blipFill>
        <p:spPr bwMode="auto">
          <a:xfrm>
            <a:off x="318153" y="2209800"/>
            <a:ext cx="8488783" cy="2743200"/>
          </a:xfrm>
          <a:prstGeom prst="rect">
            <a:avLst/>
          </a:prstGeom>
          <a:noFill/>
          <a:ln w="9525">
            <a:noFill/>
            <a:miter lim="800000"/>
            <a:headEnd/>
            <a:tailEnd/>
          </a:ln>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Wireless Technologies</a:t>
            </a:r>
          </a:p>
        </p:txBody>
      </p:sp>
      <p:sp>
        <p:nvSpPr>
          <p:cNvPr id="37891" name="Rectangle 3"/>
          <p:cNvSpPr>
            <a:spLocks noGrp="1" noChangeArrowheads="1"/>
          </p:cNvSpPr>
          <p:nvPr>
            <p:ph type="body" idx="1"/>
          </p:nvPr>
        </p:nvSpPr>
        <p:spPr>
          <a:xfrm>
            <a:off x="1182688" y="2246313"/>
            <a:ext cx="7772400" cy="3849687"/>
          </a:xfrm>
        </p:spPr>
        <p:txBody>
          <a:bodyPr/>
          <a:lstStyle/>
          <a:p>
            <a:pPr eaLnBrk="1" hangingPunct="1"/>
            <a:r>
              <a:rPr lang="en-US"/>
              <a:t>There are two technologies that have been developed as wireless cable replacements: Infrared (IRDA) and radio (Bluetooth).</a:t>
            </a:r>
          </a:p>
          <a:p>
            <a:pPr eaLnBrk="1" hangingPunct="1"/>
            <a:r>
              <a:rPr lang="en-US"/>
              <a:t>Personal Area Networks (PAN)</a:t>
            </a:r>
          </a:p>
          <a:p>
            <a:pPr lvl="1" eaLnBrk="1" hangingPunct="1"/>
            <a:r>
              <a:rPr lang="en-US"/>
              <a:t>Wireless Mice and Keyboards</a:t>
            </a:r>
          </a:p>
          <a:p>
            <a:pPr lvl="1" eaLnBrk="1" hangingPunct="1"/>
            <a:r>
              <a:rPr lang="en-US"/>
              <a:t>Wireless Printers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pPr eaLnBrk="1" hangingPunct="1"/>
            <a:r>
              <a:rPr lang="en-US"/>
              <a:t>Signal Degradation</a:t>
            </a:r>
          </a:p>
        </p:txBody>
      </p:sp>
      <p:sp>
        <p:nvSpPr>
          <p:cNvPr id="6147" name="Rectangle 1027"/>
          <p:cNvSpPr>
            <a:spLocks noGrp="1" noChangeArrowheads="1"/>
          </p:cNvSpPr>
          <p:nvPr>
            <p:ph type="body" idx="1"/>
          </p:nvPr>
        </p:nvSpPr>
        <p:spPr/>
        <p:txBody>
          <a:bodyPr/>
          <a:lstStyle/>
          <a:p>
            <a:pPr eaLnBrk="1" hangingPunct="1">
              <a:lnSpc>
                <a:spcPct val="90000"/>
              </a:lnSpc>
              <a:buSzTx/>
              <a:buFont typeface="Wingdings" pitchFamily="2" charset="2"/>
              <a:buChar char="§"/>
            </a:pPr>
            <a:r>
              <a:rPr lang="en-US" sz="2800" b="1"/>
              <a:t>Attenuation </a:t>
            </a:r>
            <a:r>
              <a:rPr lang="en-US" sz="2800"/>
              <a:t>is the decrease in the power of signal over a distance in a particular type of wire or media.</a:t>
            </a:r>
          </a:p>
          <a:p>
            <a:pPr lvl="1" eaLnBrk="1" hangingPunct="1">
              <a:lnSpc>
                <a:spcPct val="90000"/>
              </a:lnSpc>
              <a:buSzTx/>
              <a:buFont typeface="Wingdings" pitchFamily="2" charset="2"/>
              <a:buChar char="§"/>
            </a:pPr>
            <a:r>
              <a:rPr lang="en-US" sz="2400"/>
              <a:t>Signal degrades faster on thinner wires </a:t>
            </a:r>
          </a:p>
          <a:p>
            <a:pPr eaLnBrk="1" hangingPunct="1">
              <a:lnSpc>
                <a:spcPct val="90000"/>
              </a:lnSpc>
              <a:buSzTx/>
              <a:buFont typeface="Wingdings" pitchFamily="2" charset="2"/>
              <a:buChar char="§"/>
            </a:pPr>
            <a:r>
              <a:rPr lang="en-US" sz="2800" b="1">
                <a:cs typeface="Times New Roman" pitchFamily="18" charset="0"/>
              </a:rPr>
              <a:t>Near-End Crosstalk </a:t>
            </a:r>
            <a:r>
              <a:rPr lang="en-US" sz="2800">
                <a:cs typeface="Times New Roman" pitchFamily="18" charset="0"/>
              </a:rPr>
              <a:t>(</a:t>
            </a:r>
            <a:r>
              <a:rPr lang="en-US" sz="2800" b="1">
                <a:cs typeface="Times New Roman" pitchFamily="18" charset="0"/>
              </a:rPr>
              <a:t>NExT</a:t>
            </a:r>
            <a:r>
              <a:rPr lang="en-US" sz="2800">
                <a:cs typeface="Times New Roman" pitchFamily="18" charset="0"/>
              </a:rPr>
              <a:t>) is signal interference caused by a strong signal on one-pair (transmitting) overpowering a weaker signal on an adjacent pair (receiving). </a:t>
            </a:r>
          </a:p>
          <a:p>
            <a:pPr eaLnBrk="1" hangingPunct="1">
              <a:lnSpc>
                <a:spcPct val="90000"/>
              </a:lnSpc>
              <a:buSzTx/>
              <a:buFont typeface="Wingdings" pitchFamily="2" charset="2"/>
              <a:buChar char="§"/>
            </a:pPr>
            <a:r>
              <a:rPr lang="en-US" sz="2800">
                <a:cs typeface="Times New Roman" pitchFamily="18" charset="0"/>
              </a:rPr>
              <a:t>Near End Crosstalk (NExT) and Attenuation to Crosstalk Ratio (ACR) are both measured in dB or decibels. </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IrDA</a:t>
            </a:r>
          </a:p>
        </p:txBody>
      </p:sp>
      <p:sp>
        <p:nvSpPr>
          <p:cNvPr id="38915" name="Rectangle 3"/>
          <p:cNvSpPr>
            <a:spLocks noGrp="1" noChangeArrowheads="1"/>
          </p:cNvSpPr>
          <p:nvPr>
            <p:ph type="body" idx="1"/>
          </p:nvPr>
        </p:nvSpPr>
        <p:spPr>
          <a:xfrm>
            <a:off x="1219200" y="1981200"/>
            <a:ext cx="7772400" cy="4114800"/>
          </a:xfrm>
        </p:spPr>
        <p:txBody>
          <a:bodyPr/>
          <a:lstStyle/>
          <a:p>
            <a:pPr eaLnBrk="1" hangingPunct="1">
              <a:lnSpc>
                <a:spcPct val="80000"/>
              </a:lnSpc>
            </a:pPr>
            <a:r>
              <a:rPr lang="en-US" sz="2800" dirty="0"/>
              <a:t>IrDA: </a:t>
            </a:r>
          </a:p>
          <a:p>
            <a:pPr lvl="1" eaLnBrk="1" hangingPunct="1">
              <a:lnSpc>
                <a:spcPct val="80000"/>
              </a:lnSpc>
            </a:pPr>
            <a:r>
              <a:rPr lang="en-US" sz="2400" dirty="0"/>
              <a:t>signals are point-to-point nature, </a:t>
            </a:r>
          </a:p>
          <a:p>
            <a:pPr lvl="1" eaLnBrk="1" hangingPunct="1">
              <a:lnSpc>
                <a:spcPct val="80000"/>
              </a:lnSpc>
            </a:pPr>
            <a:r>
              <a:rPr lang="en-US" sz="2400" dirty="0"/>
              <a:t>have a narrow angle (30 degree cone), </a:t>
            </a:r>
          </a:p>
          <a:p>
            <a:pPr lvl="1" eaLnBrk="1" hangingPunct="1">
              <a:lnSpc>
                <a:spcPct val="80000"/>
              </a:lnSpc>
            </a:pPr>
            <a:r>
              <a:rPr lang="en-US" sz="2400" dirty="0"/>
              <a:t>are limited to around meter, and </a:t>
            </a:r>
          </a:p>
          <a:p>
            <a:pPr lvl="1" eaLnBrk="1" hangingPunct="1">
              <a:lnSpc>
                <a:spcPct val="80000"/>
              </a:lnSpc>
            </a:pPr>
            <a:r>
              <a:rPr lang="en-US" sz="2400" dirty="0"/>
              <a:t>have a throughput of 9600 bps to 4 Mbps </a:t>
            </a:r>
          </a:p>
          <a:p>
            <a:pPr eaLnBrk="1" hangingPunct="1"/>
            <a:r>
              <a:rPr lang="en-US" sz="2800" dirty="0"/>
              <a:t>IrDA has proven to be a popular technology with compliant ports currently available in an array of devices including:</a:t>
            </a:r>
          </a:p>
          <a:p>
            <a:pPr lvl="1" eaLnBrk="1" hangingPunct="1"/>
            <a:r>
              <a:rPr lang="en-US" sz="2400" dirty="0"/>
              <a:t>embedded devices, pagers, phones, modems, cameras, watches, computers (PCs) and laptops, PDAs, printers, and other computer peripherals </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tooth_Headset.jpg"/>
          <p:cNvPicPr>
            <a:picLocks noChangeAspect="1"/>
          </p:cNvPicPr>
          <p:nvPr/>
        </p:nvPicPr>
        <p:blipFill>
          <a:blip r:embed="rId3" cstate="print"/>
          <a:stretch>
            <a:fillRect/>
          </a:stretch>
        </p:blipFill>
        <p:spPr>
          <a:xfrm>
            <a:off x="6264349" y="4495800"/>
            <a:ext cx="2764465" cy="1981200"/>
          </a:xfrm>
          <a:prstGeom prst="rect">
            <a:avLst/>
          </a:prstGeom>
        </p:spPr>
      </p:pic>
      <p:sp>
        <p:nvSpPr>
          <p:cNvPr id="39939" name="Rectangle 1027"/>
          <p:cNvSpPr>
            <a:spLocks noGrp="1" noChangeArrowheads="1"/>
          </p:cNvSpPr>
          <p:nvPr>
            <p:ph type="body" idx="1"/>
          </p:nvPr>
        </p:nvSpPr>
        <p:spPr>
          <a:xfrm>
            <a:off x="457200" y="2133600"/>
            <a:ext cx="6553200" cy="4724400"/>
          </a:xfrm>
        </p:spPr>
        <p:txBody>
          <a:bodyPr/>
          <a:lstStyle/>
          <a:p>
            <a:pPr eaLnBrk="1" hangingPunct="1"/>
            <a:r>
              <a:rPr lang="en-US" sz="2400" dirty="0"/>
              <a:t>Bluetooth is the name given to an emerging wireless radio frequency (RF) communication standard. </a:t>
            </a:r>
          </a:p>
          <a:p>
            <a:pPr eaLnBrk="1" hangingPunct="1"/>
            <a:r>
              <a:rPr lang="en-US" sz="2400" dirty="0"/>
              <a:t>Bluetooth uses radio frequency communication in the unlicensed 2.4-2.4835 GHz band using frequency hop spread spectrum (FHSS). </a:t>
            </a:r>
          </a:p>
          <a:p>
            <a:pPr eaLnBrk="1" hangingPunct="1"/>
            <a:r>
              <a:rPr lang="en-US" sz="2400" dirty="0"/>
              <a:t>By constantly changing frequency the transmission tends to be less effected by interference, an especially desirable characteristic for mobile computing applications.</a:t>
            </a:r>
          </a:p>
        </p:txBody>
      </p:sp>
      <p:pic>
        <p:nvPicPr>
          <p:cNvPr id="4" name="Picture 3" descr="Bluetooth_logo.png"/>
          <p:cNvPicPr>
            <a:picLocks noChangeAspect="1"/>
          </p:cNvPicPr>
          <p:nvPr/>
        </p:nvPicPr>
        <p:blipFill>
          <a:blip r:embed="rId4" cstate="print"/>
          <a:stretch>
            <a:fillRect/>
          </a:stretch>
        </p:blipFill>
        <p:spPr>
          <a:xfrm>
            <a:off x="1295400" y="914400"/>
            <a:ext cx="2900562" cy="708660"/>
          </a:xfrm>
          <a:prstGeom prst="rect">
            <a:avLst/>
          </a:prstGeom>
        </p:spPr>
      </p:pic>
      <p:pic>
        <p:nvPicPr>
          <p:cNvPr id="8" name="Picture 7" descr="800px-Bluetooth_headset.png"/>
          <p:cNvPicPr>
            <a:picLocks noChangeAspect="1"/>
          </p:cNvPicPr>
          <p:nvPr/>
        </p:nvPicPr>
        <p:blipFill>
          <a:blip r:embed="rId5" cstate="print"/>
          <a:stretch>
            <a:fillRect/>
          </a:stretch>
        </p:blipFill>
        <p:spPr>
          <a:xfrm rot="5400000">
            <a:off x="6477000" y="2438400"/>
            <a:ext cx="2471351" cy="1600200"/>
          </a:xfrm>
          <a:prstGeom prst="rect">
            <a:avLst/>
          </a:prstGeom>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27"/>
          <p:cNvSpPr>
            <a:spLocks noGrp="1" noChangeArrowheads="1"/>
          </p:cNvSpPr>
          <p:nvPr>
            <p:ph type="body" idx="1"/>
          </p:nvPr>
        </p:nvSpPr>
        <p:spPr>
          <a:xfrm>
            <a:off x="228600" y="2209800"/>
            <a:ext cx="4114800" cy="4495800"/>
          </a:xfrm>
        </p:spPr>
        <p:txBody>
          <a:bodyPr/>
          <a:lstStyle/>
          <a:p>
            <a:pPr eaLnBrk="1" hangingPunct="1"/>
            <a:r>
              <a:rPr lang="en-US" sz="2000" dirty="0"/>
              <a:t>Bluetooth offers data speeds of up to 1 Mbps up to 10 meters. </a:t>
            </a:r>
          </a:p>
          <a:p>
            <a:pPr eaLnBrk="1" hangingPunct="1"/>
            <a:r>
              <a:rPr lang="en-US" sz="2000" dirty="0"/>
              <a:t>Unlike IrDA, Bluetooth supports a LAN-like mode where multiple devices can interact with each other.</a:t>
            </a:r>
          </a:p>
          <a:p>
            <a:pPr eaLnBrk="1" hangingPunct="1"/>
            <a:r>
              <a:rPr lang="en-US" sz="2000" dirty="0"/>
              <a:t>The key limitations of Bluetooth are security and interference with wireless LANs. </a:t>
            </a:r>
          </a:p>
          <a:p>
            <a:pPr eaLnBrk="1" hangingPunct="1"/>
            <a:r>
              <a:rPr lang="en-US" sz="2000" dirty="0"/>
              <a:t>Devices hitting the market that include Bluetooth include cellular phones, PDAs, headphones, and mobile gaming platforms.</a:t>
            </a:r>
          </a:p>
        </p:txBody>
      </p:sp>
      <p:pic>
        <p:nvPicPr>
          <p:cNvPr id="4" name="Picture 3" descr="Bluetooth_logo.png"/>
          <p:cNvPicPr>
            <a:picLocks noChangeAspect="1"/>
          </p:cNvPicPr>
          <p:nvPr/>
        </p:nvPicPr>
        <p:blipFill>
          <a:blip r:embed="rId3" cstate="print"/>
          <a:stretch>
            <a:fillRect/>
          </a:stretch>
        </p:blipFill>
        <p:spPr>
          <a:xfrm>
            <a:off x="1295400" y="914400"/>
            <a:ext cx="2900562" cy="708660"/>
          </a:xfrm>
          <a:prstGeom prst="rect">
            <a:avLst/>
          </a:prstGeom>
        </p:spPr>
      </p:pic>
      <p:pic>
        <p:nvPicPr>
          <p:cNvPr id="5" name="Picture 4" descr="BluetoothUSB.jpg"/>
          <p:cNvPicPr>
            <a:picLocks noChangeAspect="1"/>
          </p:cNvPicPr>
          <p:nvPr/>
        </p:nvPicPr>
        <p:blipFill>
          <a:blip r:embed="rId4" cstate="print"/>
          <a:stretch>
            <a:fillRect/>
          </a:stretch>
        </p:blipFill>
        <p:spPr>
          <a:xfrm>
            <a:off x="4343400" y="2362200"/>
            <a:ext cx="4648200" cy="3486150"/>
          </a:xfrm>
          <a:prstGeom prst="rect">
            <a:avLst/>
          </a:prstGeom>
        </p:spPr>
      </p:pic>
      <p:sp>
        <p:nvSpPr>
          <p:cNvPr id="6" name="TextBox 5"/>
          <p:cNvSpPr txBox="1"/>
          <p:nvPr/>
        </p:nvSpPr>
        <p:spPr>
          <a:xfrm>
            <a:off x="4800600" y="6019800"/>
            <a:ext cx="3657600" cy="461665"/>
          </a:xfrm>
          <a:prstGeom prst="rect">
            <a:avLst/>
          </a:prstGeom>
          <a:noFill/>
        </p:spPr>
        <p:txBody>
          <a:bodyPr wrap="square" rtlCol="0">
            <a:spAutoFit/>
          </a:bodyPr>
          <a:lstStyle/>
          <a:p>
            <a:pPr algn="ctr"/>
            <a:r>
              <a:rPr lang="en-US" dirty="0"/>
              <a:t>Bluetooth USB dongle</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rizon_logo.jpg"/>
          <p:cNvPicPr>
            <a:picLocks noChangeAspect="1"/>
          </p:cNvPicPr>
          <p:nvPr/>
        </p:nvPicPr>
        <p:blipFill>
          <a:blip r:embed="rId3" cstate="print"/>
          <a:stretch>
            <a:fillRect/>
          </a:stretch>
        </p:blipFill>
        <p:spPr>
          <a:xfrm>
            <a:off x="5448300" y="4076700"/>
            <a:ext cx="1866900" cy="1104900"/>
          </a:xfrm>
          <a:prstGeom prst="rect">
            <a:avLst/>
          </a:prstGeom>
        </p:spPr>
      </p:pic>
      <p:sp>
        <p:nvSpPr>
          <p:cNvPr id="40962" name="Title 1"/>
          <p:cNvSpPr>
            <a:spLocks noGrp="1"/>
          </p:cNvSpPr>
          <p:nvPr>
            <p:ph type="title"/>
          </p:nvPr>
        </p:nvSpPr>
        <p:spPr/>
        <p:txBody>
          <a:bodyPr/>
          <a:lstStyle/>
          <a:p>
            <a:r>
              <a:rPr lang="en-US"/>
              <a:t>Internet Access Technologies</a:t>
            </a:r>
          </a:p>
        </p:txBody>
      </p:sp>
      <p:sp>
        <p:nvSpPr>
          <p:cNvPr id="40963" name="Content Placeholder 2"/>
          <p:cNvSpPr>
            <a:spLocks noGrp="1"/>
          </p:cNvSpPr>
          <p:nvPr>
            <p:ph idx="1"/>
          </p:nvPr>
        </p:nvSpPr>
        <p:spPr/>
        <p:txBody>
          <a:bodyPr/>
          <a:lstStyle/>
          <a:p>
            <a:r>
              <a:rPr lang="en-US" sz="2800" dirty="0"/>
              <a:t>Internet Service Providers (ISPs)</a:t>
            </a:r>
          </a:p>
          <a:p>
            <a:pPr lvl="1"/>
            <a:r>
              <a:rPr lang="en-US" sz="2400" dirty="0"/>
              <a:t>Mainly telecommunications companies</a:t>
            </a:r>
          </a:p>
          <a:p>
            <a:pPr lvl="1"/>
            <a:r>
              <a:rPr lang="en-US" sz="2400" dirty="0"/>
              <a:t>Verizon, AT&amp;T, Sprint</a:t>
            </a:r>
          </a:p>
          <a:p>
            <a:pPr lvl="1"/>
            <a:r>
              <a:rPr lang="en-US" sz="2400" dirty="0"/>
              <a:t>America Online (AOL)</a:t>
            </a:r>
          </a:p>
          <a:p>
            <a:r>
              <a:rPr lang="en-US" sz="2800" dirty="0"/>
              <a:t>Selecting an ISP</a:t>
            </a:r>
          </a:p>
          <a:p>
            <a:pPr lvl="1"/>
            <a:r>
              <a:rPr lang="en-US" sz="2400" dirty="0"/>
              <a:t>Service hosting</a:t>
            </a:r>
          </a:p>
          <a:p>
            <a:pPr lvl="1"/>
            <a:r>
              <a:rPr lang="en-US" sz="2400" dirty="0"/>
              <a:t>Performance</a:t>
            </a:r>
          </a:p>
          <a:p>
            <a:pPr lvl="1"/>
            <a:r>
              <a:rPr lang="en-US" sz="2400" dirty="0"/>
              <a:t>Cost</a:t>
            </a:r>
          </a:p>
          <a:p>
            <a:pPr lvl="1"/>
            <a:r>
              <a:rPr lang="en-US" sz="2400" dirty="0"/>
              <a:t>Reliability</a:t>
            </a:r>
          </a:p>
        </p:txBody>
      </p:sp>
      <p:pic>
        <p:nvPicPr>
          <p:cNvPr id="4" name="Picture 3" descr="AT&amp;T_logo.gif"/>
          <p:cNvPicPr>
            <a:picLocks noChangeAspect="1"/>
          </p:cNvPicPr>
          <p:nvPr/>
        </p:nvPicPr>
        <p:blipFill>
          <a:blip r:embed="rId4" cstate="print"/>
          <a:stretch>
            <a:fillRect/>
          </a:stretch>
        </p:blipFill>
        <p:spPr>
          <a:xfrm>
            <a:off x="6096000" y="3124200"/>
            <a:ext cx="1749926" cy="838200"/>
          </a:xfrm>
          <a:prstGeom prst="rect">
            <a:avLst/>
          </a:prstGeom>
        </p:spPr>
      </p:pic>
      <p:pic>
        <p:nvPicPr>
          <p:cNvPr id="5" name="Picture 4" descr="Sprint_logo.jpg"/>
          <p:cNvPicPr>
            <a:picLocks noChangeAspect="1"/>
          </p:cNvPicPr>
          <p:nvPr/>
        </p:nvPicPr>
        <p:blipFill>
          <a:blip r:embed="rId5" cstate="print"/>
          <a:srcRect r="87000"/>
          <a:stretch>
            <a:fillRect/>
          </a:stretch>
        </p:blipFill>
        <p:spPr>
          <a:xfrm>
            <a:off x="4724400" y="5486400"/>
            <a:ext cx="1816100" cy="838200"/>
          </a:xfrm>
          <a:prstGeom prst="rect">
            <a:avLst/>
          </a:prstGeom>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Connecting to the Internet</a:t>
            </a:r>
          </a:p>
        </p:txBody>
      </p:sp>
      <p:pic>
        <p:nvPicPr>
          <p:cNvPr id="41987" name="Picture 4" descr="c03f014"/>
          <p:cNvPicPr>
            <a:picLocks noChangeAspect="1" noChangeArrowheads="1"/>
          </p:cNvPicPr>
          <p:nvPr/>
        </p:nvPicPr>
        <p:blipFill>
          <a:blip r:embed="rId3" cstate="print"/>
          <a:srcRect/>
          <a:stretch>
            <a:fillRect/>
          </a:stretch>
        </p:blipFill>
        <p:spPr bwMode="auto">
          <a:xfrm>
            <a:off x="204788" y="2057400"/>
            <a:ext cx="8615362" cy="3124200"/>
          </a:xfrm>
          <a:prstGeom prst="rect">
            <a:avLst/>
          </a:prstGeom>
          <a:noFill/>
          <a:ln w="9525">
            <a:noFill/>
            <a:miter lim="800000"/>
            <a:headEnd/>
            <a:tailEnd/>
          </a:ln>
        </p:spPr>
      </p:pic>
      <p:sp>
        <p:nvSpPr>
          <p:cNvPr id="41988" name="TextBox 4"/>
          <p:cNvSpPr txBox="1">
            <a:spLocks noChangeArrowheads="1"/>
          </p:cNvSpPr>
          <p:nvPr/>
        </p:nvSpPr>
        <p:spPr bwMode="auto">
          <a:xfrm>
            <a:off x="152400" y="5105400"/>
            <a:ext cx="8991600" cy="1569660"/>
          </a:xfrm>
          <a:prstGeom prst="rect">
            <a:avLst/>
          </a:prstGeom>
          <a:noFill/>
          <a:ln w="9525">
            <a:noFill/>
            <a:miter lim="800000"/>
            <a:headEnd/>
            <a:tailEnd/>
          </a:ln>
        </p:spPr>
        <p:txBody>
          <a:bodyPr wrap="square">
            <a:spAutoFit/>
          </a:bodyPr>
          <a:lstStyle/>
          <a:p>
            <a:pPr marL="233363" indent="-233363">
              <a:buClr>
                <a:srgbClr val="3333CC"/>
              </a:buClr>
              <a:buFont typeface="Wingdings" pitchFamily="2" charset="2"/>
              <a:buChar char="§"/>
            </a:pPr>
            <a:r>
              <a:rPr lang="en-US" dirty="0"/>
              <a:t>Dial-up: slow, unreliable</a:t>
            </a:r>
          </a:p>
          <a:p>
            <a:pPr marL="233363" indent="-233363">
              <a:buClr>
                <a:srgbClr val="3333CC"/>
              </a:buClr>
              <a:buFont typeface="Wingdings" pitchFamily="2" charset="2"/>
              <a:buChar char="§"/>
            </a:pPr>
            <a:r>
              <a:rPr lang="en-US" dirty="0"/>
              <a:t>Dedicated (DSL, FIOS, U-Verse, T-1, T-3): up to 25 </a:t>
            </a:r>
            <a:r>
              <a:rPr lang="en-US" dirty="0" err="1"/>
              <a:t>Gbps</a:t>
            </a:r>
            <a:r>
              <a:rPr lang="en-US" dirty="0"/>
              <a:t> down</a:t>
            </a:r>
          </a:p>
          <a:p>
            <a:pPr marL="233363" indent="-233363">
              <a:buClr>
                <a:srgbClr val="3333CC"/>
              </a:buClr>
              <a:buFont typeface="Wingdings" pitchFamily="2" charset="2"/>
              <a:buChar char="§"/>
            </a:pPr>
            <a:r>
              <a:rPr lang="en-US" dirty="0"/>
              <a:t>Cellular/</a:t>
            </a:r>
            <a:r>
              <a:rPr lang="en-US" dirty="0" err="1"/>
              <a:t>WiMAX</a:t>
            </a:r>
            <a:r>
              <a:rPr lang="en-US" dirty="0"/>
              <a:t>: mobile access</a:t>
            </a:r>
          </a:p>
          <a:p>
            <a:pPr marL="233363" indent="-233363">
              <a:buClr>
                <a:srgbClr val="3333CC"/>
              </a:buClr>
              <a:buFont typeface="Wingdings" pitchFamily="2" charset="2"/>
              <a:buChar char="§"/>
            </a:pPr>
            <a:r>
              <a:rPr lang="en-US" dirty="0"/>
              <a:t>Wi-Fi (IEEE 802.11) hotspots: found in coffee houses &amp; airports</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a:t>PSTN Architecture</a:t>
            </a:r>
          </a:p>
        </p:txBody>
      </p:sp>
      <p:sp>
        <p:nvSpPr>
          <p:cNvPr id="43011" name="Rectangle 3"/>
          <p:cNvSpPr>
            <a:spLocks noGrp="1" noChangeArrowheads="1"/>
          </p:cNvSpPr>
          <p:nvPr>
            <p:ph type="body" idx="1"/>
          </p:nvPr>
        </p:nvSpPr>
        <p:spPr>
          <a:xfrm>
            <a:off x="838200" y="5181600"/>
            <a:ext cx="7543800" cy="1295400"/>
          </a:xfrm>
        </p:spPr>
        <p:txBody>
          <a:bodyPr/>
          <a:lstStyle/>
          <a:p>
            <a:pPr eaLnBrk="1" hangingPunct="1"/>
            <a:r>
              <a:rPr lang="en-US"/>
              <a:t>The public dial-up network is accessed using a dial-up modem.</a:t>
            </a:r>
          </a:p>
        </p:txBody>
      </p:sp>
      <p:pic>
        <p:nvPicPr>
          <p:cNvPr id="43012" name="Picture 4" descr="c03f015"/>
          <p:cNvPicPr>
            <a:picLocks noChangeAspect="1" noChangeArrowheads="1"/>
          </p:cNvPicPr>
          <p:nvPr/>
        </p:nvPicPr>
        <p:blipFill>
          <a:blip r:embed="rId3" cstate="print"/>
          <a:srcRect/>
          <a:stretch>
            <a:fillRect/>
          </a:stretch>
        </p:blipFill>
        <p:spPr bwMode="auto">
          <a:xfrm>
            <a:off x="706438" y="2057400"/>
            <a:ext cx="7751762" cy="3200400"/>
          </a:xfrm>
          <a:prstGeom prst="rect">
            <a:avLst/>
          </a:prstGeom>
          <a:noFill/>
          <a:ln w="9525">
            <a:noFill/>
            <a:miter lim="800000"/>
            <a:headEnd/>
            <a:tailEnd/>
          </a:ln>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Connecting to the PSTN</a:t>
            </a:r>
          </a:p>
        </p:txBody>
      </p:sp>
      <p:sp>
        <p:nvSpPr>
          <p:cNvPr id="44035" name="Rectangle 3"/>
          <p:cNvSpPr>
            <a:spLocks noGrp="1" noChangeArrowheads="1"/>
          </p:cNvSpPr>
          <p:nvPr>
            <p:ph type="body" idx="1"/>
          </p:nvPr>
        </p:nvSpPr>
        <p:spPr>
          <a:xfrm>
            <a:off x="762000" y="5791200"/>
            <a:ext cx="7543800" cy="762000"/>
          </a:xfrm>
        </p:spPr>
        <p:txBody>
          <a:bodyPr/>
          <a:lstStyle/>
          <a:p>
            <a:pPr eaLnBrk="1" hangingPunct="1"/>
            <a:r>
              <a:rPr lang="en-US" dirty="0"/>
              <a:t>The PSTN provides a switched circuit.</a:t>
            </a:r>
          </a:p>
        </p:txBody>
      </p:sp>
      <p:pic>
        <p:nvPicPr>
          <p:cNvPr id="44036" name="Picture 4" descr="c03f016"/>
          <p:cNvPicPr>
            <a:picLocks noChangeAspect="1" noChangeArrowheads="1"/>
          </p:cNvPicPr>
          <p:nvPr/>
        </p:nvPicPr>
        <p:blipFill>
          <a:blip r:embed="rId3" cstate="print"/>
          <a:srcRect/>
          <a:stretch>
            <a:fillRect/>
          </a:stretch>
        </p:blipFill>
        <p:spPr bwMode="auto">
          <a:xfrm>
            <a:off x="457200" y="2057400"/>
            <a:ext cx="8201025" cy="3519488"/>
          </a:xfrm>
          <a:prstGeom prst="rect">
            <a:avLst/>
          </a:prstGeom>
          <a:noFill/>
          <a:ln w="9525">
            <a:noFill/>
            <a:miter lim="800000"/>
            <a:headEnd/>
            <a:tailEnd/>
          </a:ln>
        </p:spPr>
      </p:pic>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Modems and the PSTN </a:t>
            </a:r>
          </a:p>
        </p:txBody>
      </p:sp>
      <p:sp>
        <p:nvSpPr>
          <p:cNvPr id="45059" name="Rectangle 3"/>
          <p:cNvSpPr>
            <a:spLocks noGrp="1" noChangeArrowheads="1"/>
          </p:cNvSpPr>
          <p:nvPr>
            <p:ph type="body" idx="1"/>
          </p:nvPr>
        </p:nvSpPr>
        <p:spPr>
          <a:xfrm>
            <a:off x="1182688" y="2017712"/>
            <a:ext cx="7772400" cy="4535487"/>
          </a:xfrm>
        </p:spPr>
        <p:txBody>
          <a:bodyPr/>
          <a:lstStyle/>
          <a:p>
            <a:pPr eaLnBrk="1" hangingPunct="1"/>
            <a:r>
              <a:rPr lang="en-US" sz="2400" b="1" dirty="0"/>
              <a:t>Modem</a:t>
            </a:r>
            <a:r>
              <a:rPr lang="en-US" sz="2400" dirty="0"/>
              <a:t> is actually a contraction for </a:t>
            </a:r>
            <a:r>
              <a:rPr lang="en-US" sz="2400" b="1" dirty="0"/>
              <a:t>Mo</a:t>
            </a:r>
            <a:r>
              <a:rPr lang="en-US" sz="2400" dirty="0"/>
              <a:t>dulator/</a:t>
            </a:r>
            <a:r>
              <a:rPr lang="en-US" sz="2400" b="1" dirty="0"/>
              <a:t>dem</a:t>
            </a:r>
            <a:r>
              <a:rPr lang="en-US" sz="2400" dirty="0"/>
              <a:t>odulator </a:t>
            </a:r>
          </a:p>
          <a:p>
            <a:pPr eaLnBrk="1" hangingPunct="1"/>
            <a:r>
              <a:rPr lang="en-US" sz="2400" dirty="0"/>
              <a:t>Most local loops that are used for connection to the PSTN to supply switched, dial-up phone service are physically described as </a:t>
            </a:r>
            <a:r>
              <a:rPr lang="en-US" sz="2400" b="1" dirty="0"/>
              <a:t>two-wire circuits</a:t>
            </a:r>
            <a:r>
              <a:rPr lang="en-US" sz="2400" dirty="0"/>
              <a:t>. </a:t>
            </a:r>
          </a:p>
          <a:p>
            <a:pPr eaLnBrk="1" hangingPunct="1"/>
            <a:r>
              <a:rPr lang="en-US" sz="2400" dirty="0"/>
              <a:t>Since one of these two wires serves as a ground wire for the circuit, that leaves only one wire between the two ends of the circuit for data signaling. </a:t>
            </a:r>
          </a:p>
          <a:p>
            <a:pPr eaLnBrk="1" hangingPunct="1"/>
            <a:r>
              <a:rPr lang="en-US" sz="2400" dirty="0"/>
              <a:t>Dial-up or switched two-wire circuits generate a dial-tone </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Modem Standards</a:t>
            </a:r>
          </a:p>
        </p:txBody>
      </p:sp>
      <p:sp>
        <p:nvSpPr>
          <p:cNvPr id="46083" name="Content Placeholder 2"/>
          <p:cNvSpPr>
            <a:spLocks noGrp="1"/>
          </p:cNvSpPr>
          <p:nvPr>
            <p:ph idx="1"/>
          </p:nvPr>
        </p:nvSpPr>
        <p:spPr/>
        <p:txBody>
          <a:bodyPr/>
          <a:lstStyle/>
          <a:p>
            <a:r>
              <a:rPr lang="en-US"/>
              <a:t>Bell standards</a:t>
            </a:r>
          </a:p>
          <a:p>
            <a:r>
              <a:rPr lang="en-US"/>
              <a:t>V series standards</a:t>
            </a:r>
          </a:p>
          <a:p>
            <a:r>
              <a:rPr lang="en-US"/>
              <a:t>Non-Standards standards</a:t>
            </a:r>
          </a:p>
          <a:p>
            <a:pPr lvl="1"/>
            <a:r>
              <a:rPr lang="en-US"/>
              <a:t>X2 from 3COM/US Robotics</a:t>
            </a:r>
          </a:p>
          <a:p>
            <a:pPr lvl="1"/>
            <a:r>
              <a:rPr lang="en-US"/>
              <a:t>K56flex from Lucent Technologies</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59"/>
          <p:cNvSpPr>
            <a:spLocks noGrp="1" noChangeArrowheads="1"/>
          </p:cNvSpPr>
          <p:nvPr>
            <p:ph type="title"/>
          </p:nvPr>
        </p:nvSpPr>
        <p:spPr/>
        <p:txBody>
          <a:bodyPr/>
          <a:lstStyle/>
          <a:p>
            <a:pPr eaLnBrk="1" hangingPunct="1"/>
            <a:r>
              <a:rPr lang="en-US"/>
              <a:t>Modem Standards</a:t>
            </a:r>
          </a:p>
        </p:txBody>
      </p:sp>
      <p:graphicFrame>
        <p:nvGraphicFramePr>
          <p:cNvPr id="32106" name="Group 362"/>
          <p:cNvGraphicFramePr>
            <a:graphicFrameLocks noGrp="1"/>
          </p:cNvGraphicFramePr>
          <p:nvPr>
            <p:ph idx="1"/>
          </p:nvPr>
        </p:nvGraphicFramePr>
        <p:xfrm>
          <a:off x="280988" y="2124075"/>
          <a:ext cx="8674033" cy="4582183"/>
        </p:xfrm>
        <a:graphic>
          <a:graphicData uri="http://schemas.openxmlformats.org/drawingml/2006/table">
            <a:tbl>
              <a:tblPr/>
              <a:tblGrid>
                <a:gridCol w="1258660">
                  <a:extLst>
                    <a:ext uri="{9D8B030D-6E8A-4147-A177-3AD203B41FA5}">
                      <a16:colId xmlns:a16="http://schemas.microsoft.com/office/drawing/2014/main" val="20000"/>
                    </a:ext>
                  </a:extLst>
                </a:gridCol>
                <a:gridCol w="1376227">
                  <a:extLst>
                    <a:ext uri="{9D8B030D-6E8A-4147-A177-3AD203B41FA5}">
                      <a16:colId xmlns:a16="http://schemas.microsoft.com/office/drawing/2014/main" val="20001"/>
                    </a:ext>
                  </a:extLst>
                </a:gridCol>
                <a:gridCol w="1205063">
                  <a:extLst>
                    <a:ext uri="{9D8B030D-6E8A-4147-A177-3AD203B41FA5}">
                      <a16:colId xmlns:a16="http://schemas.microsoft.com/office/drawing/2014/main" val="20002"/>
                    </a:ext>
                  </a:extLst>
                </a:gridCol>
                <a:gridCol w="1376227">
                  <a:extLst>
                    <a:ext uri="{9D8B030D-6E8A-4147-A177-3AD203B41FA5}">
                      <a16:colId xmlns:a16="http://schemas.microsoft.com/office/drawing/2014/main" val="20003"/>
                    </a:ext>
                  </a:extLst>
                </a:gridCol>
                <a:gridCol w="1362395">
                  <a:extLst>
                    <a:ext uri="{9D8B030D-6E8A-4147-A177-3AD203B41FA5}">
                      <a16:colId xmlns:a16="http://schemas.microsoft.com/office/drawing/2014/main" val="20004"/>
                    </a:ext>
                  </a:extLst>
                </a:gridCol>
                <a:gridCol w="2095461">
                  <a:extLst>
                    <a:ext uri="{9D8B030D-6E8A-4147-A177-3AD203B41FA5}">
                      <a16:colId xmlns:a16="http://schemas.microsoft.com/office/drawing/2014/main" val="20005"/>
                    </a:ext>
                  </a:extLst>
                </a:gridCol>
              </a:tblGrid>
              <a:tr h="2662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cs typeface="Times New Roman" pitchFamily="18" charset="0"/>
                        </a:rPr>
                        <a:t>Modem Standard</a:t>
                      </a:r>
                      <a:endParaRPr kumimoji="0" lang="en-US" sz="2600" b="0" i="0" u="none" strike="noStrike" cap="none" normalizeH="0" baseline="0" dirty="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Transmission Rate</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Baud Rate</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Data Compression</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Error Correction</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Modulation Method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7634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V.90</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56 Kbps down, 28.8 Kbps up</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3200, 3000, 2400, 2743, 2800, 3429,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V.42bis/MNP5</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V.42/MNP4</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Digital downlink &amp; 9QAM &amp;TCM uplink</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25400" cap="flat" cmpd="sng" algn="ctr">
                      <a:solidFill>
                        <a:srgbClr val="80808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7634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V.34</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28.8 Kbps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33.6 Kbps (optional)</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3200, 3000, 2400, 2743, 2800, 3429,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V.42bis/MNP5</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V.42/MNP4</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9QAM &amp;TCM</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2"/>
                  </a:ext>
                </a:extLst>
              </a:tr>
              <a:tr h="2662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V.32 ter</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19.2 Kbps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2400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V.42bis/MNP5</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V.42/MNP4</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8QAM &amp; TCM</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3"/>
                  </a:ext>
                </a:extLst>
              </a:tr>
              <a:tr h="2662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V.32 bis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14.4 Kbps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2400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V.42bis/MNP5</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V.42/MNP4</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6QAM &amp; TCM</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4"/>
                  </a:ext>
                </a:extLst>
              </a:tr>
              <a:tr h="37517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V.32</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  9.6 Kbps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2400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V.42bis/MNP5</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V.42/MNP4</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4QAM &amp; TCM</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5"/>
                  </a:ext>
                </a:extLst>
              </a:tr>
              <a:tr h="40111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V.22 bis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2400 bps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  600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V.42bis/MNP5</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V.42/MNP4</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4QAM &amp; TCM</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6"/>
                  </a:ext>
                </a:extLst>
              </a:tr>
              <a:tr h="56432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Bell 212A</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1200 bps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  600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000" b="0" i="0" u="none" strike="noStrike" cap="none" normalizeH="0" baseline="0">
                        <a:ln>
                          <a:noFill/>
                        </a:ln>
                        <a:solidFill>
                          <a:schemeClr val="tx1"/>
                        </a:solidFill>
                        <a:effectLst/>
                        <a:latin typeface="Tahoma" pitchFamily="34"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000" b="0" i="0" u="none" strike="noStrike" cap="none" normalizeH="0" baseline="0">
                        <a:ln>
                          <a:noFill/>
                        </a:ln>
                        <a:solidFill>
                          <a:schemeClr val="tx1"/>
                        </a:solidFill>
                        <a:effectLst/>
                        <a:latin typeface="Tahoma" pitchFamily="34"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4PSK</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7"/>
                  </a:ext>
                </a:extLst>
              </a:tr>
              <a:tr h="56432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tx1"/>
                          </a:solidFill>
                          <a:effectLst/>
                          <a:latin typeface="Times New Roman" pitchFamily="18" charset="0"/>
                          <a:cs typeface="Times New Roman" pitchFamily="18" charset="0"/>
                        </a:rPr>
                        <a:t>Bell 103</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12700" cap="flat" cmpd="sng" algn="ctr">
                      <a:solidFill>
                        <a:srgbClr val="80808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  300 bps</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Times New Roman" pitchFamily="18" charset="0"/>
                          <a:cs typeface="Times New Roman" pitchFamily="18" charset="0"/>
                        </a:rPr>
                        <a:t>  300 baud</a:t>
                      </a:r>
                      <a:endParaRPr kumimoji="0" lang="en-US" sz="2600" b="0" i="0" u="none" strike="noStrike" cap="none" normalizeH="0" baseline="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000" b="0" i="0" u="none" strike="noStrike" cap="none" normalizeH="0" baseline="0">
                        <a:ln>
                          <a:noFill/>
                        </a:ln>
                        <a:solidFill>
                          <a:schemeClr val="tx1"/>
                        </a:solidFill>
                        <a:effectLst/>
                        <a:latin typeface="Tahoma" pitchFamily="34"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F1F1F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3000" b="0" i="0" u="none" strike="noStrike" cap="none" normalizeH="0" baseline="0">
                        <a:ln>
                          <a:noFill/>
                        </a:ln>
                        <a:solidFill>
                          <a:schemeClr val="tx1"/>
                        </a:solidFill>
                        <a:effectLst/>
                        <a:latin typeface="Tahoma" pitchFamily="34"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F1F1F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FSK</a:t>
                      </a:r>
                      <a:endParaRPr kumimoji="0" lang="en-US" sz="2600" b="0" i="0" u="none" strike="noStrike" cap="none" normalizeH="0" baseline="0" dirty="0">
                        <a:ln>
                          <a:noFill/>
                        </a:ln>
                        <a:solidFill>
                          <a:schemeClr val="tx1"/>
                        </a:solidFill>
                        <a:effectLst/>
                        <a:latin typeface="Times New Roman" pitchFamily="18" charset="0"/>
                      </a:endParaRPr>
                    </a:p>
                  </a:txBody>
                  <a:tcPr marL="99586" marR="99586" marT="49793" marB="49793" horzOverflow="overflow">
                    <a:lnL w="9525" cap="flat" cmpd="sng" algn="ctr">
                      <a:solidFill>
                        <a:srgbClr val="000000"/>
                      </a:solidFill>
                      <a:prstDash val="solid"/>
                      <a:miter lim="800000"/>
                      <a:headEnd type="none" w="med" len="med"/>
                      <a:tailEnd type="none" w="med" len="med"/>
                    </a:lnL>
                    <a:lnR w="12700" cap="flat" cmpd="sng" algn="ctr">
                      <a:solidFill>
                        <a:srgbClr val="80808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808080"/>
                      </a:solidFill>
                      <a:prstDash val="solid"/>
                      <a:miter lim="800000"/>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8"/>
                  </a:ext>
                </a:extLst>
              </a:tr>
            </a:tbl>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t>Communications Media</a:t>
            </a:r>
          </a:p>
        </p:txBody>
      </p:sp>
      <p:sp>
        <p:nvSpPr>
          <p:cNvPr id="7171" name="Content Placeholder 2"/>
          <p:cNvSpPr>
            <a:spLocks noGrp="1"/>
          </p:cNvSpPr>
          <p:nvPr>
            <p:ph idx="1"/>
          </p:nvPr>
        </p:nvSpPr>
        <p:spPr/>
        <p:txBody>
          <a:bodyPr/>
          <a:lstStyle/>
          <a:p>
            <a:pPr eaLnBrk="1" hangingPunct="1"/>
            <a:r>
              <a:rPr lang="en-US"/>
              <a:t>Non-Twisted Pair</a:t>
            </a:r>
          </a:p>
          <a:p>
            <a:pPr lvl="1" eaLnBrk="1" hangingPunct="1"/>
            <a:r>
              <a:rPr lang="en-US"/>
              <a:t>Flat Phone Wire</a:t>
            </a:r>
          </a:p>
          <a:p>
            <a:pPr eaLnBrk="1" hangingPunct="1"/>
            <a:r>
              <a:rPr lang="en-US"/>
              <a:t>Unshielded Twisted Pair (UTP)</a:t>
            </a:r>
          </a:p>
          <a:p>
            <a:pPr eaLnBrk="1" hangingPunct="1"/>
            <a:r>
              <a:rPr lang="en-US"/>
              <a:t>Shielded Twisted Pair (STP)</a:t>
            </a:r>
          </a:p>
          <a:p>
            <a:pPr eaLnBrk="1" hangingPunct="1"/>
            <a:r>
              <a:rPr lang="en-US"/>
              <a:t>Coaxial Cable</a:t>
            </a:r>
          </a:p>
          <a:p>
            <a:pPr eaLnBrk="1" hangingPunct="1"/>
            <a:r>
              <a:rPr lang="en-US"/>
              <a:t>Fiber Optic Cable</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Full-duplex</a:t>
            </a:r>
          </a:p>
        </p:txBody>
      </p:sp>
      <p:sp>
        <p:nvSpPr>
          <p:cNvPr id="48131" name="Rectangle 3"/>
          <p:cNvSpPr>
            <a:spLocks noGrp="1" noChangeArrowheads="1"/>
          </p:cNvSpPr>
          <p:nvPr>
            <p:ph type="body" idx="1"/>
          </p:nvPr>
        </p:nvSpPr>
        <p:spPr/>
        <p:txBody>
          <a:bodyPr/>
          <a:lstStyle/>
          <a:p>
            <a:pPr eaLnBrk="1" hangingPunct="1">
              <a:lnSpc>
                <a:spcPct val="90000"/>
              </a:lnSpc>
            </a:pPr>
            <a:r>
              <a:rPr lang="en-US" sz="2800" b="1"/>
              <a:t>Full-duplex </a:t>
            </a:r>
            <a:r>
              <a:rPr lang="en-US" sz="2800"/>
              <a:t>transmission supports simultaneous data signaling in both directions. </a:t>
            </a:r>
          </a:p>
          <a:p>
            <a:pPr eaLnBrk="1" hangingPunct="1">
              <a:lnSpc>
                <a:spcPct val="90000"/>
              </a:lnSpc>
            </a:pPr>
            <a:r>
              <a:rPr lang="en-US" sz="2800"/>
              <a:t>Full-duplex transmission might seem to be impossible on two-wire circuits. </a:t>
            </a:r>
          </a:p>
          <a:p>
            <a:pPr eaLnBrk="1" hangingPunct="1">
              <a:lnSpc>
                <a:spcPct val="90000"/>
              </a:lnSpc>
            </a:pPr>
            <a:r>
              <a:rPr lang="en-US" sz="2800"/>
              <a:t>Modems manufactured to the CCITT's V.32 standard (and the later V.34 standard) can transmit in full-duplex</a:t>
            </a:r>
            <a:r>
              <a:rPr lang="en-US" sz="2800" b="1"/>
              <a:t> </a:t>
            </a:r>
            <a:r>
              <a:rPr lang="en-US" sz="2800"/>
              <a:t>mode, thereby receiving and transmitting simultaneously over dial-up two-wire circuits. </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Quantization Noise</a:t>
            </a:r>
          </a:p>
        </p:txBody>
      </p:sp>
      <p:pic>
        <p:nvPicPr>
          <p:cNvPr id="49155" name="Content Placeholder 3" descr="c03f019.jpg"/>
          <p:cNvPicPr>
            <a:picLocks noGrp="1" noChangeAspect="1"/>
          </p:cNvPicPr>
          <p:nvPr>
            <p:ph idx="1"/>
          </p:nvPr>
        </p:nvPicPr>
        <p:blipFill>
          <a:blip r:embed="rId3" cstate="print"/>
          <a:srcRect/>
          <a:stretch>
            <a:fillRect/>
          </a:stretch>
        </p:blipFill>
        <p:spPr>
          <a:xfrm>
            <a:off x="3810001" y="1904999"/>
            <a:ext cx="4800600" cy="4856759"/>
          </a:xfrm>
        </p:spPr>
      </p:pic>
      <p:sp>
        <p:nvSpPr>
          <p:cNvPr id="49156" name="TextBox 4"/>
          <p:cNvSpPr txBox="1">
            <a:spLocks noChangeArrowheads="1"/>
          </p:cNvSpPr>
          <p:nvPr/>
        </p:nvSpPr>
        <p:spPr bwMode="auto">
          <a:xfrm>
            <a:off x="457200" y="2133600"/>
            <a:ext cx="4191000" cy="1938338"/>
          </a:xfrm>
          <a:prstGeom prst="rect">
            <a:avLst/>
          </a:prstGeom>
          <a:noFill/>
          <a:ln w="9525">
            <a:noFill/>
            <a:miter lim="800000"/>
            <a:headEnd/>
            <a:tailEnd/>
          </a:ln>
        </p:spPr>
        <p:txBody>
          <a:bodyPr>
            <a:spAutoFit/>
          </a:bodyPr>
          <a:lstStyle/>
          <a:p>
            <a:pPr marL="233363" indent="-233363">
              <a:buClr>
                <a:srgbClr val="3333CC"/>
              </a:buClr>
              <a:buFont typeface="Wingdings" pitchFamily="2" charset="2"/>
              <a:buChar char="§"/>
            </a:pPr>
            <a:r>
              <a:rPr lang="en-US" dirty="0"/>
              <a:t>Created from analog to digital conversion process</a:t>
            </a:r>
          </a:p>
          <a:p>
            <a:pPr marL="233363" indent="-233363">
              <a:buClr>
                <a:srgbClr val="3333CC"/>
              </a:buClr>
              <a:buFont typeface="Wingdings" pitchFamily="2" charset="2"/>
              <a:buChar char="§"/>
            </a:pPr>
            <a:r>
              <a:rPr lang="en-US" dirty="0"/>
              <a:t>Theoretical limit of 56 Kbps can be achieved</a:t>
            </a:r>
          </a:p>
          <a:p>
            <a:pPr marL="233363" indent="-233363">
              <a:buClr>
                <a:srgbClr val="3333CC"/>
              </a:buClr>
              <a:buFont typeface="Wingdings" pitchFamily="2" charset="2"/>
              <a:buChar char="§"/>
            </a:pPr>
            <a:r>
              <a:rPr lang="en-US" dirty="0"/>
              <a:t>FCC limit is 53 Kbps</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V.90 Implementation</a:t>
            </a:r>
          </a:p>
        </p:txBody>
      </p:sp>
      <p:sp>
        <p:nvSpPr>
          <p:cNvPr id="50179" name="Rectangle 3"/>
          <p:cNvSpPr>
            <a:spLocks noGrp="1" noChangeArrowheads="1"/>
          </p:cNvSpPr>
          <p:nvPr>
            <p:ph type="body" idx="1"/>
          </p:nvPr>
        </p:nvSpPr>
        <p:spPr>
          <a:xfrm>
            <a:off x="1182688" y="5181600"/>
            <a:ext cx="7772400" cy="950913"/>
          </a:xfrm>
        </p:spPr>
        <p:txBody>
          <a:bodyPr/>
          <a:lstStyle/>
          <a:p>
            <a:pPr eaLnBrk="1" hangingPunct="1"/>
            <a:r>
              <a:rPr lang="en-US" sz="2800"/>
              <a:t>V.90 has asymetrical data transmission (up/down) transmission rates.</a:t>
            </a:r>
          </a:p>
        </p:txBody>
      </p:sp>
      <p:pic>
        <p:nvPicPr>
          <p:cNvPr id="50180" name="Picture 4" descr="c03f020"/>
          <p:cNvPicPr>
            <a:picLocks noChangeAspect="1" noChangeArrowheads="1"/>
          </p:cNvPicPr>
          <p:nvPr/>
        </p:nvPicPr>
        <p:blipFill>
          <a:blip r:embed="rId3" cstate="print"/>
          <a:srcRect/>
          <a:stretch>
            <a:fillRect/>
          </a:stretch>
        </p:blipFill>
        <p:spPr bwMode="auto">
          <a:xfrm>
            <a:off x="152400" y="2133600"/>
            <a:ext cx="8637588" cy="2514600"/>
          </a:xfrm>
          <a:prstGeom prst="rect">
            <a:avLst/>
          </a:prstGeom>
          <a:noFill/>
          <a:ln w="9525">
            <a:noFill/>
            <a:miter lim="800000"/>
            <a:headEnd/>
            <a:tailEnd/>
          </a:ln>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Data Compression</a:t>
            </a:r>
          </a:p>
        </p:txBody>
      </p:sp>
      <p:sp>
        <p:nvSpPr>
          <p:cNvPr id="51203" name="Content Placeholder 2"/>
          <p:cNvSpPr>
            <a:spLocks noGrp="1"/>
          </p:cNvSpPr>
          <p:nvPr>
            <p:ph idx="1"/>
          </p:nvPr>
        </p:nvSpPr>
        <p:spPr/>
        <p:txBody>
          <a:bodyPr/>
          <a:lstStyle/>
          <a:p>
            <a:r>
              <a:rPr lang="en-US" dirty="0"/>
              <a:t>V.42bis</a:t>
            </a:r>
          </a:p>
          <a:p>
            <a:pPr lvl="1"/>
            <a:r>
              <a:rPr lang="en-US" dirty="0"/>
              <a:t>Lempel </a:t>
            </a:r>
            <a:r>
              <a:rPr lang="en-US" dirty="0" err="1"/>
              <a:t>Ziv</a:t>
            </a:r>
            <a:r>
              <a:rPr lang="en-US" dirty="0"/>
              <a:t> algorithm</a:t>
            </a:r>
          </a:p>
          <a:p>
            <a:pPr lvl="1"/>
            <a:r>
              <a:rPr lang="en-US" dirty="0"/>
              <a:t>Increase throughput by a 4:1 (2.5:1) ratio</a:t>
            </a:r>
          </a:p>
          <a:p>
            <a:r>
              <a:rPr lang="en-US" dirty="0"/>
              <a:t>MNP Class 5</a:t>
            </a:r>
          </a:p>
          <a:p>
            <a:pPr lvl="1"/>
            <a:r>
              <a:rPr lang="en-US" dirty="0"/>
              <a:t>Huffman Encoding</a:t>
            </a:r>
          </a:p>
          <a:p>
            <a:pPr lvl="1"/>
            <a:r>
              <a:rPr lang="en-US" dirty="0"/>
              <a:t>Run-length encoding</a:t>
            </a:r>
          </a:p>
          <a:p>
            <a:pPr lvl="1"/>
            <a:r>
              <a:rPr lang="en-US" dirty="0"/>
              <a:t>Compression ratios of 1.3:1 and 2:1</a:t>
            </a:r>
          </a:p>
          <a:p>
            <a:pPr lvl="1"/>
            <a:endParaRPr lang="en-US"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t>Error Prevention</a:t>
            </a:r>
          </a:p>
        </p:txBody>
      </p:sp>
      <p:sp>
        <p:nvSpPr>
          <p:cNvPr id="52227" name="Rectangle 3"/>
          <p:cNvSpPr>
            <a:spLocks noGrp="1" noChangeArrowheads="1"/>
          </p:cNvSpPr>
          <p:nvPr>
            <p:ph type="body" idx="1"/>
          </p:nvPr>
        </p:nvSpPr>
        <p:spPr/>
        <p:txBody>
          <a:bodyPr/>
          <a:lstStyle/>
          <a:p>
            <a:pPr eaLnBrk="1" hangingPunct="1"/>
            <a:r>
              <a:rPr lang="en-US" dirty="0"/>
              <a:t>Data transmission errors occur when received data is misinterpreted due to noise or interference on the phone lines over which the data message traveled. </a:t>
            </a:r>
          </a:p>
          <a:p>
            <a:pPr eaLnBrk="1" hangingPunct="1"/>
            <a:r>
              <a:rPr lang="en-US" dirty="0"/>
              <a:t>Errors can be prevented by:</a:t>
            </a:r>
          </a:p>
          <a:p>
            <a:pPr lvl="1" eaLnBrk="1" hangingPunct="1"/>
            <a:r>
              <a:rPr lang="en-US" dirty="0"/>
              <a:t>Reducing the amount of noise or interference on a given transmission line</a:t>
            </a:r>
          </a:p>
          <a:p>
            <a:pPr lvl="1" eaLnBrk="1" hangingPunct="1"/>
            <a:r>
              <a:rPr lang="en-US" dirty="0"/>
              <a:t>Employing modulation techniques that are able to adapt to and overcome noisy lines</a:t>
            </a: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t>Digital Subscriber Line (DSL)</a:t>
            </a:r>
          </a:p>
        </p:txBody>
      </p:sp>
      <p:sp>
        <p:nvSpPr>
          <p:cNvPr id="53251" name="Rectangle 3"/>
          <p:cNvSpPr>
            <a:spLocks noGrp="1" noChangeArrowheads="1"/>
          </p:cNvSpPr>
          <p:nvPr>
            <p:ph type="body" idx="1"/>
          </p:nvPr>
        </p:nvSpPr>
        <p:spPr/>
        <p:txBody>
          <a:bodyPr/>
          <a:lstStyle/>
          <a:p>
            <a:pPr eaLnBrk="1" hangingPunct="1"/>
            <a:r>
              <a:rPr lang="en-US" sz="2800"/>
              <a:t>One of the faster broadband technologies currently available is Digital Subscriber Line (DSL). </a:t>
            </a:r>
          </a:p>
          <a:p>
            <a:pPr eaLnBrk="1" hangingPunct="1"/>
            <a:r>
              <a:rPr lang="en-US" sz="2800"/>
              <a:t>DSL provides an “always on” connection to the Internet over the same copper wires that provide dial-up telephone service. </a:t>
            </a:r>
          </a:p>
          <a:p>
            <a:pPr eaLnBrk="1" hangingPunct="1"/>
            <a:r>
              <a:rPr lang="en-US" sz="2800"/>
              <a:t>DSL uses the same copper loop as a POTS line.</a:t>
            </a: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Digital Subscriber Line (DSL)</a:t>
            </a:r>
          </a:p>
        </p:txBody>
      </p:sp>
      <p:sp>
        <p:nvSpPr>
          <p:cNvPr id="54275" name="Rectangle 3"/>
          <p:cNvSpPr>
            <a:spLocks noGrp="1" noChangeArrowheads="1"/>
          </p:cNvSpPr>
          <p:nvPr>
            <p:ph type="body" idx="1"/>
          </p:nvPr>
        </p:nvSpPr>
        <p:spPr>
          <a:xfrm>
            <a:off x="762000" y="6059488"/>
            <a:ext cx="7772400" cy="874712"/>
          </a:xfrm>
        </p:spPr>
        <p:txBody>
          <a:bodyPr/>
          <a:lstStyle/>
          <a:p>
            <a:pPr eaLnBrk="1" hangingPunct="1"/>
            <a:r>
              <a:rPr lang="en-US"/>
              <a:t>Frequency Division Multiplexing in DSL</a:t>
            </a:r>
          </a:p>
        </p:txBody>
      </p:sp>
      <p:pic>
        <p:nvPicPr>
          <p:cNvPr id="54276" name="Picture 4" descr="c03f021"/>
          <p:cNvPicPr>
            <a:picLocks noChangeAspect="1" noChangeArrowheads="1"/>
          </p:cNvPicPr>
          <p:nvPr/>
        </p:nvPicPr>
        <p:blipFill>
          <a:blip r:embed="rId3" cstate="print"/>
          <a:srcRect/>
          <a:stretch>
            <a:fillRect/>
          </a:stretch>
        </p:blipFill>
        <p:spPr bwMode="auto">
          <a:xfrm>
            <a:off x="2971800" y="2057400"/>
            <a:ext cx="3021013" cy="3886200"/>
          </a:xfrm>
          <a:prstGeom prst="rect">
            <a:avLst/>
          </a:prstGeom>
          <a:noFill/>
          <a:ln w="9525">
            <a:noFill/>
            <a:miter lim="800000"/>
            <a:headEnd/>
            <a:tailEnd/>
          </a:ln>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a:t>DSL Standards and Technology</a:t>
            </a:r>
          </a:p>
        </p:txBody>
      </p:sp>
      <p:sp>
        <p:nvSpPr>
          <p:cNvPr id="55299" name="Rectangle 3"/>
          <p:cNvSpPr>
            <a:spLocks noGrp="1" noChangeArrowheads="1"/>
          </p:cNvSpPr>
          <p:nvPr>
            <p:ph type="body" idx="1"/>
          </p:nvPr>
        </p:nvSpPr>
        <p:spPr>
          <a:xfrm>
            <a:off x="685800" y="2286000"/>
            <a:ext cx="8077200" cy="3621087"/>
          </a:xfrm>
        </p:spPr>
        <p:txBody>
          <a:bodyPr/>
          <a:lstStyle/>
          <a:p>
            <a:pPr eaLnBrk="1" hangingPunct="1">
              <a:lnSpc>
                <a:spcPct val="90000"/>
              </a:lnSpc>
            </a:pPr>
            <a:r>
              <a:rPr lang="en-US" sz="2400" dirty="0"/>
              <a:t>Unlike dial-up modems, there is little standardization in the DSL world. </a:t>
            </a:r>
          </a:p>
          <a:p>
            <a:pPr eaLnBrk="1" hangingPunct="1">
              <a:lnSpc>
                <a:spcPct val="90000"/>
              </a:lnSpc>
            </a:pPr>
            <a:r>
              <a:rPr lang="en-US" sz="2400" dirty="0"/>
              <a:t>Different vendors have developed different solutions that use different frequencies and modulation schemes. </a:t>
            </a:r>
          </a:p>
          <a:p>
            <a:pPr eaLnBrk="1" hangingPunct="1">
              <a:lnSpc>
                <a:spcPct val="90000"/>
              </a:lnSpc>
            </a:pPr>
            <a:r>
              <a:rPr lang="en-US" sz="2400" dirty="0"/>
              <a:t>The only two devices that have to agree on the DSL technology used are the DSL modem and the DSLAM. </a:t>
            </a:r>
          </a:p>
          <a:p>
            <a:pPr eaLnBrk="1" hangingPunct="1">
              <a:lnSpc>
                <a:spcPct val="90000"/>
              </a:lnSpc>
            </a:pPr>
            <a:r>
              <a:rPr lang="en-US" sz="2400" dirty="0"/>
              <a:t>Most DSL service providers require customers to rent or purchase DSL modems directly from them.</a:t>
            </a:r>
          </a:p>
          <a:p>
            <a:pPr eaLnBrk="1" hangingPunct="1">
              <a:lnSpc>
                <a:spcPct val="90000"/>
              </a:lnSpc>
            </a:pPr>
            <a:r>
              <a:rPr lang="en-US" sz="2400" dirty="0" err="1"/>
              <a:t>aDSL</a:t>
            </a:r>
            <a:r>
              <a:rPr lang="en-US" sz="2400" dirty="0"/>
              <a:t>, </a:t>
            </a:r>
            <a:r>
              <a:rPr lang="en-US" sz="2400" dirty="0" err="1"/>
              <a:t>iDSL</a:t>
            </a:r>
            <a:r>
              <a:rPr lang="en-US" sz="2400" dirty="0"/>
              <a:t>, </a:t>
            </a:r>
            <a:r>
              <a:rPr lang="en-US" sz="2400" dirty="0" err="1"/>
              <a:t>sDSL</a:t>
            </a:r>
            <a:r>
              <a:rPr lang="en-US" sz="2400" dirty="0"/>
              <a:t>, </a:t>
            </a:r>
            <a:r>
              <a:rPr lang="en-US" sz="2400" dirty="0" err="1"/>
              <a:t>hDSL</a:t>
            </a:r>
            <a:r>
              <a:rPr lang="en-US" sz="2400" dirty="0"/>
              <a:t>, </a:t>
            </a:r>
            <a:r>
              <a:rPr lang="en-US" sz="2400" dirty="0" err="1"/>
              <a:t>vDSL</a:t>
            </a:r>
            <a:r>
              <a:rPr lang="en-US" sz="2400" dirty="0"/>
              <a:t> (see DSL matrix p. 104) </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DSL Architecture</a:t>
            </a:r>
          </a:p>
        </p:txBody>
      </p:sp>
      <p:sp>
        <p:nvSpPr>
          <p:cNvPr id="56323" name="Rectangle 3"/>
          <p:cNvSpPr>
            <a:spLocks noGrp="1" noChangeArrowheads="1"/>
          </p:cNvSpPr>
          <p:nvPr>
            <p:ph type="body" idx="1"/>
          </p:nvPr>
        </p:nvSpPr>
        <p:spPr>
          <a:xfrm>
            <a:off x="1182688" y="5257800"/>
            <a:ext cx="7772400" cy="874713"/>
          </a:xfrm>
        </p:spPr>
        <p:txBody>
          <a:bodyPr/>
          <a:lstStyle/>
          <a:p>
            <a:pPr eaLnBrk="1" hangingPunct="1">
              <a:buFont typeface="Wingdings" pitchFamily="2" charset="2"/>
              <a:buNone/>
            </a:pPr>
            <a:r>
              <a:rPr lang="en-US"/>
              <a:t>  </a:t>
            </a:r>
          </a:p>
        </p:txBody>
      </p:sp>
      <p:pic>
        <p:nvPicPr>
          <p:cNvPr id="56324" name="Picture 4" descr="c03f022"/>
          <p:cNvPicPr>
            <a:picLocks noChangeAspect="1" noChangeArrowheads="1"/>
          </p:cNvPicPr>
          <p:nvPr/>
        </p:nvPicPr>
        <p:blipFill>
          <a:blip r:embed="rId3" cstate="print"/>
          <a:srcRect/>
          <a:stretch>
            <a:fillRect/>
          </a:stretch>
        </p:blipFill>
        <p:spPr bwMode="auto">
          <a:xfrm>
            <a:off x="293688" y="2400300"/>
            <a:ext cx="8305800" cy="3771900"/>
          </a:xfrm>
          <a:prstGeom prst="rect">
            <a:avLst/>
          </a:prstGeom>
          <a:noFill/>
          <a:ln w="9525">
            <a:noFill/>
            <a:miter lim="800000"/>
            <a:headEnd/>
            <a:tailEnd/>
          </a:ln>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Cable Modems</a:t>
            </a:r>
          </a:p>
        </p:txBody>
      </p:sp>
      <p:sp>
        <p:nvSpPr>
          <p:cNvPr id="57347" name="Rectangle 3"/>
          <p:cNvSpPr>
            <a:spLocks noGrp="1" noChangeArrowheads="1"/>
          </p:cNvSpPr>
          <p:nvPr>
            <p:ph type="body" idx="1"/>
          </p:nvPr>
        </p:nvSpPr>
        <p:spPr/>
        <p:txBody>
          <a:bodyPr/>
          <a:lstStyle/>
          <a:p>
            <a:pPr eaLnBrk="1" hangingPunct="1"/>
            <a:r>
              <a:rPr lang="en-US" sz="2800"/>
              <a:t>A provider of high bandwidth connectivity to customer premises is the television cable company. </a:t>
            </a:r>
          </a:p>
          <a:p>
            <a:pPr eaLnBrk="1" hangingPunct="1"/>
            <a:r>
              <a:rPr lang="en-US" sz="2800"/>
              <a:t>The cable provider’s infrastructure offers a significantly higher bandwidth to the consumer than the local loop provided by the telephone company due to the coaxial cable media used for cable television transmission </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Unshielded Twisted Pair</a:t>
            </a:r>
          </a:p>
        </p:txBody>
      </p:sp>
      <p:sp>
        <p:nvSpPr>
          <p:cNvPr id="8195" name="Rectangle 3"/>
          <p:cNvSpPr>
            <a:spLocks noGrp="1" noChangeArrowheads="1"/>
          </p:cNvSpPr>
          <p:nvPr>
            <p:ph type="body" idx="1"/>
          </p:nvPr>
        </p:nvSpPr>
        <p:spPr>
          <a:xfrm>
            <a:off x="1219200" y="1981200"/>
            <a:ext cx="7772400" cy="4114800"/>
          </a:xfrm>
        </p:spPr>
        <p:txBody>
          <a:bodyPr/>
          <a:lstStyle/>
          <a:p>
            <a:pPr eaLnBrk="1" hangingPunct="1">
              <a:lnSpc>
                <a:spcPct val="90000"/>
              </a:lnSpc>
            </a:pPr>
            <a:r>
              <a:rPr lang="en-US" sz="2800">
                <a:solidFill>
                  <a:srgbClr val="000000"/>
                </a:solidFill>
                <a:cs typeface="Times New Roman" pitchFamily="18" charset="0"/>
              </a:rPr>
              <a:t>Consists of one or more pairs of insulated copper wire twisted around each other at varying lengths ranging from two to twelve twists per foot. </a:t>
            </a:r>
          </a:p>
          <a:p>
            <a:pPr eaLnBrk="1" hangingPunct="1">
              <a:lnSpc>
                <a:spcPct val="90000"/>
              </a:lnSpc>
            </a:pPr>
            <a:r>
              <a:rPr lang="en-US" sz="2800">
                <a:solidFill>
                  <a:srgbClr val="000000"/>
                </a:solidFill>
                <a:cs typeface="Times New Roman" pitchFamily="18" charset="0"/>
              </a:rPr>
              <a:t>The twisting is used as a mechanism to reduce interference between pairs and from outside sources that can cause data errors and necessitate retransmission. </a:t>
            </a:r>
          </a:p>
          <a:p>
            <a:pPr eaLnBrk="1" hangingPunct="1">
              <a:lnSpc>
                <a:spcPct val="90000"/>
              </a:lnSpc>
            </a:pPr>
            <a:r>
              <a:rPr lang="en-US" sz="2800">
                <a:solidFill>
                  <a:srgbClr val="000000"/>
                </a:solidFill>
                <a:cs typeface="Times New Roman" pitchFamily="18" charset="0"/>
              </a:rPr>
              <a:t>These individually twisted pairs are then grouped together and covered with a plastic or vinyl jacket, or sheath. </a:t>
            </a:r>
          </a:p>
          <a:p>
            <a:pPr eaLnBrk="1" hangingPunct="1">
              <a:lnSpc>
                <a:spcPct val="90000"/>
              </a:lnSpc>
            </a:pPr>
            <a:endParaRPr lang="en-US" sz="280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Cable Modem Connection</a:t>
            </a:r>
          </a:p>
        </p:txBody>
      </p:sp>
      <p:sp>
        <p:nvSpPr>
          <p:cNvPr id="58371" name="Rectangle 3"/>
          <p:cNvSpPr>
            <a:spLocks noGrp="1" noChangeArrowheads="1"/>
          </p:cNvSpPr>
          <p:nvPr>
            <p:ph type="body" idx="1"/>
          </p:nvPr>
        </p:nvSpPr>
        <p:spPr>
          <a:xfrm>
            <a:off x="1182688" y="5486400"/>
            <a:ext cx="7772400" cy="646113"/>
          </a:xfrm>
        </p:spPr>
        <p:txBody>
          <a:bodyPr/>
          <a:lstStyle/>
          <a:p>
            <a:pPr eaLnBrk="1" hangingPunct="1">
              <a:buFont typeface="Wingdings" pitchFamily="2" charset="2"/>
              <a:buNone/>
            </a:pPr>
            <a:r>
              <a:rPr lang="en-US"/>
              <a:t> </a:t>
            </a:r>
          </a:p>
        </p:txBody>
      </p:sp>
      <p:pic>
        <p:nvPicPr>
          <p:cNvPr id="58372" name="Picture 6" descr="c03f025"/>
          <p:cNvPicPr>
            <a:picLocks noChangeAspect="1" noChangeArrowheads="1"/>
          </p:cNvPicPr>
          <p:nvPr/>
        </p:nvPicPr>
        <p:blipFill>
          <a:blip r:embed="rId3" cstate="print"/>
          <a:srcRect/>
          <a:stretch>
            <a:fillRect/>
          </a:stretch>
        </p:blipFill>
        <p:spPr bwMode="auto">
          <a:xfrm>
            <a:off x="1066800" y="1992313"/>
            <a:ext cx="6934200" cy="4560887"/>
          </a:xfrm>
          <a:prstGeom prst="rect">
            <a:avLst/>
          </a:prstGeom>
          <a:noFill/>
          <a:ln w="9525">
            <a:noFill/>
            <a:miter lim="800000"/>
            <a:headEnd/>
            <a:tailEnd/>
          </a:ln>
        </p:spPr>
      </p:pic>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title"/>
          </p:nvPr>
        </p:nvSpPr>
        <p:spPr/>
        <p:txBody>
          <a:bodyPr/>
          <a:lstStyle/>
          <a:p>
            <a:pPr eaLnBrk="1" hangingPunct="1"/>
            <a:r>
              <a:rPr lang="en-US"/>
              <a:t>Cable Data Network</a:t>
            </a:r>
          </a:p>
        </p:txBody>
      </p:sp>
      <p:pic>
        <p:nvPicPr>
          <p:cNvPr id="59395" name="Picture 4" descr="c03f024"/>
          <p:cNvPicPr>
            <a:picLocks noGrp="1" noChangeAspect="1" noChangeArrowheads="1"/>
          </p:cNvPicPr>
          <p:nvPr>
            <p:ph idx="1"/>
          </p:nvPr>
        </p:nvPicPr>
        <p:blipFill>
          <a:blip r:embed="rId3" cstate="print"/>
          <a:srcRect/>
          <a:stretch>
            <a:fillRect/>
          </a:stretch>
        </p:blipFill>
        <p:spPr>
          <a:xfrm>
            <a:off x="685800" y="1979613"/>
            <a:ext cx="7391400" cy="4478337"/>
          </a:xfrm>
          <a:noFill/>
        </p:spPr>
      </p:pic>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Fixed-Point Wireless</a:t>
            </a:r>
          </a:p>
        </p:txBody>
      </p:sp>
      <p:sp>
        <p:nvSpPr>
          <p:cNvPr id="60419" name="Content Placeholder 2"/>
          <p:cNvSpPr>
            <a:spLocks noGrp="1"/>
          </p:cNvSpPr>
          <p:nvPr>
            <p:ph idx="1"/>
          </p:nvPr>
        </p:nvSpPr>
        <p:spPr/>
        <p:txBody>
          <a:bodyPr/>
          <a:lstStyle/>
          <a:p>
            <a:r>
              <a:rPr lang="en-US"/>
              <a:t>Wi-FI</a:t>
            </a:r>
          </a:p>
          <a:p>
            <a:pPr lvl="1"/>
            <a:r>
              <a:rPr lang="en-US"/>
              <a:t>802.11 a,b,g,n</a:t>
            </a:r>
          </a:p>
          <a:p>
            <a:r>
              <a:rPr lang="en-US"/>
              <a:t>WiMAX</a:t>
            </a:r>
          </a:p>
          <a:p>
            <a:pPr lvl="1"/>
            <a:r>
              <a:rPr lang="en-US" sz="2400"/>
              <a:t>Worldwide Interoperability for Microwave Access</a:t>
            </a:r>
          </a:p>
          <a:p>
            <a:r>
              <a:rPr lang="en-US"/>
              <a:t>Cellular</a:t>
            </a:r>
          </a:p>
          <a:p>
            <a:pPr lvl="1"/>
            <a:r>
              <a:rPr lang="en-US"/>
              <a:t>CDMA – 2.5G</a:t>
            </a:r>
          </a:p>
          <a:p>
            <a:pPr lvl="1"/>
            <a:r>
              <a:rPr lang="en-US"/>
              <a:t>EDGE – 3G</a:t>
            </a:r>
          </a:p>
          <a:p>
            <a:pPr lvl="1"/>
            <a:r>
              <a:rPr lang="en-US"/>
              <a:t>EV-DO – 3G (Verizon)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Unshielded Twisted Pair</a:t>
            </a:r>
          </a:p>
        </p:txBody>
      </p:sp>
      <p:sp>
        <p:nvSpPr>
          <p:cNvPr id="9219" name="Rectangle 3"/>
          <p:cNvSpPr>
            <a:spLocks noGrp="1" noChangeArrowheads="1"/>
          </p:cNvSpPr>
          <p:nvPr>
            <p:ph type="body" idx="1"/>
          </p:nvPr>
        </p:nvSpPr>
        <p:spPr>
          <a:xfrm>
            <a:off x="1182688" y="2017712"/>
            <a:ext cx="7772400" cy="4306887"/>
          </a:xfrm>
        </p:spPr>
        <p:txBody>
          <a:bodyPr/>
          <a:lstStyle/>
          <a:p>
            <a:pPr eaLnBrk="1" hangingPunct="1">
              <a:lnSpc>
                <a:spcPct val="90000"/>
              </a:lnSpc>
            </a:pPr>
            <a:r>
              <a:rPr lang="en-US" sz="2800" dirty="0">
                <a:solidFill>
                  <a:srgbClr val="000000"/>
                </a:solidFill>
                <a:cs typeface="Times New Roman" pitchFamily="18" charset="0"/>
              </a:rPr>
              <a:t>7 different categories of UTP, 3 are defined in the </a:t>
            </a:r>
            <a:r>
              <a:rPr lang="en-US" sz="2800" b="1" dirty="0">
                <a:solidFill>
                  <a:srgbClr val="000000"/>
                </a:solidFill>
                <a:cs typeface="Times New Roman" pitchFamily="18" charset="0"/>
              </a:rPr>
              <a:t>EIA/TIA 568-B </a:t>
            </a:r>
            <a:r>
              <a:rPr lang="en-US" sz="2800" dirty="0">
                <a:solidFill>
                  <a:srgbClr val="000000"/>
                </a:solidFill>
                <a:cs typeface="Times New Roman" pitchFamily="18" charset="0"/>
              </a:rPr>
              <a:t>specification</a:t>
            </a:r>
          </a:p>
          <a:p>
            <a:pPr eaLnBrk="1" hangingPunct="1">
              <a:lnSpc>
                <a:spcPct val="90000"/>
              </a:lnSpc>
            </a:pPr>
            <a:r>
              <a:rPr lang="en-US" sz="2800" dirty="0">
                <a:solidFill>
                  <a:srgbClr val="000000"/>
                </a:solidFill>
                <a:cs typeface="Times New Roman" pitchFamily="18" charset="0"/>
              </a:rPr>
              <a:t>EIA/TIA 568-B also specifies:</a:t>
            </a:r>
          </a:p>
          <a:p>
            <a:pPr lvl="1" eaLnBrk="1" hangingPunct="1">
              <a:lnSpc>
                <a:spcPct val="90000"/>
              </a:lnSpc>
            </a:pPr>
            <a:r>
              <a:rPr lang="en-US" sz="2400" dirty="0">
                <a:solidFill>
                  <a:srgbClr val="000000"/>
                </a:solidFill>
                <a:cs typeface="Times New Roman" pitchFamily="18" charset="0"/>
              </a:rPr>
              <a:t>Network topology, cable types, and connector types to be used in EIA/TIA 568-B compliant wiring schemes</a:t>
            </a:r>
          </a:p>
          <a:p>
            <a:pPr lvl="1" eaLnBrk="1" hangingPunct="1">
              <a:lnSpc>
                <a:spcPct val="90000"/>
              </a:lnSpc>
            </a:pPr>
            <a:r>
              <a:rPr lang="en-US" sz="2400" dirty="0">
                <a:cs typeface="Times New Roman" pitchFamily="18" charset="0"/>
              </a:rPr>
              <a:t>The minimum performance specifications for cabling, connectors and components such as wall plates, punch down blocks, and patch panels to be used in an EIA/TIA 568-B compliant installations</a:t>
            </a:r>
          </a:p>
          <a:p>
            <a:pPr eaLnBrk="1" hangingPunct="1">
              <a:lnSpc>
                <a:spcPct val="90000"/>
              </a:lnSpc>
            </a:pPr>
            <a:r>
              <a:rPr lang="en-US" sz="2800" dirty="0">
                <a:cs typeface="Times New Roman" pitchFamily="18" charset="0"/>
              </a:rPr>
              <a:t>Beyond CAT 6</a:t>
            </a:r>
            <a:r>
              <a:rPr lang="en-US" sz="2800" dirty="0"/>
              <a:t>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Unshielded Twisted Pair</a:t>
            </a:r>
          </a:p>
        </p:txBody>
      </p:sp>
      <p:pic>
        <p:nvPicPr>
          <p:cNvPr id="4" name="Content Placeholder 3" descr="CAT5eCableStripped.jpg"/>
          <p:cNvPicPr>
            <a:picLocks noGrp="1" noChangeAspect="1"/>
          </p:cNvPicPr>
          <p:nvPr>
            <p:ph idx="1"/>
          </p:nvPr>
        </p:nvPicPr>
        <p:blipFill>
          <a:blip r:embed="rId3" cstate="print"/>
          <a:stretch>
            <a:fillRect/>
          </a:stretch>
        </p:blipFill>
        <p:spPr>
          <a:xfrm>
            <a:off x="1676400" y="4800600"/>
            <a:ext cx="6238875" cy="1571625"/>
          </a:xfrm>
        </p:spPr>
      </p:pic>
      <p:pic>
        <p:nvPicPr>
          <p:cNvPr id="7" name="Picture 6" descr="S-UTP-cable_Cross_cut.png"/>
          <p:cNvPicPr>
            <a:picLocks noChangeAspect="1"/>
          </p:cNvPicPr>
          <p:nvPr/>
        </p:nvPicPr>
        <p:blipFill>
          <a:blip r:embed="rId4" cstate="print"/>
          <a:stretch>
            <a:fillRect/>
          </a:stretch>
        </p:blipFill>
        <p:spPr>
          <a:xfrm>
            <a:off x="4876800" y="1981200"/>
            <a:ext cx="3710940" cy="2766060"/>
          </a:xfrm>
          <a:prstGeom prst="rect">
            <a:avLst/>
          </a:prstGeom>
        </p:spPr>
      </p:pic>
      <p:pic>
        <p:nvPicPr>
          <p:cNvPr id="8" name="Picture 7" descr="UTP-cable_cross_cut.png"/>
          <p:cNvPicPr>
            <a:picLocks noChangeAspect="1"/>
          </p:cNvPicPr>
          <p:nvPr/>
        </p:nvPicPr>
        <p:blipFill>
          <a:blip r:embed="rId5" cstate="print"/>
          <a:stretch>
            <a:fillRect/>
          </a:stretch>
        </p:blipFill>
        <p:spPr>
          <a:xfrm>
            <a:off x="861060" y="1981200"/>
            <a:ext cx="3710940" cy="2766060"/>
          </a:xfrm>
          <a:prstGeom prst="rect">
            <a:avLst/>
          </a:prstGeom>
        </p:spPr>
      </p:pic>
      <p:sp>
        <p:nvSpPr>
          <p:cNvPr id="9" name="TextBox 8"/>
          <p:cNvSpPr txBox="1"/>
          <p:nvPr/>
        </p:nvSpPr>
        <p:spPr>
          <a:xfrm>
            <a:off x="5943600" y="2069068"/>
            <a:ext cx="2514600" cy="369332"/>
          </a:xfrm>
          <a:prstGeom prst="rect">
            <a:avLst/>
          </a:prstGeom>
          <a:noFill/>
        </p:spPr>
        <p:txBody>
          <a:bodyPr wrap="square" rtlCol="0">
            <a:spAutoFit/>
          </a:bodyPr>
          <a:lstStyle/>
          <a:p>
            <a:r>
              <a:rPr lang="en-US" sz="1800" dirty="0"/>
              <a:t>(Screened UTP)</a:t>
            </a:r>
          </a:p>
        </p:txBody>
      </p:sp>
      <p:sp>
        <p:nvSpPr>
          <p:cNvPr id="10" name="TextBox 9"/>
          <p:cNvSpPr txBox="1"/>
          <p:nvPr/>
        </p:nvSpPr>
        <p:spPr>
          <a:xfrm>
            <a:off x="3048000" y="5105400"/>
            <a:ext cx="2362200" cy="461665"/>
          </a:xfrm>
          <a:prstGeom prst="rect">
            <a:avLst/>
          </a:prstGeom>
          <a:noFill/>
        </p:spPr>
        <p:txBody>
          <a:bodyPr wrap="square" rtlCol="0">
            <a:spAutoFit/>
          </a:bodyPr>
          <a:lstStyle/>
          <a:p>
            <a:r>
              <a:rPr lang="en-US" dirty="0"/>
              <a:t>CAT 5e AWG 24</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UTP Specifications</a:t>
            </a:r>
          </a:p>
        </p:txBody>
      </p:sp>
      <p:grpSp>
        <p:nvGrpSpPr>
          <p:cNvPr id="10243" name="Group 164"/>
          <p:cNvGrpSpPr>
            <a:grpSpLocks/>
          </p:cNvGrpSpPr>
          <p:nvPr/>
        </p:nvGrpSpPr>
        <p:grpSpPr bwMode="auto">
          <a:xfrm>
            <a:off x="685800" y="1905000"/>
            <a:ext cx="8001000" cy="4419600"/>
            <a:chOff x="0" y="0"/>
            <a:chExt cx="4455" cy="5064"/>
          </a:xfrm>
        </p:grpSpPr>
        <p:grpSp>
          <p:nvGrpSpPr>
            <p:cNvPr id="10244" name="Group 39"/>
            <p:cNvGrpSpPr>
              <a:grpSpLocks/>
            </p:cNvGrpSpPr>
            <p:nvPr/>
          </p:nvGrpSpPr>
          <p:grpSpPr bwMode="auto">
            <a:xfrm>
              <a:off x="0" y="0"/>
              <a:ext cx="561" cy="633"/>
              <a:chOff x="0" y="0"/>
              <a:chExt cx="561" cy="633"/>
            </a:xfrm>
          </p:grpSpPr>
          <p:sp>
            <p:nvSpPr>
              <p:cNvPr id="10400" name="Rectangle 38"/>
              <p:cNvSpPr>
                <a:spLocks noChangeArrowheads="1"/>
              </p:cNvSpPr>
              <p:nvPr/>
            </p:nvSpPr>
            <p:spPr bwMode="auto">
              <a:xfrm>
                <a:off x="0" y="0"/>
                <a:ext cx="561" cy="633"/>
              </a:xfrm>
              <a:prstGeom prst="rect">
                <a:avLst/>
              </a:prstGeom>
              <a:solidFill>
                <a:srgbClr val="B2B2B2"/>
              </a:solidFill>
              <a:ln w="9525">
                <a:noFill/>
                <a:miter lim="800000"/>
                <a:headEnd/>
                <a:tailEnd/>
              </a:ln>
            </p:spPr>
            <p:txBody>
              <a:bodyPr/>
              <a:lstStyle/>
              <a:p>
                <a:endParaRPr lang="en-US"/>
              </a:p>
            </p:txBody>
          </p:sp>
          <p:grpSp>
            <p:nvGrpSpPr>
              <p:cNvPr id="10401" name="Group 37"/>
              <p:cNvGrpSpPr>
                <a:grpSpLocks/>
              </p:cNvGrpSpPr>
              <p:nvPr/>
            </p:nvGrpSpPr>
            <p:grpSpPr bwMode="auto">
              <a:xfrm>
                <a:off x="0" y="0"/>
                <a:ext cx="561" cy="633"/>
                <a:chOff x="0" y="0"/>
                <a:chExt cx="561" cy="633"/>
              </a:xfrm>
            </p:grpSpPr>
            <p:sp>
              <p:nvSpPr>
                <p:cNvPr id="10402" name="Rectangle 4"/>
                <p:cNvSpPr>
                  <a:spLocks noChangeArrowheads="1"/>
                </p:cNvSpPr>
                <p:nvPr/>
              </p:nvSpPr>
              <p:spPr bwMode="auto">
                <a:xfrm>
                  <a:off x="43" y="0"/>
                  <a:ext cx="475" cy="633"/>
                </a:xfrm>
                <a:prstGeom prst="rect">
                  <a:avLst/>
                </a:prstGeom>
                <a:solidFill>
                  <a:srgbClr val="B2B2B2"/>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UTP Category</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403" name="Rectangle 36"/>
                <p:cNvSpPr>
                  <a:spLocks noChangeArrowheads="1"/>
                </p:cNvSpPr>
                <p:nvPr/>
              </p:nvSpPr>
              <p:spPr bwMode="auto">
                <a:xfrm>
                  <a:off x="0" y="0"/>
                  <a:ext cx="561" cy="633"/>
                </a:xfrm>
                <a:prstGeom prst="rect">
                  <a:avLst/>
                </a:prstGeom>
                <a:noFill/>
                <a:ln w="7">
                  <a:solidFill>
                    <a:srgbClr val="A0A0A0"/>
                  </a:solidFill>
                  <a:miter lim="800000"/>
                  <a:headEnd/>
                  <a:tailEnd/>
                </a:ln>
              </p:spPr>
              <p:txBody>
                <a:bodyPr/>
                <a:lstStyle/>
                <a:p>
                  <a:endParaRPr lang="en-US"/>
                </a:p>
              </p:txBody>
            </p:sp>
          </p:grpSp>
        </p:grpSp>
        <p:grpSp>
          <p:nvGrpSpPr>
            <p:cNvPr id="10245" name="Group 43"/>
            <p:cNvGrpSpPr>
              <a:grpSpLocks/>
            </p:cNvGrpSpPr>
            <p:nvPr/>
          </p:nvGrpSpPr>
          <p:grpSpPr bwMode="auto">
            <a:xfrm>
              <a:off x="561" y="0"/>
              <a:ext cx="770" cy="633"/>
              <a:chOff x="561" y="0"/>
              <a:chExt cx="770" cy="633"/>
            </a:xfrm>
          </p:grpSpPr>
          <p:sp>
            <p:nvSpPr>
              <p:cNvPr id="10396" name="Rectangle 42"/>
              <p:cNvSpPr>
                <a:spLocks noChangeArrowheads="1"/>
              </p:cNvSpPr>
              <p:nvPr/>
            </p:nvSpPr>
            <p:spPr bwMode="auto">
              <a:xfrm>
                <a:off x="561" y="0"/>
                <a:ext cx="770" cy="633"/>
              </a:xfrm>
              <a:prstGeom prst="rect">
                <a:avLst/>
              </a:prstGeom>
              <a:solidFill>
                <a:srgbClr val="B2B2B2"/>
              </a:solidFill>
              <a:ln w="9525">
                <a:noFill/>
                <a:miter lim="800000"/>
                <a:headEnd/>
                <a:tailEnd/>
              </a:ln>
            </p:spPr>
            <p:txBody>
              <a:bodyPr/>
              <a:lstStyle/>
              <a:p>
                <a:endParaRPr lang="en-US"/>
              </a:p>
            </p:txBody>
          </p:sp>
          <p:grpSp>
            <p:nvGrpSpPr>
              <p:cNvPr id="10397" name="Group 41"/>
              <p:cNvGrpSpPr>
                <a:grpSpLocks/>
              </p:cNvGrpSpPr>
              <p:nvPr/>
            </p:nvGrpSpPr>
            <p:grpSpPr bwMode="auto">
              <a:xfrm>
                <a:off x="561" y="0"/>
                <a:ext cx="770" cy="633"/>
                <a:chOff x="561" y="0"/>
                <a:chExt cx="770" cy="633"/>
              </a:xfrm>
            </p:grpSpPr>
            <p:sp>
              <p:nvSpPr>
                <p:cNvPr id="10398" name="Rectangle 5"/>
                <p:cNvSpPr>
                  <a:spLocks noChangeArrowheads="1"/>
                </p:cNvSpPr>
                <p:nvPr/>
              </p:nvSpPr>
              <p:spPr bwMode="auto">
                <a:xfrm>
                  <a:off x="604" y="0"/>
                  <a:ext cx="684" cy="633"/>
                </a:xfrm>
                <a:prstGeom prst="rect">
                  <a:avLst/>
                </a:prstGeom>
                <a:solidFill>
                  <a:srgbClr val="B2B2B2"/>
                </a:solidFill>
                <a:ln w="9525">
                  <a:noFill/>
                  <a:miter lim="800000"/>
                  <a:headEnd/>
                  <a:tailEnd/>
                </a:ln>
              </p:spPr>
              <p:txBody>
                <a:bodyPr/>
                <a:lstStyle/>
                <a:p>
                  <a:pPr algn="ctr"/>
                  <a:r>
                    <a:rPr lang="en-US" sz="1200" b="1">
                      <a:solidFill>
                        <a:srgbClr val="000000"/>
                      </a:solidFill>
                      <a:latin typeface="Times New Roman" pitchFamily="18" charset="0"/>
                      <a:cs typeface="Times New Roman" pitchFamily="18" charset="0"/>
                    </a:rPr>
                    <a:t>Maximum Data Speed</a:t>
                  </a:r>
                  <a:endParaRPr lang="en-US" sz="1200">
                    <a:solidFill>
                      <a:srgbClr val="000000"/>
                    </a:solidFill>
                    <a:latin typeface="Times New Roman" pitchFamily="18" charset="0"/>
                    <a:cs typeface="Times New Roman" pitchFamily="18" charset="0"/>
                  </a:endParaRPr>
                </a:p>
                <a:p>
                  <a:pPr algn="ctr" eaLnBrk="0" hangingPunct="0"/>
                  <a:endParaRPr lang="en-US">
                    <a:latin typeface="Times New Roman" pitchFamily="18" charset="0"/>
                  </a:endParaRPr>
                </a:p>
              </p:txBody>
            </p:sp>
            <p:sp>
              <p:nvSpPr>
                <p:cNvPr id="10399" name="Rectangle 40"/>
                <p:cNvSpPr>
                  <a:spLocks noChangeArrowheads="1"/>
                </p:cNvSpPr>
                <p:nvPr/>
              </p:nvSpPr>
              <p:spPr bwMode="auto">
                <a:xfrm>
                  <a:off x="561" y="0"/>
                  <a:ext cx="770" cy="633"/>
                </a:xfrm>
                <a:prstGeom prst="rect">
                  <a:avLst/>
                </a:prstGeom>
                <a:noFill/>
                <a:ln w="7">
                  <a:solidFill>
                    <a:srgbClr val="A0A0A0"/>
                  </a:solidFill>
                  <a:miter lim="800000"/>
                  <a:headEnd/>
                  <a:tailEnd/>
                </a:ln>
              </p:spPr>
              <p:txBody>
                <a:bodyPr/>
                <a:lstStyle/>
                <a:p>
                  <a:endParaRPr lang="en-US"/>
                </a:p>
              </p:txBody>
            </p:sp>
          </p:grpSp>
        </p:grpSp>
        <p:grpSp>
          <p:nvGrpSpPr>
            <p:cNvPr id="10246" name="Group 47"/>
            <p:cNvGrpSpPr>
              <a:grpSpLocks/>
            </p:cNvGrpSpPr>
            <p:nvPr/>
          </p:nvGrpSpPr>
          <p:grpSpPr bwMode="auto">
            <a:xfrm>
              <a:off x="1331" y="0"/>
              <a:ext cx="590" cy="633"/>
              <a:chOff x="1331" y="0"/>
              <a:chExt cx="590" cy="633"/>
            </a:xfrm>
          </p:grpSpPr>
          <p:sp>
            <p:nvSpPr>
              <p:cNvPr id="10392" name="Rectangle 46"/>
              <p:cNvSpPr>
                <a:spLocks noChangeArrowheads="1"/>
              </p:cNvSpPr>
              <p:nvPr/>
            </p:nvSpPr>
            <p:spPr bwMode="auto">
              <a:xfrm>
                <a:off x="1331" y="0"/>
                <a:ext cx="590" cy="633"/>
              </a:xfrm>
              <a:prstGeom prst="rect">
                <a:avLst/>
              </a:prstGeom>
              <a:solidFill>
                <a:srgbClr val="B2B2B2"/>
              </a:solidFill>
              <a:ln w="9525">
                <a:noFill/>
                <a:miter lim="800000"/>
                <a:headEnd/>
                <a:tailEnd/>
              </a:ln>
            </p:spPr>
            <p:txBody>
              <a:bodyPr/>
              <a:lstStyle/>
              <a:p>
                <a:endParaRPr lang="en-US"/>
              </a:p>
            </p:txBody>
          </p:sp>
          <p:grpSp>
            <p:nvGrpSpPr>
              <p:cNvPr id="10393" name="Group 45"/>
              <p:cNvGrpSpPr>
                <a:grpSpLocks/>
              </p:cNvGrpSpPr>
              <p:nvPr/>
            </p:nvGrpSpPr>
            <p:grpSpPr bwMode="auto">
              <a:xfrm>
                <a:off x="1331" y="0"/>
                <a:ext cx="590" cy="633"/>
                <a:chOff x="1331" y="0"/>
                <a:chExt cx="590" cy="633"/>
              </a:xfrm>
            </p:grpSpPr>
            <p:sp>
              <p:nvSpPr>
                <p:cNvPr id="10394" name="Rectangle 6"/>
                <p:cNvSpPr>
                  <a:spLocks noChangeArrowheads="1"/>
                </p:cNvSpPr>
                <p:nvPr/>
              </p:nvSpPr>
              <p:spPr bwMode="auto">
                <a:xfrm>
                  <a:off x="1374" y="0"/>
                  <a:ext cx="504" cy="633"/>
                </a:xfrm>
                <a:prstGeom prst="rect">
                  <a:avLst/>
                </a:prstGeom>
                <a:solidFill>
                  <a:srgbClr val="B2B2B2"/>
                </a:solidFill>
                <a:ln w="9525">
                  <a:noFill/>
                  <a:miter lim="800000"/>
                  <a:headEnd/>
                  <a:tailEnd/>
                </a:ln>
              </p:spPr>
              <p:txBody>
                <a:bodyPr/>
                <a:lstStyle/>
                <a:p>
                  <a:pPr algn="ctr"/>
                  <a:r>
                    <a:rPr lang="en-US" sz="1000" b="1">
                      <a:solidFill>
                        <a:srgbClr val="000000"/>
                      </a:solidFill>
                      <a:latin typeface="Times New Roman" pitchFamily="18" charset="0"/>
                      <a:cs typeface="Times New Roman" pitchFamily="18" charset="0"/>
                    </a:rPr>
                    <a:t>Attenuation /NEXT limit</a:t>
                  </a:r>
                  <a:endParaRPr lang="en-US" sz="1000">
                    <a:solidFill>
                      <a:srgbClr val="000000"/>
                    </a:solidFill>
                    <a:latin typeface="Times New Roman" pitchFamily="18" charset="0"/>
                    <a:cs typeface="Times New Roman" pitchFamily="18" charset="0"/>
                  </a:endParaRPr>
                </a:p>
                <a:p>
                  <a:pPr algn="ctr" eaLnBrk="0" hangingPunct="0"/>
                  <a:endParaRPr lang="en-US">
                    <a:latin typeface="Times New Roman" pitchFamily="18" charset="0"/>
                  </a:endParaRPr>
                </a:p>
              </p:txBody>
            </p:sp>
            <p:sp>
              <p:nvSpPr>
                <p:cNvPr id="10395" name="Rectangle 44"/>
                <p:cNvSpPr>
                  <a:spLocks noChangeArrowheads="1"/>
                </p:cNvSpPr>
                <p:nvPr/>
              </p:nvSpPr>
              <p:spPr bwMode="auto">
                <a:xfrm>
                  <a:off x="1331" y="0"/>
                  <a:ext cx="590" cy="633"/>
                </a:xfrm>
                <a:prstGeom prst="rect">
                  <a:avLst/>
                </a:prstGeom>
                <a:noFill/>
                <a:ln w="7">
                  <a:solidFill>
                    <a:srgbClr val="A0A0A0"/>
                  </a:solidFill>
                  <a:miter lim="800000"/>
                  <a:headEnd/>
                  <a:tailEnd/>
                </a:ln>
              </p:spPr>
              <p:txBody>
                <a:bodyPr/>
                <a:lstStyle/>
                <a:p>
                  <a:endParaRPr lang="en-US"/>
                </a:p>
              </p:txBody>
            </p:sp>
          </p:grpSp>
        </p:grpSp>
        <p:grpSp>
          <p:nvGrpSpPr>
            <p:cNvPr id="10247" name="Group 51"/>
            <p:cNvGrpSpPr>
              <a:grpSpLocks/>
            </p:cNvGrpSpPr>
            <p:nvPr/>
          </p:nvGrpSpPr>
          <p:grpSpPr bwMode="auto">
            <a:xfrm>
              <a:off x="1921" y="0"/>
              <a:ext cx="2534" cy="633"/>
              <a:chOff x="1921" y="0"/>
              <a:chExt cx="2534" cy="633"/>
            </a:xfrm>
          </p:grpSpPr>
          <p:sp>
            <p:nvSpPr>
              <p:cNvPr id="10388" name="Rectangle 50"/>
              <p:cNvSpPr>
                <a:spLocks noChangeArrowheads="1"/>
              </p:cNvSpPr>
              <p:nvPr/>
            </p:nvSpPr>
            <p:spPr bwMode="auto">
              <a:xfrm>
                <a:off x="1921" y="0"/>
                <a:ext cx="2534" cy="633"/>
              </a:xfrm>
              <a:prstGeom prst="rect">
                <a:avLst/>
              </a:prstGeom>
              <a:solidFill>
                <a:srgbClr val="B2B2B2"/>
              </a:solidFill>
              <a:ln w="9525">
                <a:noFill/>
                <a:miter lim="800000"/>
                <a:headEnd/>
                <a:tailEnd/>
              </a:ln>
            </p:spPr>
            <p:txBody>
              <a:bodyPr/>
              <a:lstStyle/>
              <a:p>
                <a:endParaRPr lang="en-US"/>
              </a:p>
            </p:txBody>
          </p:sp>
          <p:grpSp>
            <p:nvGrpSpPr>
              <p:cNvPr id="10389" name="Group 49"/>
              <p:cNvGrpSpPr>
                <a:grpSpLocks/>
              </p:cNvGrpSpPr>
              <p:nvPr/>
            </p:nvGrpSpPr>
            <p:grpSpPr bwMode="auto">
              <a:xfrm>
                <a:off x="1921" y="0"/>
                <a:ext cx="2534" cy="633"/>
                <a:chOff x="1921" y="0"/>
                <a:chExt cx="2534" cy="633"/>
              </a:xfrm>
            </p:grpSpPr>
            <p:sp>
              <p:nvSpPr>
                <p:cNvPr id="10390" name="Rectangle 7"/>
                <p:cNvSpPr>
                  <a:spLocks noChangeArrowheads="1"/>
                </p:cNvSpPr>
                <p:nvPr/>
              </p:nvSpPr>
              <p:spPr bwMode="auto">
                <a:xfrm>
                  <a:off x="1964" y="0"/>
                  <a:ext cx="2448" cy="633"/>
                </a:xfrm>
                <a:prstGeom prst="rect">
                  <a:avLst/>
                </a:prstGeom>
                <a:solidFill>
                  <a:srgbClr val="B2B2B2"/>
                </a:solidFill>
                <a:ln w="9525">
                  <a:noFill/>
                  <a:miter lim="800000"/>
                  <a:headEnd/>
                  <a:tailEnd/>
                </a:ln>
              </p:spPr>
              <p:txBody>
                <a:bodyPr/>
                <a:lstStyle/>
                <a:p>
                  <a:pPr algn="ctr"/>
                  <a:r>
                    <a:rPr lang="en-US" sz="1200" b="1">
                      <a:solidFill>
                        <a:srgbClr val="000000"/>
                      </a:solidFill>
                      <a:latin typeface="Times New Roman" pitchFamily="18" charset="0"/>
                      <a:cs typeface="Times New Roman" pitchFamily="18" charset="0"/>
                    </a:rPr>
                    <a:t>Applications</a:t>
                  </a:r>
                  <a:endParaRPr lang="en-US" sz="1200">
                    <a:solidFill>
                      <a:srgbClr val="000000"/>
                    </a:solidFill>
                    <a:latin typeface="Times New Roman" pitchFamily="18" charset="0"/>
                    <a:cs typeface="Times New Roman" pitchFamily="18" charset="0"/>
                  </a:endParaRPr>
                </a:p>
                <a:p>
                  <a:pPr algn="ctr" eaLnBrk="0" hangingPunct="0"/>
                  <a:endParaRPr lang="en-US">
                    <a:latin typeface="Times New Roman" pitchFamily="18" charset="0"/>
                  </a:endParaRPr>
                </a:p>
              </p:txBody>
            </p:sp>
            <p:sp>
              <p:nvSpPr>
                <p:cNvPr id="10391" name="Rectangle 48"/>
                <p:cNvSpPr>
                  <a:spLocks noChangeArrowheads="1"/>
                </p:cNvSpPr>
                <p:nvPr/>
              </p:nvSpPr>
              <p:spPr bwMode="auto">
                <a:xfrm>
                  <a:off x="1921" y="0"/>
                  <a:ext cx="2534" cy="633"/>
                </a:xfrm>
                <a:prstGeom prst="rect">
                  <a:avLst/>
                </a:prstGeom>
                <a:noFill/>
                <a:ln w="7">
                  <a:solidFill>
                    <a:srgbClr val="A0A0A0"/>
                  </a:solidFill>
                  <a:miter lim="800000"/>
                  <a:headEnd/>
                  <a:tailEnd/>
                </a:ln>
              </p:spPr>
              <p:txBody>
                <a:bodyPr/>
                <a:lstStyle/>
                <a:p>
                  <a:endParaRPr lang="en-US"/>
                </a:p>
              </p:txBody>
            </p:sp>
          </p:grpSp>
        </p:grpSp>
        <p:grpSp>
          <p:nvGrpSpPr>
            <p:cNvPr id="10248" name="Group 55"/>
            <p:cNvGrpSpPr>
              <a:grpSpLocks/>
            </p:cNvGrpSpPr>
            <p:nvPr/>
          </p:nvGrpSpPr>
          <p:grpSpPr bwMode="auto">
            <a:xfrm>
              <a:off x="0" y="633"/>
              <a:ext cx="561" cy="518"/>
              <a:chOff x="0" y="633"/>
              <a:chExt cx="561" cy="518"/>
            </a:xfrm>
          </p:grpSpPr>
          <p:sp>
            <p:nvSpPr>
              <p:cNvPr id="10384" name="Rectangle 54"/>
              <p:cNvSpPr>
                <a:spLocks noChangeArrowheads="1"/>
              </p:cNvSpPr>
              <p:nvPr/>
            </p:nvSpPr>
            <p:spPr bwMode="auto">
              <a:xfrm>
                <a:off x="0" y="633"/>
                <a:ext cx="561" cy="518"/>
              </a:xfrm>
              <a:prstGeom prst="rect">
                <a:avLst/>
              </a:prstGeom>
              <a:solidFill>
                <a:srgbClr val="CCCCCC"/>
              </a:solidFill>
              <a:ln w="9525">
                <a:noFill/>
                <a:miter lim="800000"/>
                <a:headEnd/>
                <a:tailEnd/>
              </a:ln>
            </p:spPr>
            <p:txBody>
              <a:bodyPr/>
              <a:lstStyle/>
              <a:p>
                <a:endParaRPr lang="en-US"/>
              </a:p>
            </p:txBody>
          </p:sp>
          <p:grpSp>
            <p:nvGrpSpPr>
              <p:cNvPr id="10385" name="Group 53"/>
              <p:cNvGrpSpPr>
                <a:grpSpLocks/>
              </p:cNvGrpSpPr>
              <p:nvPr/>
            </p:nvGrpSpPr>
            <p:grpSpPr bwMode="auto">
              <a:xfrm>
                <a:off x="0" y="633"/>
                <a:ext cx="561" cy="518"/>
                <a:chOff x="0" y="633"/>
                <a:chExt cx="561" cy="518"/>
              </a:xfrm>
            </p:grpSpPr>
            <p:sp>
              <p:nvSpPr>
                <p:cNvPr id="10386" name="Rectangle 8"/>
                <p:cNvSpPr>
                  <a:spLocks noChangeArrowheads="1"/>
                </p:cNvSpPr>
                <p:nvPr/>
              </p:nvSpPr>
              <p:spPr bwMode="auto">
                <a:xfrm>
                  <a:off x="43" y="633"/>
                  <a:ext cx="475" cy="518"/>
                </a:xfrm>
                <a:prstGeom prst="rect">
                  <a:avLst/>
                </a:prstGeom>
                <a:solidFill>
                  <a:srgbClr val="CCCCCC"/>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Cat 1 </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387" name="Rectangle 52"/>
                <p:cNvSpPr>
                  <a:spLocks noChangeArrowheads="1"/>
                </p:cNvSpPr>
                <p:nvPr/>
              </p:nvSpPr>
              <p:spPr bwMode="auto">
                <a:xfrm>
                  <a:off x="0" y="633"/>
                  <a:ext cx="561" cy="518"/>
                </a:xfrm>
                <a:prstGeom prst="rect">
                  <a:avLst/>
                </a:prstGeom>
                <a:noFill/>
                <a:ln w="7">
                  <a:solidFill>
                    <a:srgbClr val="A0A0A0"/>
                  </a:solidFill>
                  <a:miter lim="800000"/>
                  <a:headEnd/>
                  <a:tailEnd/>
                </a:ln>
              </p:spPr>
              <p:txBody>
                <a:bodyPr/>
                <a:lstStyle/>
                <a:p>
                  <a:endParaRPr lang="en-US"/>
                </a:p>
              </p:txBody>
            </p:sp>
          </p:grpSp>
        </p:grpSp>
        <p:grpSp>
          <p:nvGrpSpPr>
            <p:cNvPr id="10249" name="Group 59"/>
            <p:cNvGrpSpPr>
              <a:grpSpLocks/>
            </p:cNvGrpSpPr>
            <p:nvPr/>
          </p:nvGrpSpPr>
          <p:grpSpPr bwMode="auto">
            <a:xfrm>
              <a:off x="561" y="633"/>
              <a:ext cx="770" cy="518"/>
              <a:chOff x="561" y="633"/>
              <a:chExt cx="770" cy="518"/>
            </a:xfrm>
          </p:grpSpPr>
          <p:sp>
            <p:nvSpPr>
              <p:cNvPr id="10380" name="Rectangle 58"/>
              <p:cNvSpPr>
                <a:spLocks noChangeArrowheads="1"/>
              </p:cNvSpPr>
              <p:nvPr/>
            </p:nvSpPr>
            <p:spPr bwMode="auto">
              <a:xfrm>
                <a:off x="561" y="633"/>
                <a:ext cx="770" cy="518"/>
              </a:xfrm>
              <a:prstGeom prst="rect">
                <a:avLst/>
              </a:prstGeom>
              <a:solidFill>
                <a:srgbClr val="CCCCCC"/>
              </a:solidFill>
              <a:ln w="9525">
                <a:noFill/>
                <a:miter lim="800000"/>
                <a:headEnd/>
                <a:tailEnd/>
              </a:ln>
            </p:spPr>
            <p:txBody>
              <a:bodyPr/>
              <a:lstStyle/>
              <a:p>
                <a:endParaRPr lang="en-US"/>
              </a:p>
            </p:txBody>
          </p:sp>
          <p:grpSp>
            <p:nvGrpSpPr>
              <p:cNvPr id="10381" name="Group 57"/>
              <p:cNvGrpSpPr>
                <a:grpSpLocks/>
              </p:cNvGrpSpPr>
              <p:nvPr/>
            </p:nvGrpSpPr>
            <p:grpSpPr bwMode="auto">
              <a:xfrm>
                <a:off x="561" y="633"/>
                <a:ext cx="770" cy="518"/>
                <a:chOff x="561" y="633"/>
                <a:chExt cx="770" cy="518"/>
              </a:xfrm>
            </p:grpSpPr>
            <p:sp>
              <p:nvSpPr>
                <p:cNvPr id="10382" name="Rectangle 9"/>
                <p:cNvSpPr>
                  <a:spLocks noChangeArrowheads="1"/>
                </p:cNvSpPr>
                <p:nvPr/>
              </p:nvSpPr>
              <p:spPr bwMode="auto">
                <a:xfrm>
                  <a:off x="604" y="633"/>
                  <a:ext cx="684" cy="51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&lt; 1Mbps</a:t>
                  </a:r>
                </a:p>
                <a:p>
                  <a:pPr eaLnBrk="0" hangingPunct="0"/>
                  <a:endParaRPr lang="en-US">
                    <a:latin typeface="Times New Roman" pitchFamily="18" charset="0"/>
                  </a:endParaRPr>
                </a:p>
              </p:txBody>
            </p:sp>
            <p:sp>
              <p:nvSpPr>
                <p:cNvPr id="10383" name="Rectangle 56"/>
                <p:cNvSpPr>
                  <a:spLocks noChangeArrowheads="1"/>
                </p:cNvSpPr>
                <p:nvPr/>
              </p:nvSpPr>
              <p:spPr bwMode="auto">
                <a:xfrm>
                  <a:off x="561" y="633"/>
                  <a:ext cx="770" cy="518"/>
                </a:xfrm>
                <a:prstGeom prst="rect">
                  <a:avLst/>
                </a:prstGeom>
                <a:noFill/>
                <a:ln w="7">
                  <a:solidFill>
                    <a:srgbClr val="A0A0A0"/>
                  </a:solidFill>
                  <a:miter lim="800000"/>
                  <a:headEnd/>
                  <a:tailEnd/>
                </a:ln>
              </p:spPr>
              <p:txBody>
                <a:bodyPr/>
                <a:lstStyle/>
                <a:p>
                  <a:endParaRPr lang="en-US"/>
                </a:p>
              </p:txBody>
            </p:sp>
          </p:grpSp>
        </p:grpSp>
        <p:grpSp>
          <p:nvGrpSpPr>
            <p:cNvPr id="10250" name="Group 63"/>
            <p:cNvGrpSpPr>
              <a:grpSpLocks/>
            </p:cNvGrpSpPr>
            <p:nvPr/>
          </p:nvGrpSpPr>
          <p:grpSpPr bwMode="auto">
            <a:xfrm>
              <a:off x="1331" y="633"/>
              <a:ext cx="590" cy="518"/>
              <a:chOff x="1331" y="633"/>
              <a:chExt cx="590" cy="518"/>
            </a:xfrm>
          </p:grpSpPr>
          <p:sp>
            <p:nvSpPr>
              <p:cNvPr id="10376" name="Rectangle 62"/>
              <p:cNvSpPr>
                <a:spLocks noChangeArrowheads="1"/>
              </p:cNvSpPr>
              <p:nvPr/>
            </p:nvSpPr>
            <p:spPr bwMode="auto">
              <a:xfrm>
                <a:off x="1331" y="633"/>
                <a:ext cx="590" cy="518"/>
              </a:xfrm>
              <a:prstGeom prst="rect">
                <a:avLst/>
              </a:prstGeom>
              <a:solidFill>
                <a:srgbClr val="CCCCCC"/>
              </a:solidFill>
              <a:ln w="9525">
                <a:noFill/>
                <a:miter lim="800000"/>
                <a:headEnd/>
                <a:tailEnd/>
              </a:ln>
            </p:spPr>
            <p:txBody>
              <a:bodyPr/>
              <a:lstStyle/>
              <a:p>
                <a:endParaRPr lang="en-US"/>
              </a:p>
            </p:txBody>
          </p:sp>
          <p:grpSp>
            <p:nvGrpSpPr>
              <p:cNvPr id="10377" name="Group 61"/>
              <p:cNvGrpSpPr>
                <a:grpSpLocks/>
              </p:cNvGrpSpPr>
              <p:nvPr/>
            </p:nvGrpSpPr>
            <p:grpSpPr bwMode="auto">
              <a:xfrm>
                <a:off x="1331" y="633"/>
                <a:ext cx="590" cy="518"/>
                <a:chOff x="1331" y="633"/>
                <a:chExt cx="590" cy="518"/>
              </a:xfrm>
            </p:grpSpPr>
            <p:sp>
              <p:nvSpPr>
                <p:cNvPr id="10378" name="Rectangle 10"/>
                <p:cNvSpPr>
                  <a:spLocks noChangeArrowheads="1"/>
                </p:cNvSpPr>
                <p:nvPr/>
              </p:nvSpPr>
              <p:spPr bwMode="auto">
                <a:xfrm>
                  <a:off x="1374" y="633"/>
                  <a:ext cx="504" cy="51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 </a:t>
                  </a:r>
                </a:p>
                <a:p>
                  <a:pPr eaLnBrk="0" hangingPunct="0"/>
                  <a:endParaRPr lang="en-US">
                    <a:latin typeface="Times New Roman" pitchFamily="18" charset="0"/>
                  </a:endParaRPr>
                </a:p>
              </p:txBody>
            </p:sp>
            <p:sp>
              <p:nvSpPr>
                <p:cNvPr id="10379" name="Rectangle 60"/>
                <p:cNvSpPr>
                  <a:spLocks noChangeArrowheads="1"/>
                </p:cNvSpPr>
                <p:nvPr/>
              </p:nvSpPr>
              <p:spPr bwMode="auto">
                <a:xfrm>
                  <a:off x="1331" y="633"/>
                  <a:ext cx="590" cy="518"/>
                </a:xfrm>
                <a:prstGeom prst="rect">
                  <a:avLst/>
                </a:prstGeom>
                <a:noFill/>
                <a:ln w="7">
                  <a:solidFill>
                    <a:srgbClr val="A0A0A0"/>
                  </a:solidFill>
                  <a:miter lim="800000"/>
                  <a:headEnd/>
                  <a:tailEnd/>
                </a:ln>
              </p:spPr>
              <p:txBody>
                <a:bodyPr/>
                <a:lstStyle/>
                <a:p>
                  <a:endParaRPr lang="en-US"/>
                </a:p>
              </p:txBody>
            </p:sp>
          </p:grpSp>
        </p:grpSp>
        <p:grpSp>
          <p:nvGrpSpPr>
            <p:cNvPr id="10251" name="Group 67"/>
            <p:cNvGrpSpPr>
              <a:grpSpLocks/>
            </p:cNvGrpSpPr>
            <p:nvPr/>
          </p:nvGrpSpPr>
          <p:grpSpPr bwMode="auto">
            <a:xfrm>
              <a:off x="1921" y="633"/>
              <a:ext cx="2534" cy="518"/>
              <a:chOff x="1921" y="633"/>
              <a:chExt cx="2534" cy="518"/>
            </a:xfrm>
          </p:grpSpPr>
          <p:sp>
            <p:nvSpPr>
              <p:cNvPr id="10372" name="Rectangle 66"/>
              <p:cNvSpPr>
                <a:spLocks noChangeArrowheads="1"/>
              </p:cNvSpPr>
              <p:nvPr/>
            </p:nvSpPr>
            <p:spPr bwMode="auto">
              <a:xfrm>
                <a:off x="1921" y="633"/>
                <a:ext cx="2534" cy="518"/>
              </a:xfrm>
              <a:prstGeom prst="rect">
                <a:avLst/>
              </a:prstGeom>
              <a:solidFill>
                <a:srgbClr val="CCCCCC"/>
              </a:solidFill>
              <a:ln w="9525">
                <a:noFill/>
                <a:miter lim="800000"/>
                <a:headEnd/>
                <a:tailEnd/>
              </a:ln>
            </p:spPr>
            <p:txBody>
              <a:bodyPr/>
              <a:lstStyle/>
              <a:p>
                <a:endParaRPr lang="en-US"/>
              </a:p>
            </p:txBody>
          </p:sp>
          <p:grpSp>
            <p:nvGrpSpPr>
              <p:cNvPr id="10373" name="Group 65"/>
              <p:cNvGrpSpPr>
                <a:grpSpLocks/>
              </p:cNvGrpSpPr>
              <p:nvPr/>
            </p:nvGrpSpPr>
            <p:grpSpPr bwMode="auto">
              <a:xfrm>
                <a:off x="1921" y="633"/>
                <a:ext cx="2534" cy="518"/>
                <a:chOff x="1921" y="633"/>
                <a:chExt cx="2534" cy="518"/>
              </a:xfrm>
            </p:grpSpPr>
            <p:sp>
              <p:nvSpPr>
                <p:cNvPr id="10374" name="Rectangle 11"/>
                <p:cNvSpPr>
                  <a:spLocks noChangeArrowheads="1"/>
                </p:cNvSpPr>
                <p:nvPr/>
              </p:nvSpPr>
              <p:spPr bwMode="auto">
                <a:xfrm>
                  <a:off x="1964" y="633"/>
                  <a:ext cx="2448" cy="51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Telephone lines</a:t>
                  </a:r>
                </a:p>
                <a:p>
                  <a:pPr eaLnBrk="0" hangingPunct="0"/>
                  <a:endParaRPr lang="en-US">
                    <a:latin typeface="Times New Roman" pitchFamily="18" charset="0"/>
                  </a:endParaRPr>
                </a:p>
              </p:txBody>
            </p:sp>
            <p:sp>
              <p:nvSpPr>
                <p:cNvPr id="10375" name="Rectangle 64"/>
                <p:cNvSpPr>
                  <a:spLocks noChangeArrowheads="1"/>
                </p:cNvSpPr>
                <p:nvPr/>
              </p:nvSpPr>
              <p:spPr bwMode="auto">
                <a:xfrm>
                  <a:off x="1921" y="633"/>
                  <a:ext cx="2534" cy="518"/>
                </a:xfrm>
                <a:prstGeom prst="rect">
                  <a:avLst/>
                </a:prstGeom>
                <a:noFill/>
                <a:ln w="7">
                  <a:solidFill>
                    <a:srgbClr val="A0A0A0"/>
                  </a:solidFill>
                  <a:miter lim="800000"/>
                  <a:headEnd/>
                  <a:tailEnd/>
                </a:ln>
              </p:spPr>
              <p:txBody>
                <a:bodyPr/>
                <a:lstStyle/>
                <a:p>
                  <a:endParaRPr lang="en-US"/>
                </a:p>
              </p:txBody>
            </p:sp>
          </p:grpSp>
        </p:grpSp>
        <p:grpSp>
          <p:nvGrpSpPr>
            <p:cNvPr id="10252" name="Group 71"/>
            <p:cNvGrpSpPr>
              <a:grpSpLocks/>
            </p:cNvGrpSpPr>
            <p:nvPr/>
          </p:nvGrpSpPr>
          <p:grpSpPr bwMode="auto">
            <a:xfrm>
              <a:off x="0" y="1151"/>
              <a:ext cx="561" cy="518"/>
              <a:chOff x="0" y="1151"/>
              <a:chExt cx="561" cy="518"/>
            </a:xfrm>
          </p:grpSpPr>
          <p:sp>
            <p:nvSpPr>
              <p:cNvPr id="10368" name="Rectangle 70"/>
              <p:cNvSpPr>
                <a:spLocks noChangeArrowheads="1"/>
              </p:cNvSpPr>
              <p:nvPr/>
            </p:nvSpPr>
            <p:spPr bwMode="auto">
              <a:xfrm>
                <a:off x="0" y="1151"/>
                <a:ext cx="561" cy="518"/>
              </a:xfrm>
              <a:prstGeom prst="rect">
                <a:avLst/>
              </a:prstGeom>
              <a:solidFill>
                <a:srgbClr val="F1F1F1"/>
              </a:solidFill>
              <a:ln w="9525">
                <a:noFill/>
                <a:miter lim="800000"/>
                <a:headEnd/>
                <a:tailEnd/>
              </a:ln>
            </p:spPr>
            <p:txBody>
              <a:bodyPr/>
              <a:lstStyle/>
              <a:p>
                <a:endParaRPr lang="en-US"/>
              </a:p>
            </p:txBody>
          </p:sp>
          <p:grpSp>
            <p:nvGrpSpPr>
              <p:cNvPr id="10369" name="Group 69"/>
              <p:cNvGrpSpPr>
                <a:grpSpLocks/>
              </p:cNvGrpSpPr>
              <p:nvPr/>
            </p:nvGrpSpPr>
            <p:grpSpPr bwMode="auto">
              <a:xfrm>
                <a:off x="0" y="1151"/>
                <a:ext cx="561" cy="518"/>
                <a:chOff x="0" y="1151"/>
                <a:chExt cx="561" cy="518"/>
              </a:xfrm>
            </p:grpSpPr>
            <p:sp>
              <p:nvSpPr>
                <p:cNvPr id="10370" name="Rectangle 12"/>
                <p:cNvSpPr>
                  <a:spLocks noChangeArrowheads="1"/>
                </p:cNvSpPr>
                <p:nvPr/>
              </p:nvSpPr>
              <p:spPr bwMode="auto">
                <a:xfrm>
                  <a:off x="43" y="1151"/>
                  <a:ext cx="475" cy="518"/>
                </a:xfrm>
                <a:prstGeom prst="rect">
                  <a:avLst/>
                </a:prstGeom>
                <a:solidFill>
                  <a:srgbClr val="F1F1F1"/>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Cat 2 </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371" name="Rectangle 68"/>
                <p:cNvSpPr>
                  <a:spLocks noChangeArrowheads="1"/>
                </p:cNvSpPr>
                <p:nvPr/>
              </p:nvSpPr>
              <p:spPr bwMode="auto">
                <a:xfrm>
                  <a:off x="0" y="1151"/>
                  <a:ext cx="561" cy="518"/>
                </a:xfrm>
                <a:prstGeom prst="rect">
                  <a:avLst/>
                </a:prstGeom>
                <a:noFill/>
                <a:ln w="7">
                  <a:solidFill>
                    <a:srgbClr val="A0A0A0"/>
                  </a:solidFill>
                  <a:miter lim="800000"/>
                  <a:headEnd/>
                  <a:tailEnd/>
                </a:ln>
              </p:spPr>
              <p:txBody>
                <a:bodyPr/>
                <a:lstStyle/>
                <a:p>
                  <a:endParaRPr lang="en-US"/>
                </a:p>
              </p:txBody>
            </p:sp>
          </p:grpSp>
        </p:grpSp>
        <p:grpSp>
          <p:nvGrpSpPr>
            <p:cNvPr id="10253" name="Group 75"/>
            <p:cNvGrpSpPr>
              <a:grpSpLocks/>
            </p:cNvGrpSpPr>
            <p:nvPr/>
          </p:nvGrpSpPr>
          <p:grpSpPr bwMode="auto">
            <a:xfrm>
              <a:off x="561" y="1151"/>
              <a:ext cx="770" cy="518"/>
              <a:chOff x="561" y="1151"/>
              <a:chExt cx="770" cy="518"/>
            </a:xfrm>
          </p:grpSpPr>
          <p:sp>
            <p:nvSpPr>
              <p:cNvPr id="10364" name="Rectangle 74"/>
              <p:cNvSpPr>
                <a:spLocks noChangeArrowheads="1"/>
              </p:cNvSpPr>
              <p:nvPr/>
            </p:nvSpPr>
            <p:spPr bwMode="auto">
              <a:xfrm>
                <a:off x="561" y="1151"/>
                <a:ext cx="770" cy="518"/>
              </a:xfrm>
              <a:prstGeom prst="rect">
                <a:avLst/>
              </a:prstGeom>
              <a:solidFill>
                <a:srgbClr val="F1F1F1"/>
              </a:solidFill>
              <a:ln w="9525">
                <a:noFill/>
                <a:miter lim="800000"/>
                <a:headEnd/>
                <a:tailEnd/>
              </a:ln>
            </p:spPr>
            <p:txBody>
              <a:bodyPr/>
              <a:lstStyle/>
              <a:p>
                <a:endParaRPr lang="en-US"/>
              </a:p>
            </p:txBody>
          </p:sp>
          <p:grpSp>
            <p:nvGrpSpPr>
              <p:cNvPr id="10365" name="Group 73"/>
              <p:cNvGrpSpPr>
                <a:grpSpLocks/>
              </p:cNvGrpSpPr>
              <p:nvPr/>
            </p:nvGrpSpPr>
            <p:grpSpPr bwMode="auto">
              <a:xfrm>
                <a:off x="561" y="1151"/>
                <a:ext cx="770" cy="518"/>
                <a:chOff x="561" y="1151"/>
                <a:chExt cx="770" cy="518"/>
              </a:xfrm>
            </p:grpSpPr>
            <p:sp>
              <p:nvSpPr>
                <p:cNvPr id="10366" name="Rectangle 13"/>
                <p:cNvSpPr>
                  <a:spLocks noChangeArrowheads="1"/>
                </p:cNvSpPr>
                <p:nvPr/>
              </p:nvSpPr>
              <p:spPr bwMode="auto">
                <a:xfrm>
                  <a:off x="604" y="1151"/>
                  <a:ext cx="684" cy="51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4 Mbps</a:t>
                  </a:r>
                </a:p>
                <a:p>
                  <a:pPr eaLnBrk="0" hangingPunct="0"/>
                  <a:endParaRPr lang="en-US">
                    <a:latin typeface="Times New Roman" pitchFamily="18" charset="0"/>
                  </a:endParaRPr>
                </a:p>
              </p:txBody>
            </p:sp>
            <p:sp>
              <p:nvSpPr>
                <p:cNvPr id="10367" name="Rectangle 72"/>
                <p:cNvSpPr>
                  <a:spLocks noChangeArrowheads="1"/>
                </p:cNvSpPr>
                <p:nvPr/>
              </p:nvSpPr>
              <p:spPr bwMode="auto">
                <a:xfrm>
                  <a:off x="561" y="1151"/>
                  <a:ext cx="770" cy="518"/>
                </a:xfrm>
                <a:prstGeom prst="rect">
                  <a:avLst/>
                </a:prstGeom>
                <a:noFill/>
                <a:ln w="7">
                  <a:solidFill>
                    <a:srgbClr val="A0A0A0"/>
                  </a:solidFill>
                  <a:miter lim="800000"/>
                  <a:headEnd/>
                  <a:tailEnd/>
                </a:ln>
              </p:spPr>
              <p:txBody>
                <a:bodyPr/>
                <a:lstStyle/>
                <a:p>
                  <a:endParaRPr lang="en-US"/>
                </a:p>
              </p:txBody>
            </p:sp>
          </p:grpSp>
        </p:grpSp>
        <p:grpSp>
          <p:nvGrpSpPr>
            <p:cNvPr id="10254" name="Group 79"/>
            <p:cNvGrpSpPr>
              <a:grpSpLocks/>
            </p:cNvGrpSpPr>
            <p:nvPr/>
          </p:nvGrpSpPr>
          <p:grpSpPr bwMode="auto">
            <a:xfrm>
              <a:off x="1331" y="1151"/>
              <a:ext cx="590" cy="518"/>
              <a:chOff x="1331" y="1151"/>
              <a:chExt cx="590" cy="518"/>
            </a:xfrm>
          </p:grpSpPr>
          <p:sp>
            <p:nvSpPr>
              <p:cNvPr id="10360" name="Rectangle 78"/>
              <p:cNvSpPr>
                <a:spLocks noChangeArrowheads="1"/>
              </p:cNvSpPr>
              <p:nvPr/>
            </p:nvSpPr>
            <p:spPr bwMode="auto">
              <a:xfrm>
                <a:off x="1331" y="1151"/>
                <a:ext cx="590" cy="518"/>
              </a:xfrm>
              <a:prstGeom prst="rect">
                <a:avLst/>
              </a:prstGeom>
              <a:solidFill>
                <a:srgbClr val="F1F1F1"/>
              </a:solidFill>
              <a:ln w="9525">
                <a:noFill/>
                <a:miter lim="800000"/>
                <a:headEnd/>
                <a:tailEnd/>
              </a:ln>
            </p:spPr>
            <p:txBody>
              <a:bodyPr/>
              <a:lstStyle/>
              <a:p>
                <a:endParaRPr lang="en-US"/>
              </a:p>
            </p:txBody>
          </p:sp>
          <p:grpSp>
            <p:nvGrpSpPr>
              <p:cNvPr id="10361" name="Group 77"/>
              <p:cNvGrpSpPr>
                <a:grpSpLocks/>
              </p:cNvGrpSpPr>
              <p:nvPr/>
            </p:nvGrpSpPr>
            <p:grpSpPr bwMode="auto">
              <a:xfrm>
                <a:off x="1331" y="1151"/>
                <a:ext cx="590" cy="518"/>
                <a:chOff x="1331" y="1151"/>
                <a:chExt cx="590" cy="518"/>
              </a:xfrm>
            </p:grpSpPr>
            <p:sp>
              <p:nvSpPr>
                <p:cNvPr id="10362" name="Rectangle 14"/>
                <p:cNvSpPr>
                  <a:spLocks noChangeArrowheads="1"/>
                </p:cNvSpPr>
                <p:nvPr/>
              </p:nvSpPr>
              <p:spPr bwMode="auto">
                <a:xfrm>
                  <a:off x="1374" y="1151"/>
                  <a:ext cx="504" cy="51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4 MHz</a:t>
                  </a:r>
                </a:p>
                <a:p>
                  <a:pPr eaLnBrk="0" hangingPunct="0"/>
                  <a:endParaRPr lang="en-US">
                    <a:latin typeface="Times New Roman" pitchFamily="18" charset="0"/>
                  </a:endParaRPr>
                </a:p>
              </p:txBody>
            </p:sp>
            <p:sp>
              <p:nvSpPr>
                <p:cNvPr id="10363" name="Rectangle 76"/>
                <p:cNvSpPr>
                  <a:spLocks noChangeArrowheads="1"/>
                </p:cNvSpPr>
                <p:nvPr/>
              </p:nvSpPr>
              <p:spPr bwMode="auto">
                <a:xfrm>
                  <a:off x="1331" y="1151"/>
                  <a:ext cx="590" cy="518"/>
                </a:xfrm>
                <a:prstGeom prst="rect">
                  <a:avLst/>
                </a:prstGeom>
                <a:noFill/>
                <a:ln w="7">
                  <a:solidFill>
                    <a:srgbClr val="A0A0A0"/>
                  </a:solidFill>
                  <a:miter lim="800000"/>
                  <a:headEnd/>
                  <a:tailEnd/>
                </a:ln>
              </p:spPr>
              <p:txBody>
                <a:bodyPr/>
                <a:lstStyle/>
                <a:p>
                  <a:endParaRPr lang="en-US"/>
                </a:p>
              </p:txBody>
            </p:sp>
          </p:grpSp>
        </p:grpSp>
        <p:grpSp>
          <p:nvGrpSpPr>
            <p:cNvPr id="10255" name="Group 83"/>
            <p:cNvGrpSpPr>
              <a:grpSpLocks/>
            </p:cNvGrpSpPr>
            <p:nvPr/>
          </p:nvGrpSpPr>
          <p:grpSpPr bwMode="auto">
            <a:xfrm>
              <a:off x="1921" y="1151"/>
              <a:ext cx="2534" cy="518"/>
              <a:chOff x="1921" y="1151"/>
              <a:chExt cx="2534" cy="518"/>
            </a:xfrm>
          </p:grpSpPr>
          <p:sp>
            <p:nvSpPr>
              <p:cNvPr id="10356" name="Rectangle 82"/>
              <p:cNvSpPr>
                <a:spLocks noChangeArrowheads="1"/>
              </p:cNvSpPr>
              <p:nvPr/>
            </p:nvSpPr>
            <p:spPr bwMode="auto">
              <a:xfrm>
                <a:off x="1921" y="1151"/>
                <a:ext cx="2534" cy="518"/>
              </a:xfrm>
              <a:prstGeom prst="rect">
                <a:avLst/>
              </a:prstGeom>
              <a:solidFill>
                <a:srgbClr val="F1F1F1"/>
              </a:solidFill>
              <a:ln w="9525">
                <a:noFill/>
                <a:miter lim="800000"/>
                <a:headEnd/>
                <a:tailEnd/>
              </a:ln>
            </p:spPr>
            <p:txBody>
              <a:bodyPr/>
              <a:lstStyle/>
              <a:p>
                <a:endParaRPr lang="en-US"/>
              </a:p>
            </p:txBody>
          </p:sp>
          <p:grpSp>
            <p:nvGrpSpPr>
              <p:cNvPr id="10357" name="Group 81"/>
              <p:cNvGrpSpPr>
                <a:grpSpLocks/>
              </p:cNvGrpSpPr>
              <p:nvPr/>
            </p:nvGrpSpPr>
            <p:grpSpPr bwMode="auto">
              <a:xfrm>
                <a:off x="1921" y="1151"/>
                <a:ext cx="2534" cy="518"/>
                <a:chOff x="1921" y="1151"/>
                <a:chExt cx="2534" cy="518"/>
              </a:xfrm>
            </p:grpSpPr>
            <p:sp>
              <p:nvSpPr>
                <p:cNvPr id="10358" name="Rectangle 15"/>
                <p:cNvSpPr>
                  <a:spLocks noChangeArrowheads="1"/>
                </p:cNvSpPr>
                <p:nvPr/>
              </p:nvSpPr>
              <p:spPr bwMode="auto">
                <a:xfrm>
                  <a:off x="1964" y="1151"/>
                  <a:ext cx="2448" cy="51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4 Mbps Token-Ring over UTP</a:t>
                  </a:r>
                </a:p>
                <a:p>
                  <a:pPr eaLnBrk="0" hangingPunct="0"/>
                  <a:endParaRPr lang="en-US">
                    <a:latin typeface="Times New Roman" pitchFamily="18" charset="0"/>
                  </a:endParaRPr>
                </a:p>
              </p:txBody>
            </p:sp>
            <p:sp>
              <p:nvSpPr>
                <p:cNvPr id="10359" name="Rectangle 80"/>
                <p:cNvSpPr>
                  <a:spLocks noChangeArrowheads="1"/>
                </p:cNvSpPr>
                <p:nvPr/>
              </p:nvSpPr>
              <p:spPr bwMode="auto">
                <a:xfrm>
                  <a:off x="1921" y="1151"/>
                  <a:ext cx="2534" cy="518"/>
                </a:xfrm>
                <a:prstGeom prst="rect">
                  <a:avLst/>
                </a:prstGeom>
                <a:noFill/>
                <a:ln w="7">
                  <a:solidFill>
                    <a:srgbClr val="A0A0A0"/>
                  </a:solidFill>
                  <a:miter lim="800000"/>
                  <a:headEnd/>
                  <a:tailEnd/>
                </a:ln>
              </p:spPr>
              <p:txBody>
                <a:bodyPr/>
                <a:lstStyle/>
                <a:p>
                  <a:endParaRPr lang="en-US"/>
                </a:p>
              </p:txBody>
            </p:sp>
          </p:grpSp>
        </p:grpSp>
        <p:grpSp>
          <p:nvGrpSpPr>
            <p:cNvPr id="10256" name="Group 87"/>
            <p:cNvGrpSpPr>
              <a:grpSpLocks/>
            </p:cNvGrpSpPr>
            <p:nvPr/>
          </p:nvGrpSpPr>
          <p:grpSpPr bwMode="auto">
            <a:xfrm>
              <a:off x="0" y="1669"/>
              <a:ext cx="561" cy="518"/>
              <a:chOff x="0" y="1669"/>
              <a:chExt cx="561" cy="518"/>
            </a:xfrm>
          </p:grpSpPr>
          <p:sp>
            <p:nvSpPr>
              <p:cNvPr id="10352" name="Rectangle 86"/>
              <p:cNvSpPr>
                <a:spLocks noChangeArrowheads="1"/>
              </p:cNvSpPr>
              <p:nvPr/>
            </p:nvSpPr>
            <p:spPr bwMode="auto">
              <a:xfrm>
                <a:off x="0" y="1669"/>
                <a:ext cx="561" cy="518"/>
              </a:xfrm>
              <a:prstGeom prst="rect">
                <a:avLst/>
              </a:prstGeom>
              <a:solidFill>
                <a:srgbClr val="CCCCCC"/>
              </a:solidFill>
              <a:ln w="9525">
                <a:noFill/>
                <a:miter lim="800000"/>
                <a:headEnd/>
                <a:tailEnd/>
              </a:ln>
            </p:spPr>
            <p:txBody>
              <a:bodyPr/>
              <a:lstStyle/>
              <a:p>
                <a:endParaRPr lang="en-US"/>
              </a:p>
            </p:txBody>
          </p:sp>
          <p:grpSp>
            <p:nvGrpSpPr>
              <p:cNvPr id="10353" name="Group 85"/>
              <p:cNvGrpSpPr>
                <a:grpSpLocks/>
              </p:cNvGrpSpPr>
              <p:nvPr/>
            </p:nvGrpSpPr>
            <p:grpSpPr bwMode="auto">
              <a:xfrm>
                <a:off x="0" y="1669"/>
                <a:ext cx="561" cy="518"/>
                <a:chOff x="0" y="1669"/>
                <a:chExt cx="561" cy="518"/>
              </a:xfrm>
            </p:grpSpPr>
            <p:sp>
              <p:nvSpPr>
                <p:cNvPr id="10354" name="Rectangle 16"/>
                <p:cNvSpPr>
                  <a:spLocks noChangeArrowheads="1"/>
                </p:cNvSpPr>
                <p:nvPr/>
              </p:nvSpPr>
              <p:spPr bwMode="auto">
                <a:xfrm>
                  <a:off x="43" y="1669"/>
                  <a:ext cx="475" cy="518"/>
                </a:xfrm>
                <a:prstGeom prst="rect">
                  <a:avLst/>
                </a:prstGeom>
                <a:solidFill>
                  <a:srgbClr val="CCCCCC"/>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Cat 3 </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355" name="Rectangle 84"/>
                <p:cNvSpPr>
                  <a:spLocks noChangeArrowheads="1"/>
                </p:cNvSpPr>
                <p:nvPr/>
              </p:nvSpPr>
              <p:spPr bwMode="auto">
                <a:xfrm>
                  <a:off x="0" y="1669"/>
                  <a:ext cx="561" cy="518"/>
                </a:xfrm>
                <a:prstGeom prst="rect">
                  <a:avLst/>
                </a:prstGeom>
                <a:noFill/>
                <a:ln w="7">
                  <a:solidFill>
                    <a:srgbClr val="A0A0A0"/>
                  </a:solidFill>
                  <a:miter lim="800000"/>
                  <a:headEnd/>
                  <a:tailEnd/>
                </a:ln>
              </p:spPr>
              <p:txBody>
                <a:bodyPr/>
                <a:lstStyle/>
                <a:p>
                  <a:endParaRPr lang="en-US"/>
                </a:p>
              </p:txBody>
            </p:sp>
          </p:grpSp>
        </p:grpSp>
        <p:grpSp>
          <p:nvGrpSpPr>
            <p:cNvPr id="10257" name="Group 91"/>
            <p:cNvGrpSpPr>
              <a:grpSpLocks/>
            </p:cNvGrpSpPr>
            <p:nvPr/>
          </p:nvGrpSpPr>
          <p:grpSpPr bwMode="auto">
            <a:xfrm>
              <a:off x="561" y="1669"/>
              <a:ext cx="770" cy="518"/>
              <a:chOff x="561" y="1669"/>
              <a:chExt cx="770" cy="518"/>
            </a:xfrm>
          </p:grpSpPr>
          <p:sp>
            <p:nvSpPr>
              <p:cNvPr id="10348" name="Rectangle 90"/>
              <p:cNvSpPr>
                <a:spLocks noChangeArrowheads="1"/>
              </p:cNvSpPr>
              <p:nvPr/>
            </p:nvSpPr>
            <p:spPr bwMode="auto">
              <a:xfrm>
                <a:off x="561" y="1669"/>
                <a:ext cx="770" cy="518"/>
              </a:xfrm>
              <a:prstGeom prst="rect">
                <a:avLst/>
              </a:prstGeom>
              <a:solidFill>
                <a:srgbClr val="CCCCCC"/>
              </a:solidFill>
              <a:ln w="9525">
                <a:noFill/>
                <a:miter lim="800000"/>
                <a:headEnd/>
                <a:tailEnd/>
              </a:ln>
            </p:spPr>
            <p:txBody>
              <a:bodyPr/>
              <a:lstStyle/>
              <a:p>
                <a:endParaRPr lang="en-US"/>
              </a:p>
            </p:txBody>
          </p:sp>
          <p:grpSp>
            <p:nvGrpSpPr>
              <p:cNvPr id="10349" name="Group 89"/>
              <p:cNvGrpSpPr>
                <a:grpSpLocks/>
              </p:cNvGrpSpPr>
              <p:nvPr/>
            </p:nvGrpSpPr>
            <p:grpSpPr bwMode="auto">
              <a:xfrm>
                <a:off x="561" y="1669"/>
                <a:ext cx="770" cy="518"/>
                <a:chOff x="561" y="1669"/>
                <a:chExt cx="770" cy="518"/>
              </a:xfrm>
            </p:grpSpPr>
            <p:sp>
              <p:nvSpPr>
                <p:cNvPr id="10350" name="Rectangle 17"/>
                <p:cNvSpPr>
                  <a:spLocks noChangeArrowheads="1"/>
                </p:cNvSpPr>
                <p:nvPr/>
              </p:nvSpPr>
              <p:spPr bwMode="auto">
                <a:xfrm>
                  <a:off x="604" y="1669"/>
                  <a:ext cx="684" cy="51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16 Mbps</a:t>
                  </a:r>
                </a:p>
                <a:p>
                  <a:pPr eaLnBrk="0" hangingPunct="0"/>
                  <a:endParaRPr lang="en-US">
                    <a:latin typeface="Times New Roman" pitchFamily="18" charset="0"/>
                  </a:endParaRPr>
                </a:p>
              </p:txBody>
            </p:sp>
            <p:sp>
              <p:nvSpPr>
                <p:cNvPr id="10351" name="Rectangle 88"/>
                <p:cNvSpPr>
                  <a:spLocks noChangeArrowheads="1"/>
                </p:cNvSpPr>
                <p:nvPr/>
              </p:nvSpPr>
              <p:spPr bwMode="auto">
                <a:xfrm>
                  <a:off x="561" y="1669"/>
                  <a:ext cx="770" cy="518"/>
                </a:xfrm>
                <a:prstGeom prst="rect">
                  <a:avLst/>
                </a:prstGeom>
                <a:noFill/>
                <a:ln w="7">
                  <a:solidFill>
                    <a:srgbClr val="A0A0A0"/>
                  </a:solidFill>
                  <a:miter lim="800000"/>
                  <a:headEnd/>
                  <a:tailEnd/>
                </a:ln>
              </p:spPr>
              <p:txBody>
                <a:bodyPr/>
                <a:lstStyle/>
                <a:p>
                  <a:endParaRPr lang="en-US"/>
                </a:p>
              </p:txBody>
            </p:sp>
          </p:grpSp>
        </p:grpSp>
        <p:grpSp>
          <p:nvGrpSpPr>
            <p:cNvPr id="10258" name="Group 95"/>
            <p:cNvGrpSpPr>
              <a:grpSpLocks/>
            </p:cNvGrpSpPr>
            <p:nvPr/>
          </p:nvGrpSpPr>
          <p:grpSpPr bwMode="auto">
            <a:xfrm>
              <a:off x="1331" y="1669"/>
              <a:ext cx="590" cy="518"/>
              <a:chOff x="1331" y="1669"/>
              <a:chExt cx="590" cy="518"/>
            </a:xfrm>
          </p:grpSpPr>
          <p:sp>
            <p:nvSpPr>
              <p:cNvPr id="10344" name="Rectangle 94"/>
              <p:cNvSpPr>
                <a:spLocks noChangeArrowheads="1"/>
              </p:cNvSpPr>
              <p:nvPr/>
            </p:nvSpPr>
            <p:spPr bwMode="auto">
              <a:xfrm>
                <a:off x="1331" y="1669"/>
                <a:ext cx="590" cy="518"/>
              </a:xfrm>
              <a:prstGeom prst="rect">
                <a:avLst/>
              </a:prstGeom>
              <a:solidFill>
                <a:srgbClr val="CCCCCC"/>
              </a:solidFill>
              <a:ln w="9525">
                <a:noFill/>
                <a:miter lim="800000"/>
                <a:headEnd/>
                <a:tailEnd/>
              </a:ln>
            </p:spPr>
            <p:txBody>
              <a:bodyPr/>
              <a:lstStyle/>
              <a:p>
                <a:endParaRPr lang="en-US"/>
              </a:p>
            </p:txBody>
          </p:sp>
          <p:grpSp>
            <p:nvGrpSpPr>
              <p:cNvPr id="10345" name="Group 93"/>
              <p:cNvGrpSpPr>
                <a:grpSpLocks/>
              </p:cNvGrpSpPr>
              <p:nvPr/>
            </p:nvGrpSpPr>
            <p:grpSpPr bwMode="auto">
              <a:xfrm>
                <a:off x="1331" y="1669"/>
                <a:ext cx="590" cy="518"/>
                <a:chOff x="1331" y="1669"/>
                <a:chExt cx="590" cy="518"/>
              </a:xfrm>
            </p:grpSpPr>
            <p:sp>
              <p:nvSpPr>
                <p:cNvPr id="10346" name="Rectangle 18"/>
                <p:cNvSpPr>
                  <a:spLocks noChangeArrowheads="1"/>
                </p:cNvSpPr>
                <p:nvPr/>
              </p:nvSpPr>
              <p:spPr bwMode="auto">
                <a:xfrm>
                  <a:off x="1374" y="1669"/>
                  <a:ext cx="504" cy="51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16 MHz</a:t>
                  </a:r>
                </a:p>
                <a:p>
                  <a:pPr eaLnBrk="0" hangingPunct="0"/>
                  <a:endParaRPr lang="en-US">
                    <a:latin typeface="Times New Roman" pitchFamily="18" charset="0"/>
                  </a:endParaRPr>
                </a:p>
              </p:txBody>
            </p:sp>
            <p:sp>
              <p:nvSpPr>
                <p:cNvPr id="10347" name="Rectangle 92"/>
                <p:cNvSpPr>
                  <a:spLocks noChangeArrowheads="1"/>
                </p:cNvSpPr>
                <p:nvPr/>
              </p:nvSpPr>
              <p:spPr bwMode="auto">
                <a:xfrm>
                  <a:off x="1331" y="1669"/>
                  <a:ext cx="590" cy="518"/>
                </a:xfrm>
                <a:prstGeom prst="rect">
                  <a:avLst/>
                </a:prstGeom>
                <a:noFill/>
                <a:ln w="7">
                  <a:solidFill>
                    <a:srgbClr val="A0A0A0"/>
                  </a:solidFill>
                  <a:miter lim="800000"/>
                  <a:headEnd/>
                  <a:tailEnd/>
                </a:ln>
              </p:spPr>
              <p:txBody>
                <a:bodyPr/>
                <a:lstStyle/>
                <a:p>
                  <a:endParaRPr lang="en-US"/>
                </a:p>
              </p:txBody>
            </p:sp>
          </p:grpSp>
        </p:grpSp>
        <p:grpSp>
          <p:nvGrpSpPr>
            <p:cNvPr id="10259" name="Group 99"/>
            <p:cNvGrpSpPr>
              <a:grpSpLocks/>
            </p:cNvGrpSpPr>
            <p:nvPr/>
          </p:nvGrpSpPr>
          <p:grpSpPr bwMode="auto">
            <a:xfrm>
              <a:off x="1921" y="1669"/>
              <a:ext cx="2534" cy="518"/>
              <a:chOff x="1921" y="1669"/>
              <a:chExt cx="2534" cy="518"/>
            </a:xfrm>
          </p:grpSpPr>
          <p:sp>
            <p:nvSpPr>
              <p:cNvPr id="10340" name="Rectangle 98"/>
              <p:cNvSpPr>
                <a:spLocks noChangeArrowheads="1"/>
              </p:cNvSpPr>
              <p:nvPr/>
            </p:nvSpPr>
            <p:spPr bwMode="auto">
              <a:xfrm>
                <a:off x="1921" y="1669"/>
                <a:ext cx="2534" cy="518"/>
              </a:xfrm>
              <a:prstGeom prst="rect">
                <a:avLst/>
              </a:prstGeom>
              <a:solidFill>
                <a:srgbClr val="CCCCCC"/>
              </a:solidFill>
              <a:ln w="9525">
                <a:noFill/>
                <a:miter lim="800000"/>
                <a:headEnd/>
                <a:tailEnd/>
              </a:ln>
            </p:spPr>
            <p:txBody>
              <a:bodyPr/>
              <a:lstStyle/>
              <a:p>
                <a:endParaRPr lang="en-US"/>
              </a:p>
            </p:txBody>
          </p:sp>
          <p:grpSp>
            <p:nvGrpSpPr>
              <p:cNvPr id="10341" name="Group 97"/>
              <p:cNvGrpSpPr>
                <a:grpSpLocks/>
              </p:cNvGrpSpPr>
              <p:nvPr/>
            </p:nvGrpSpPr>
            <p:grpSpPr bwMode="auto">
              <a:xfrm>
                <a:off x="1921" y="1669"/>
                <a:ext cx="2534" cy="518"/>
                <a:chOff x="1921" y="1669"/>
                <a:chExt cx="2534" cy="518"/>
              </a:xfrm>
            </p:grpSpPr>
            <p:sp>
              <p:nvSpPr>
                <p:cNvPr id="10342" name="Rectangle 19"/>
                <p:cNvSpPr>
                  <a:spLocks noChangeArrowheads="1"/>
                </p:cNvSpPr>
                <p:nvPr/>
              </p:nvSpPr>
              <p:spPr bwMode="auto">
                <a:xfrm>
                  <a:off x="1964" y="1669"/>
                  <a:ext cx="2448" cy="51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10baseT Ethernet. Tested for attenuation and near-end crosstalk up to 16MHz.</a:t>
                  </a:r>
                </a:p>
                <a:p>
                  <a:pPr eaLnBrk="0" hangingPunct="0"/>
                  <a:endParaRPr lang="en-US">
                    <a:latin typeface="Times New Roman" pitchFamily="18" charset="0"/>
                  </a:endParaRPr>
                </a:p>
              </p:txBody>
            </p:sp>
            <p:sp>
              <p:nvSpPr>
                <p:cNvPr id="10343" name="Rectangle 96"/>
                <p:cNvSpPr>
                  <a:spLocks noChangeArrowheads="1"/>
                </p:cNvSpPr>
                <p:nvPr/>
              </p:nvSpPr>
              <p:spPr bwMode="auto">
                <a:xfrm>
                  <a:off x="1921" y="1669"/>
                  <a:ext cx="2534" cy="518"/>
                </a:xfrm>
                <a:prstGeom prst="rect">
                  <a:avLst/>
                </a:prstGeom>
                <a:noFill/>
                <a:ln w="7">
                  <a:solidFill>
                    <a:srgbClr val="A0A0A0"/>
                  </a:solidFill>
                  <a:miter lim="800000"/>
                  <a:headEnd/>
                  <a:tailEnd/>
                </a:ln>
              </p:spPr>
              <p:txBody>
                <a:bodyPr/>
                <a:lstStyle/>
                <a:p>
                  <a:endParaRPr lang="en-US"/>
                </a:p>
              </p:txBody>
            </p:sp>
          </p:grpSp>
        </p:grpSp>
        <p:grpSp>
          <p:nvGrpSpPr>
            <p:cNvPr id="10260" name="Group 103"/>
            <p:cNvGrpSpPr>
              <a:grpSpLocks/>
            </p:cNvGrpSpPr>
            <p:nvPr/>
          </p:nvGrpSpPr>
          <p:grpSpPr bwMode="auto">
            <a:xfrm>
              <a:off x="0" y="2187"/>
              <a:ext cx="561" cy="518"/>
              <a:chOff x="0" y="2187"/>
              <a:chExt cx="561" cy="518"/>
            </a:xfrm>
          </p:grpSpPr>
          <p:sp>
            <p:nvSpPr>
              <p:cNvPr id="10336" name="Rectangle 102"/>
              <p:cNvSpPr>
                <a:spLocks noChangeArrowheads="1"/>
              </p:cNvSpPr>
              <p:nvPr/>
            </p:nvSpPr>
            <p:spPr bwMode="auto">
              <a:xfrm>
                <a:off x="0" y="2187"/>
                <a:ext cx="561" cy="518"/>
              </a:xfrm>
              <a:prstGeom prst="rect">
                <a:avLst/>
              </a:prstGeom>
              <a:solidFill>
                <a:srgbClr val="F1F1F1"/>
              </a:solidFill>
              <a:ln w="9525">
                <a:noFill/>
                <a:miter lim="800000"/>
                <a:headEnd/>
                <a:tailEnd/>
              </a:ln>
            </p:spPr>
            <p:txBody>
              <a:bodyPr/>
              <a:lstStyle/>
              <a:p>
                <a:endParaRPr lang="en-US"/>
              </a:p>
            </p:txBody>
          </p:sp>
          <p:grpSp>
            <p:nvGrpSpPr>
              <p:cNvPr id="10337" name="Group 101"/>
              <p:cNvGrpSpPr>
                <a:grpSpLocks/>
              </p:cNvGrpSpPr>
              <p:nvPr/>
            </p:nvGrpSpPr>
            <p:grpSpPr bwMode="auto">
              <a:xfrm>
                <a:off x="0" y="2187"/>
                <a:ext cx="561" cy="518"/>
                <a:chOff x="0" y="2187"/>
                <a:chExt cx="561" cy="518"/>
              </a:xfrm>
            </p:grpSpPr>
            <p:sp>
              <p:nvSpPr>
                <p:cNvPr id="10338" name="Rectangle 20"/>
                <p:cNvSpPr>
                  <a:spLocks noChangeArrowheads="1"/>
                </p:cNvSpPr>
                <p:nvPr/>
              </p:nvSpPr>
              <p:spPr bwMode="auto">
                <a:xfrm>
                  <a:off x="43" y="2187"/>
                  <a:ext cx="475" cy="518"/>
                </a:xfrm>
                <a:prstGeom prst="rect">
                  <a:avLst/>
                </a:prstGeom>
                <a:solidFill>
                  <a:srgbClr val="F1F1F1"/>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Cat 4 </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339" name="Rectangle 100"/>
                <p:cNvSpPr>
                  <a:spLocks noChangeArrowheads="1"/>
                </p:cNvSpPr>
                <p:nvPr/>
              </p:nvSpPr>
              <p:spPr bwMode="auto">
                <a:xfrm>
                  <a:off x="0" y="2187"/>
                  <a:ext cx="561" cy="518"/>
                </a:xfrm>
                <a:prstGeom prst="rect">
                  <a:avLst/>
                </a:prstGeom>
                <a:noFill/>
                <a:ln w="7">
                  <a:solidFill>
                    <a:srgbClr val="A0A0A0"/>
                  </a:solidFill>
                  <a:miter lim="800000"/>
                  <a:headEnd/>
                  <a:tailEnd/>
                </a:ln>
              </p:spPr>
              <p:txBody>
                <a:bodyPr/>
                <a:lstStyle/>
                <a:p>
                  <a:endParaRPr lang="en-US"/>
                </a:p>
              </p:txBody>
            </p:sp>
          </p:grpSp>
        </p:grpSp>
        <p:grpSp>
          <p:nvGrpSpPr>
            <p:cNvPr id="10261" name="Group 107"/>
            <p:cNvGrpSpPr>
              <a:grpSpLocks/>
            </p:cNvGrpSpPr>
            <p:nvPr/>
          </p:nvGrpSpPr>
          <p:grpSpPr bwMode="auto">
            <a:xfrm>
              <a:off x="561" y="2187"/>
              <a:ext cx="770" cy="518"/>
              <a:chOff x="561" y="2187"/>
              <a:chExt cx="770" cy="518"/>
            </a:xfrm>
          </p:grpSpPr>
          <p:sp>
            <p:nvSpPr>
              <p:cNvPr id="10332" name="Rectangle 106"/>
              <p:cNvSpPr>
                <a:spLocks noChangeArrowheads="1"/>
              </p:cNvSpPr>
              <p:nvPr/>
            </p:nvSpPr>
            <p:spPr bwMode="auto">
              <a:xfrm>
                <a:off x="561" y="2187"/>
                <a:ext cx="770" cy="518"/>
              </a:xfrm>
              <a:prstGeom prst="rect">
                <a:avLst/>
              </a:prstGeom>
              <a:solidFill>
                <a:srgbClr val="F1F1F1"/>
              </a:solidFill>
              <a:ln w="9525">
                <a:noFill/>
                <a:miter lim="800000"/>
                <a:headEnd/>
                <a:tailEnd/>
              </a:ln>
            </p:spPr>
            <p:txBody>
              <a:bodyPr/>
              <a:lstStyle/>
              <a:p>
                <a:endParaRPr lang="en-US"/>
              </a:p>
            </p:txBody>
          </p:sp>
          <p:grpSp>
            <p:nvGrpSpPr>
              <p:cNvPr id="10333" name="Group 105"/>
              <p:cNvGrpSpPr>
                <a:grpSpLocks/>
              </p:cNvGrpSpPr>
              <p:nvPr/>
            </p:nvGrpSpPr>
            <p:grpSpPr bwMode="auto">
              <a:xfrm>
                <a:off x="561" y="2187"/>
                <a:ext cx="770" cy="518"/>
                <a:chOff x="561" y="2187"/>
                <a:chExt cx="770" cy="518"/>
              </a:xfrm>
            </p:grpSpPr>
            <p:sp>
              <p:nvSpPr>
                <p:cNvPr id="10334" name="Rectangle 21"/>
                <p:cNvSpPr>
                  <a:spLocks noChangeArrowheads="1"/>
                </p:cNvSpPr>
                <p:nvPr/>
              </p:nvSpPr>
              <p:spPr bwMode="auto">
                <a:xfrm>
                  <a:off x="604" y="2187"/>
                  <a:ext cx="684" cy="51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20 Mbps</a:t>
                  </a:r>
                </a:p>
                <a:p>
                  <a:pPr eaLnBrk="0" hangingPunct="0"/>
                  <a:endParaRPr lang="en-US">
                    <a:latin typeface="Times New Roman" pitchFamily="18" charset="0"/>
                  </a:endParaRPr>
                </a:p>
              </p:txBody>
            </p:sp>
            <p:sp>
              <p:nvSpPr>
                <p:cNvPr id="10335" name="Rectangle 104"/>
                <p:cNvSpPr>
                  <a:spLocks noChangeArrowheads="1"/>
                </p:cNvSpPr>
                <p:nvPr/>
              </p:nvSpPr>
              <p:spPr bwMode="auto">
                <a:xfrm>
                  <a:off x="561" y="2187"/>
                  <a:ext cx="770" cy="518"/>
                </a:xfrm>
                <a:prstGeom prst="rect">
                  <a:avLst/>
                </a:prstGeom>
                <a:noFill/>
                <a:ln w="7">
                  <a:solidFill>
                    <a:srgbClr val="A0A0A0"/>
                  </a:solidFill>
                  <a:miter lim="800000"/>
                  <a:headEnd/>
                  <a:tailEnd/>
                </a:ln>
              </p:spPr>
              <p:txBody>
                <a:bodyPr/>
                <a:lstStyle/>
                <a:p>
                  <a:endParaRPr lang="en-US"/>
                </a:p>
              </p:txBody>
            </p:sp>
          </p:grpSp>
        </p:grpSp>
        <p:grpSp>
          <p:nvGrpSpPr>
            <p:cNvPr id="10262" name="Group 111"/>
            <p:cNvGrpSpPr>
              <a:grpSpLocks/>
            </p:cNvGrpSpPr>
            <p:nvPr/>
          </p:nvGrpSpPr>
          <p:grpSpPr bwMode="auto">
            <a:xfrm>
              <a:off x="1331" y="2187"/>
              <a:ext cx="590" cy="518"/>
              <a:chOff x="1331" y="2187"/>
              <a:chExt cx="590" cy="518"/>
            </a:xfrm>
          </p:grpSpPr>
          <p:sp>
            <p:nvSpPr>
              <p:cNvPr id="10328" name="Rectangle 110"/>
              <p:cNvSpPr>
                <a:spLocks noChangeArrowheads="1"/>
              </p:cNvSpPr>
              <p:nvPr/>
            </p:nvSpPr>
            <p:spPr bwMode="auto">
              <a:xfrm>
                <a:off x="1331" y="2187"/>
                <a:ext cx="590" cy="518"/>
              </a:xfrm>
              <a:prstGeom prst="rect">
                <a:avLst/>
              </a:prstGeom>
              <a:solidFill>
                <a:srgbClr val="F1F1F1"/>
              </a:solidFill>
              <a:ln w="9525">
                <a:noFill/>
                <a:miter lim="800000"/>
                <a:headEnd/>
                <a:tailEnd/>
              </a:ln>
            </p:spPr>
            <p:txBody>
              <a:bodyPr/>
              <a:lstStyle/>
              <a:p>
                <a:endParaRPr lang="en-US"/>
              </a:p>
            </p:txBody>
          </p:sp>
          <p:grpSp>
            <p:nvGrpSpPr>
              <p:cNvPr id="10329" name="Group 109"/>
              <p:cNvGrpSpPr>
                <a:grpSpLocks/>
              </p:cNvGrpSpPr>
              <p:nvPr/>
            </p:nvGrpSpPr>
            <p:grpSpPr bwMode="auto">
              <a:xfrm>
                <a:off x="1331" y="2187"/>
                <a:ext cx="590" cy="518"/>
                <a:chOff x="1331" y="2187"/>
                <a:chExt cx="590" cy="518"/>
              </a:xfrm>
            </p:grpSpPr>
            <p:sp>
              <p:nvSpPr>
                <p:cNvPr id="10330" name="Rectangle 22"/>
                <p:cNvSpPr>
                  <a:spLocks noChangeArrowheads="1"/>
                </p:cNvSpPr>
                <p:nvPr/>
              </p:nvSpPr>
              <p:spPr bwMode="auto">
                <a:xfrm>
                  <a:off x="1374" y="2187"/>
                  <a:ext cx="504" cy="51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20 MHz</a:t>
                  </a:r>
                </a:p>
                <a:p>
                  <a:pPr eaLnBrk="0" hangingPunct="0"/>
                  <a:endParaRPr lang="en-US">
                    <a:latin typeface="Times New Roman" pitchFamily="18" charset="0"/>
                  </a:endParaRPr>
                </a:p>
              </p:txBody>
            </p:sp>
            <p:sp>
              <p:nvSpPr>
                <p:cNvPr id="10331" name="Rectangle 108"/>
                <p:cNvSpPr>
                  <a:spLocks noChangeArrowheads="1"/>
                </p:cNvSpPr>
                <p:nvPr/>
              </p:nvSpPr>
              <p:spPr bwMode="auto">
                <a:xfrm>
                  <a:off x="1331" y="2187"/>
                  <a:ext cx="590" cy="518"/>
                </a:xfrm>
                <a:prstGeom prst="rect">
                  <a:avLst/>
                </a:prstGeom>
                <a:noFill/>
                <a:ln w="7">
                  <a:solidFill>
                    <a:srgbClr val="A0A0A0"/>
                  </a:solidFill>
                  <a:miter lim="800000"/>
                  <a:headEnd/>
                  <a:tailEnd/>
                </a:ln>
              </p:spPr>
              <p:txBody>
                <a:bodyPr/>
                <a:lstStyle/>
                <a:p>
                  <a:endParaRPr lang="en-US"/>
                </a:p>
              </p:txBody>
            </p:sp>
          </p:grpSp>
        </p:grpSp>
        <p:grpSp>
          <p:nvGrpSpPr>
            <p:cNvPr id="10263" name="Group 115"/>
            <p:cNvGrpSpPr>
              <a:grpSpLocks/>
            </p:cNvGrpSpPr>
            <p:nvPr/>
          </p:nvGrpSpPr>
          <p:grpSpPr bwMode="auto">
            <a:xfrm>
              <a:off x="1921" y="2187"/>
              <a:ext cx="2534" cy="518"/>
              <a:chOff x="1921" y="2187"/>
              <a:chExt cx="2534" cy="518"/>
            </a:xfrm>
          </p:grpSpPr>
          <p:sp>
            <p:nvSpPr>
              <p:cNvPr id="10324" name="Rectangle 114"/>
              <p:cNvSpPr>
                <a:spLocks noChangeArrowheads="1"/>
              </p:cNvSpPr>
              <p:nvPr/>
            </p:nvSpPr>
            <p:spPr bwMode="auto">
              <a:xfrm>
                <a:off x="1921" y="2187"/>
                <a:ext cx="2534" cy="518"/>
              </a:xfrm>
              <a:prstGeom prst="rect">
                <a:avLst/>
              </a:prstGeom>
              <a:solidFill>
                <a:srgbClr val="F1F1F1"/>
              </a:solidFill>
              <a:ln w="9525">
                <a:noFill/>
                <a:miter lim="800000"/>
                <a:headEnd/>
                <a:tailEnd/>
              </a:ln>
            </p:spPr>
            <p:txBody>
              <a:bodyPr/>
              <a:lstStyle/>
              <a:p>
                <a:endParaRPr lang="en-US"/>
              </a:p>
            </p:txBody>
          </p:sp>
          <p:grpSp>
            <p:nvGrpSpPr>
              <p:cNvPr id="10325" name="Group 113"/>
              <p:cNvGrpSpPr>
                <a:grpSpLocks/>
              </p:cNvGrpSpPr>
              <p:nvPr/>
            </p:nvGrpSpPr>
            <p:grpSpPr bwMode="auto">
              <a:xfrm>
                <a:off x="1921" y="2187"/>
                <a:ext cx="2534" cy="518"/>
                <a:chOff x="1921" y="2187"/>
                <a:chExt cx="2534" cy="518"/>
              </a:xfrm>
            </p:grpSpPr>
            <p:sp>
              <p:nvSpPr>
                <p:cNvPr id="10326" name="Rectangle 23"/>
                <p:cNvSpPr>
                  <a:spLocks noChangeArrowheads="1"/>
                </p:cNvSpPr>
                <p:nvPr/>
              </p:nvSpPr>
              <p:spPr bwMode="auto">
                <a:xfrm>
                  <a:off x="1964" y="2187"/>
                  <a:ext cx="2448" cy="51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16 Mbps Token-Ring over UTP. Tested for attenuation and near-end crosstalk up to 20MHz. </a:t>
                  </a:r>
                </a:p>
                <a:p>
                  <a:pPr eaLnBrk="0" hangingPunct="0"/>
                  <a:endParaRPr lang="en-US">
                    <a:latin typeface="Times New Roman" pitchFamily="18" charset="0"/>
                  </a:endParaRPr>
                </a:p>
              </p:txBody>
            </p:sp>
            <p:sp>
              <p:nvSpPr>
                <p:cNvPr id="10327" name="Rectangle 112"/>
                <p:cNvSpPr>
                  <a:spLocks noChangeArrowheads="1"/>
                </p:cNvSpPr>
                <p:nvPr/>
              </p:nvSpPr>
              <p:spPr bwMode="auto">
                <a:xfrm>
                  <a:off x="1921" y="2187"/>
                  <a:ext cx="2534" cy="518"/>
                </a:xfrm>
                <a:prstGeom prst="rect">
                  <a:avLst/>
                </a:prstGeom>
                <a:noFill/>
                <a:ln w="7">
                  <a:solidFill>
                    <a:srgbClr val="A0A0A0"/>
                  </a:solidFill>
                  <a:miter lim="800000"/>
                  <a:headEnd/>
                  <a:tailEnd/>
                </a:ln>
              </p:spPr>
              <p:txBody>
                <a:bodyPr/>
                <a:lstStyle/>
                <a:p>
                  <a:endParaRPr lang="en-US"/>
                </a:p>
              </p:txBody>
            </p:sp>
          </p:grpSp>
        </p:grpSp>
        <p:grpSp>
          <p:nvGrpSpPr>
            <p:cNvPr id="10264" name="Group 119"/>
            <p:cNvGrpSpPr>
              <a:grpSpLocks/>
            </p:cNvGrpSpPr>
            <p:nvPr/>
          </p:nvGrpSpPr>
          <p:grpSpPr bwMode="auto">
            <a:xfrm>
              <a:off x="0" y="2705"/>
              <a:ext cx="561" cy="748"/>
              <a:chOff x="0" y="2705"/>
              <a:chExt cx="561" cy="748"/>
            </a:xfrm>
          </p:grpSpPr>
          <p:sp>
            <p:nvSpPr>
              <p:cNvPr id="10320" name="Rectangle 118"/>
              <p:cNvSpPr>
                <a:spLocks noChangeArrowheads="1"/>
              </p:cNvSpPr>
              <p:nvPr/>
            </p:nvSpPr>
            <p:spPr bwMode="auto">
              <a:xfrm>
                <a:off x="0" y="2705"/>
                <a:ext cx="561" cy="748"/>
              </a:xfrm>
              <a:prstGeom prst="rect">
                <a:avLst/>
              </a:prstGeom>
              <a:solidFill>
                <a:srgbClr val="CCCCCC"/>
              </a:solidFill>
              <a:ln w="9525">
                <a:noFill/>
                <a:miter lim="800000"/>
                <a:headEnd/>
                <a:tailEnd/>
              </a:ln>
            </p:spPr>
            <p:txBody>
              <a:bodyPr/>
              <a:lstStyle/>
              <a:p>
                <a:endParaRPr lang="en-US"/>
              </a:p>
            </p:txBody>
          </p:sp>
          <p:grpSp>
            <p:nvGrpSpPr>
              <p:cNvPr id="10321" name="Group 117"/>
              <p:cNvGrpSpPr>
                <a:grpSpLocks/>
              </p:cNvGrpSpPr>
              <p:nvPr/>
            </p:nvGrpSpPr>
            <p:grpSpPr bwMode="auto">
              <a:xfrm>
                <a:off x="0" y="2705"/>
                <a:ext cx="561" cy="748"/>
                <a:chOff x="0" y="2705"/>
                <a:chExt cx="561" cy="748"/>
              </a:xfrm>
            </p:grpSpPr>
            <p:sp>
              <p:nvSpPr>
                <p:cNvPr id="10322" name="Rectangle 24"/>
                <p:cNvSpPr>
                  <a:spLocks noChangeArrowheads="1"/>
                </p:cNvSpPr>
                <p:nvPr/>
              </p:nvSpPr>
              <p:spPr bwMode="auto">
                <a:xfrm>
                  <a:off x="43" y="2705"/>
                  <a:ext cx="475" cy="748"/>
                </a:xfrm>
                <a:prstGeom prst="rect">
                  <a:avLst/>
                </a:prstGeom>
                <a:solidFill>
                  <a:srgbClr val="CCCCCC"/>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Cat 5 </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323" name="Rectangle 116"/>
                <p:cNvSpPr>
                  <a:spLocks noChangeArrowheads="1"/>
                </p:cNvSpPr>
                <p:nvPr/>
              </p:nvSpPr>
              <p:spPr bwMode="auto">
                <a:xfrm>
                  <a:off x="0" y="2705"/>
                  <a:ext cx="561" cy="748"/>
                </a:xfrm>
                <a:prstGeom prst="rect">
                  <a:avLst/>
                </a:prstGeom>
                <a:noFill/>
                <a:ln w="7">
                  <a:solidFill>
                    <a:srgbClr val="A0A0A0"/>
                  </a:solidFill>
                  <a:miter lim="800000"/>
                  <a:headEnd/>
                  <a:tailEnd/>
                </a:ln>
              </p:spPr>
              <p:txBody>
                <a:bodyPr/>
                <a:lstStyle/>
                <a:p>
                  <a:endParaRPr lang="en-US"/>
                </a:p>
              </p:txBody>
            </p:sp>
          </p:grpSp>
        </p:grpSp>
        <p:grpSp>
          <p:nvGrpSpPr>
            <p:cNvPr id="10265" name="Group 123"/>
            <p:cNvGrpSpPr>
              <a:grpSpLocks/>
            </p:cNvGrpSpPr>
            <p:nvPr/>
          </p:nvGrpSpPr>
          <p:grpSpPr bwMode="auto">
            <a:xfrm>
              <a:off x="561" y="2705"/>
              <a:ext cx="770" cy="748"/>
              <a:chOff x="561" y="2705"/>
              <a:chExt cx="770" cy="748"/>
            </a:xfrm>
          </p:grpSpPr>
          <p:sp>
            <p:nvSpPr>
              <p:cNvPr id="10316" name="Rectangle 122"/>
              <p:cNvSpPr>
                <a:spLocks noChangeArrowheads="1"/>
              </p:cNvSpPr>
              <p:nvPr/>
            </p:nvSpPr>
            <p:spPr bwMode="auto">
              <a:xfrm>
                <a:off x="561" y="2705"/>
                <a:ext cx="770" cy="748"/>
              </a:xfrm>
              <a:prstGeom prst="rect">
                <a:avLst/>
              </a:prstGeom>
              <a:solidFill>
                <a:srgbClr val="CCCCCC"/>
              </a:solidFill>
              <a:ln w="9525">
                <a:noFill/>
                <a:miter lim="800000"/>
                <a:headEnd/>
                <a:tailEnd/>
              </a:ln>
            </p:spPr>
            <p:txBody>
              <a:bodyPr/>
              <a:lstStyle/>
              <a:p>
                <a:endParaRPr lang="en-US"/>
              </a:p>
            </p:txBody>
          </p:sp>
          <p:grpSp>
            <p:nvGrpSpPr>
              <p:cNvPr id="10317" name="Group 121"/>
              <p:cNvGrpSpPr>
                <a:grpSpLocks/>
              </p:cNvGrpSpPr>
              <p:nvPr/>
            </p:nvGrpSpPr>
            <p:grpSpPr bwMode="auto">
              <a:xfrm>
                <a:off x="561" y="2705"/>
                <a:ext cx="770" cy="748"/>
                <a:chOff x="561" y="2705"/>
                <a:chExt cx="770" cy="748"/>
              </a:xfrm>
            </p:grpSpPr>
            <p:sp>
              <p:nvSpPr>
                <p:cNvPr id="10318" name="Rectangle 25"/>
                <p:cNvSpPr>
                  <a:spLocks noChangeArrowheads="1"/>
                </p:cNvSpPr>
                <p:nvPr/>
              </p:nvSpPr>
              <p:spPr bwMode="auto">
                <a:xfrm>
                  <a:off x="604" y="2705"/>
                  <a:ext cx="684" cy="74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100 Mbps (2 pair)</a:t>
                  </a:r>
                </a:p>
                <a:p>
                  <a:pPr eaLnBrk="0" hangingPunct="0"/>
                  <a:r>
                    <a:rPr lang="en-US" sz="1200">
                      <a:solidFill>
                        <a:srgbClr val="000000"/>
                      </a:solidFill>
                      <a:latin typeface="Times New Roman" pitchFamily="18" charset="0"/>
                      <a:cs typeface="Times New Roman" pitchFamily="18" charset="0"/>
                    </a:rPr>
                    <a:t>1 Gbps (4 pair)</a:t>
                  </a:r>
                </a:p>
                <a:p>
                  <a:pPr eaLnBrk="0" hangingPunct="0"/>
                  <a:endParaRPr lang="en-US">
                    <a:latin typeface="Times New Roman" pitchFamily="18" charset="0"/>
                  </a:endParaRPr>
                </a:p>
              </p:txBody>
            </p:sp>
            <p:sp>
              <p:nvSpPr>
                <p:cNvPr id="10319" name="Rectangle 120"/>
                <p:cNvSpPr>
                  <a:spLocks noChangeArrowheads="1"/>
                </p:cNvSpPr>
                <p:nvPr/>
              </p:nvSpPr>
              <p:spPr bwMode="auto">
                <a:xfrm>
                  <a:off x="561" y="2705"/>
                  <a:ext cx="770" cy="748"/>
                </a:xfrm>
                <a:prstGeom prst="rect">
                  <a:avLst/>
                </a:prstGeom>
                <a:noFill/>
                <a:ln w="7">
                  <a:solidFill>
                    <a:srgbClr val="A0A0A0"/>
                  </a:solidFill>
                  <a:miter lim="800000"/>
                  <a:headEnd/>
                  <a:tailEnd/>
                </a:ln>
              </p:spPr>
              <p:txBody>
                <a:bodyPr/>
                <a:lstStyle/>
                <a:p>
                  <a:endParaRPr lang="en-US"/>
                </a:p>
              </p:txBody>
            </p:sp>
          </p:grpSp>
        </p:grpSp>
        <p:grpSp>
          <p:nvGrpSpPr>
            <p:cNvPr id="10266" name="Group 127"/>
            <p:cNvGrpSpPr>
              <a:grpSpLocks/>
            </p:cNvGrpSpPr>
            <p:nvPr/>
          </p:nvGrpSpPr>
          <p:grpSpPr bwMode="auto">
            <a:xfrm>
              <a:off x="1331" y="2705"/>
              <a:ext cx="590" cy="748"/>
              <a:chOff x="1331" y="2705"/>
              <a:chExt cx="590" cy="748"/>
            </a:xfrm>
          </p:grpSpPr>
          <p:sp>
            <p:nvSpPr>
              <p:cNvPr id="10312" name="Rectangle 126"/>
              <p:cNvSpPr>
                <a:spLocks noChangeArrowheads="1"/>
              </p:cNvSpPr>
              <p:nvPr/>
            </p:nvSpPr>
            <p:spPr bwMode="auto">
              <a:xfrm>
                <a:off x="1331" y="2705"/>
                <a:ext cx="590" cy="748"/>
              </a:xfrm>
              <a:prstGeom prst="rect">
                <a:avLst/>
              </a:prstGeom>
              <a:solidFill>
                <a:srgbClr val="CCCCCC"/>
              </a:solidFill>
              <a:ln w="9525">
                <a:noFill/>
                <a:miter lim="800000"/>
                <a:headEnd/>
                <a:tailEnd/>
              </a:ln>
            </p:spPr>
            <p:txBody>
              <a:bodyPr/>
              <a:lstStyle/>
              <a:p>
                <a:endParaRPr lang="en-US"/>
              </a:p>
            </p:txBody>
          </p:sp>
          <p:grpSp>
            <p:nvGrpSpPr>
              <p:cNvPr id="10313" name="Group 125"/>
              <p:cNvGrpSpPr>
                <a:grpSpLocks/>
              </p:cNvGrpSpPr>
              <p:nvPr/>
            </p:nvGrpSpPr>
            <p:grpSpPr bwMode="auto">
              <a:xfrm>
                <a:off x="1331" y="2705"/>
                <a:ext cx="590" cy="748"/>
                <a:chOff x="1331" y="2705"/>
                <a:chExt cx="590" cy="748"/>
              </a:xfrm>
            </p:grpSpPr>
            <p:sp>
              <p:nvSpPr>
                <p:cNvPr id="10314" name="Rectangle 26"/>
                <p:cNvSpPr>
                  <a:spLocks noChangeArrowheads="1"/>
                </p:cNvSpPr>
                <p:nvPr/>
              </p:nvSpPr>
              <p:spPr bwMode="auto">
                <a:xfrm>
                  <a:off x="1374" y="2705"/>
                  <a:ext cx="504" cy="748"/>
                </a:xfrm>
                <a:prstGeom prst="rect">
                  <a:avLst/>
                </a:prstGeom>
                <a:solidFill>
                  <a:srgbClr val="CCCCCC"/>
                </a:solidFill>
                <a:ln w="9525">
                  <a:noFill/>
                  <a:miter lim="800000"/>
                  <a:headEnd/>
                  <a:tailEnd/>
                </a:ln>
              </p:spPr>
              <p:txBody>
                <a:bodyPr/>
                <a:lstStyle/>
                <a:p>
                  <a:r>
                    <a:rPr lang="en-US" sz="1000">
                      <a:solidFill>
                        <a:srgbClr val="000000"/>
                      </a:solidFill>
                      <a:latin typeface="Times New Roman" pitchFamily="18" charset="0"/>
                      <a:cs typeface="Times New Roman" pitchFamily="18" charset="0"/>
                    </a:rPr>
                    <a:t>100 MHz</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315" name="Rectangle 124"/>
                <p:cNvSpPr>
                  <a:spLocks noChangeArrowheads="1"/>
                </p:cNvSpPr>
                <p:nvPr/>
              </p:nvSpPr>
              <p:spPr bwMode="auto">
                <a:xfrm>
                  <a:off x="1331" y="2705"/>
                  <a:ext cx="590" cy="748"/>
                </a:xfrm>
                <a:prstGeom prst="rect">
                  <a:avLst/>
                </a:prstGeom>
                <a:noFill/>
                <a:ln w="7">
                  <a:solidFill>
                    <a:srgbClr val="A0A0A0"/>
                  </a:solidFill>
                  <a:miter lim="800000"/>
                  <a:headEnd/>
                  <a:tailEnd/>
                </a:ln>
              </p:spPr>
              <p:txBody>
                <a:bodyPr/>
                <a:lstStyle/>
                <a:p>
                  <a:endParaRPr lang="en-US"/>
                </a:p>
              </p:txBody>
            </p:sp>
          </p:grpSp>
        </p:grpSp>
        <p:grpSp>
          <p:nvGrpSpPr>
            <p:cNvPr id="10267" name="Group 131"/>
            <p:cNvGrpSpPr>
              <a:grpSpLocks/>
            </p:cNvGrpSpPr>
            <p:nvPr/>
          </p:nvGrpSpPr>
          <p:grpSpPr bwMode="auto">
            <a:xfrm>
              <a:off x="1921" y="2705"/>
              <a:ext cx="2534" cy="748"/>
              <a:chOff x="1921" y="2705"/>
              <a:chExt cx="2534" cy="748"/>
            </a:xfrm>
          </p:grpSpPr>
          <p:sp>
            <p:nvSpPr>
              <p:cNvPr id="10308" name="Rectangle 130"/>
              <p:cNvSpPr>
                <a:spLocks noChangeArrowheads="1"/>
              </p:cNvSpPr>
              <p:nvPr/>
            </p:nvSpPr>
            <p:spPr bwMode="auto">
              <a:xfrm>
                <a:off x="1921" y="2705"/>
                <a:ext cx="2534" cy="748"/>
              </a:xfrm>
              <a:prstGeom prst="rect">
                <a:avLst/>
              </a:prstGeom>
              <a:solidFill>
                <a:srgbClr val="CCCCCC"/>
              </a:solidFill>
              <a:ln w="9525">
                <a:noFill/>
                <a:miter lim="800000"/>
                <a:headEnd/>
                <a:tailEnd/>
              </a:ln>
            </p:spPr>
            <p:txBody>
              <a:bodyPr/>
              <a:lstStyle/>
              <a:p>
                <a:endParaRPr lang="en-US"/>
              </a:p>
            </p:txBody>
          </p:sp>
          <p:grpSp>
            <p:nvGrpSpPr>
              <p:cNvPr id="10309" name="Group 129"/>
              <p:cNvGrpSpPr>
                <a:grpSpLocks/>
              </p:cNvGrpSpPr>
              <p:nvPr/>
            </p:nvGrpSpPr>
            <p:grpSpPr bwMode="auto">
              <a:xfrm>
                <a:off x="1921" y="2705"/>
                <a:ext cx="2534" cy="748"/>
                <a:chOff x="1921" y="2705"/>
                <a:chExt cx="2534" cy="748"/>
              </a:xfrm>
            </p:grpSpPr>
            <p:sp>
              <p:nvSpPr>
                <p:cNvPr id="10310" name="Rectangle 27"/>
                <p:cNvSpPr>
                  <a:spLocks noChangeArrowheads="1"/>
                </p:cNvSpPr>
                <p:nvPr/>
              </p:nvSpPr>
              <p:spPr bwMode="auto">
                <a:xfrm>
                  <a:off x="1964" y="2705"/>
                  <a:ext cx="2448" cy="748"/>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100baseT (fast) Ethernet, 155 Mbps ATM, Gigabit Ethernet</a:t>
                  </a:r>
                </a:p>
                <a:p>
                  <a:pPr eaLnBrk="0" hangingPunct="0"/>
                  <a:endParaRPr lang="en-US">
                    <a:latin typeface="Times New Roman" pitchFamily="18" charset="0"/>
                  </a:endParaRPr>
                </a:p>
              </p:txBody>
            </p:sp>
            <p:sp>
              <p:nvSpPr>
                <p:cNvPr id="10311" name="Rectangle 128"/>
                <p:cNvSpPr>
                  <a:spLocks noChangeArrowheads="1"/>
                </p:cNvSpPr>
                <p:nvPr/>
              </p:nvSpPr>
              <p:spPr bwMode="auto">
                <a:xfrm>
                  <a:off x="1921" y="2705"/>
                  <a:ext cx="2534" cy="748"/>
                </a:xfrm>
                <a:prstGeom prst="rect">
                  <a:avLst/>
                </a:prstGeom>
                <a:noFill/>
                <a:ln w="7">
                  <a:solidFill>
                    <a:srgbClr val="A0A0A0"/>
                  </a:solidFill>
                  <a:miter lim="800000"/>
                  <a:headEnd/>
                  <a:tailEnd/>
                </a:ln>
              </p:spPr>
              <p:txBody>
                <a:bodyPr/>
                <a:lstStyle/>
                <a:p>
                  <a:endParaRPr lang="en-US"/>
                </a:p>
              </p:txBody>
            </p:sp>
          </p:grpSp>
        </p:grpSp>
        <p:grpSp>
          <p:nvGrpSpPr>
            <p:cNvPr id="10268" name="Group 135"/>
            <p:cNvGrpSpPr>
              <a:grpSpLocks/>
            </p:cNvGrpSpPr>
            <p:nvPr/>
          </p:nvGrpSpPr>
          <p:grpSpPr bwMode="auto">
            <a:xfrm>
              <a:off x="0" y="3453"/>
              <a:ext cx="561" cy="748"/>
              <a:chOff x="0" y="3453"/>
              <a:chExt cx="561" cy="748"/>
            </a:xfrm>
          </p:grpSpPr>
          <p:sp>
            <p:nvSpPr>
              <p:cNvPr id="10304" name="Rectangle 134"/>
              <p:cNvSpPr>
                <a:spLocks noChangeArrowheads="1"/>
              </p:cNvSpPr>
              <p:nvPr/>
            </p:nvSpPr>
            <p:spPr bwMode="auto">
              <a:xfrm>
                <a:off x="0" y="3453"/>
                <a:ext cx="561" cy="748"/>
              </a:xfrm>
              <a:prstGeom prst="rect">
                <a:avLst/>
              </a:prstGeom>
              <a:solidFill>
                <a:srgbClr val="F1F1F1"/>
              </a:solidFill>
              <a:ln w="9525">
                <a:noFill/>
                <a:miter lim="800000"/>
                <a:headEnd/>
                <a:tailEnd/>
              </a:ln>
            </p:spPr>
            <p:txBody>
              <a:bodyPr/>
              <a:lstStyle/>
              <a:p>
                <a:endParaRPr lang="en-US"/>
              </a:p>
            </p:txBody>
          </p:sp>
          <p:grpSp>
            <p:nvGrpSpPr>
              <p:cNvPr id="10305" name="Group 133"/>
              <p:cNvGrpSpPr>
                <a:grpSpLocks/>
              </p:cNvGrpSpPr>
              <p:nvPr/>
            </p:nvGrpSpPr>
            <p:grpSpPr bwMode="auto">
              <a:xfrm>
                <a:off x="0" y="3453"/>
                <a:ext cx="561" cy="748"/>
                <a:chOff x="0" y="3453"/>
                <a:chExt cx="561" cy="748"/>
              </a:xfrm>
            </p:grpSpPr>
            <p:sp>
              <p:nvSpPr>
                <p:cNvPr id="10306" name="Rectangle 28"/>
                <p:cNvSpPr>
                  <a:spLocks noChangeArrowheads="1"/>
                </p:cNvSpPr>
                <p:nvPr/>
              </p:nvSpPr>
              <p:spPr bwMode="auto">
                <a:xfrm>
                  <a:off x="43" y="3453"/>
                  <a:ext cx="475" cy="748"/>
                </a:xfrm>
                <a:prstGeom prst="rect">
                  <a:avLst/>
                </a:prstGeom>
                <a:solidFill>
                  <a:srgbClr val="F1F1F1"/>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Cat 5e </a:t>
                  </a:r>
                  <a:endParaRPr lang="en-US" sz="1200">
                    <a:solidFill>
                      <a:srgbClr val="000000"/>
                    </a:solidFill>
                    <a:latin typeface="Times New Roman" pitchFamily="18" charset="0"/>
                    <a:cs typeface="Times New Roman" pitchFamily="18" charset="0"/>
                  </a:endParaRPr>
                </a:p>
                <a:p>
                  <a:pPr eaLnBrk="0" hangingPunct="0"/>
                  <a:endParaRPr lang="en-US">
                    <a:latin typeface="Times New Roman" pitchFamily="18" charset="0"/>
                  </a:endParaRPr>
                </a:p>
              </p:txBody>
            </p:sp>
            <p:sp>
              <p:nvSpPr>
                <p:cNvPr id="10307" name="Rectangle 132"/>
                <p:cNvSpPr>
                  <a:spLocks noChangeArrowheads="1"/>
                </p:cNvSpPr>
                <p:nvPr/>
              </p:nvSpPr>
              <p:spPr bwMode="auto">
                <a:xfrm>
                  <a:off x="0" y="3453"/>
                  <a:ext cx="561" cy="748"/>
                </a:xfrm>
                <a:prstGeom prst="rect">
                  <a:avLst/>
                </a:prstGeom>
                <a:noFill/>
                <a:ln w="7">
                  <a:solidFill>
                    <a:srgbClr val="A0A0A0"/>
                  </a:solidFill>
                  <a:miter lim="800000"/>
                  <a:headEnd/>
                  <a:tailEnd/>
                </a:ln>
              </p:spPr>
              <p:txBody>
                <a:bodyPr/>
                <a:lstStyle/>
                <a:p>
                  <a:endParaRPr lang="en-US"/>
                </a:p>
              </p:txBody>
            </p:sp>
          </p:grpSp>
        </p:grpSp>
        <p:grpSp>
          <p:nvGrpSpPr>
            <p:cNvPr id="10269" name="Group 139"/>
            <p:cNvGrpSpPr>
              <a:grpSpLocks/>
            </p:cNvGrpSpPr>
            <p:nvPr/>
          </p:nvGrpSpPr>
          <p:grpSpPr bwMode="auto">
            <a:xfrm>
              <a:off x="561" y="3453"/>
              <a:ext cx="770" cy="748"/>
              <a:chOff x="561" y="3453"/>
              <a:chExt cx="770" cy="748"/>
            </a:xfrm>
          </p:grpSpPr>
          <p:sp>
            <p:nvSpPr>
              <p:cNvPr id="10300" name="Rectangle 138"/>
              <p:cNvSpPr>
                <a:spLocks noChangeArrowheads="1"/>
              </p:cNvSpPr>
              <p:nvPr/>
            </p:nvSpPr>
            <p:spPr bwMode="auto">
              <a:xfrm>
                <a:off x="561" y="3453"/>
                <a:ext cx="770" cy="748"/>
              </a:xfrm>
              <a:prstGeom prst="rect">
                <a:avLst/>
              </a:prstGeom>
              <a:solidFill>
                <a:srgbClr val="F1F1F1"/>
              </a:solidFill>
              <a:ln w="9525">
                <a:noFill/>
                <a:miter lim="800000"/>
                <a:headEnd/>
                <a:tailEnd/>
              </a:ln>
            </p:spPr>
            <p:txBody>
              <a:bodyPr/>
              <a:lstStyle/>
              <a:p>
                <a:endParaRPr lang="en-US"/>
              </a:p>
            </p:txBody>
          </p:sp>
          <p:grpSp>
            <p:nvGrpSpPr>
              <p:cNvPr id="10301" name="Group 137"/>
              <p:cNvGrpSpPr>
                <a:grpSpLocks/>
              </p:cNvGrpSpPr>
              <p:nvPr/>
            </p:nvGrpSpPr>
            <p:grpSpPr bwMode="auto">
              <a:xfrm>
                <a:off x="561" y="3453"/>
                <a:ext cx="770" cy="748"/>
                <a:chOff x="561" y="3453"/>
                <a:chExt cx="770" cy="748"/>
              </a:xfrm>
            </p:grpSpPr>
            <p:sp>
              <p:nvSpPr>
                <p:cNvPr id="10302" name="Rectangle 29"/>
                <p:cNvSpPr>
                  <a:spLocks noChangeArrowheads="1"/>
                </p:cNvSpPr>
                <p:nvPr/>
              </p:nvSpPr>
              <p:spPr bwMode="auto">
                <a:xfrm>
                  <a:off x="604" y="3453"/>
                  <a:ext cx="684" cy="74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100 Mbps (2 pair)</a:t>
                  </a:r>
                </a:p>
                <a:p>
                  <a:pPr eaLnBrk="0" hangingPunct="0"/>
                  <a:r>
                    <a:rPr lang="en-US" sz="1200">
                      <a:solidFill>
                        <a:srgbClr val="000000"/>
                      </a:solidFill>
                      <a:latin typeface="Times New Roman" pitchFamily="18" charset="0"/>
                      <a:cs typeface="Times New Roman" pitchFamily="18" charset="0"/>
                    </a:rPr>
                    <a:t>1 Gbps (4 pair)</a:t>
                  </a:r>
                </a:p>
                <a:p>
                  <a:pPr eaLnBrk="0" hangingPunct="0"/>
                  <a:endParaRPr lang="en-US">
                    <a:latin typeface="Times New Roman" pitchFamily="18" charset="0"/>
                  </a:endParaRPr>
                </a:p>
              </p:txBody>
            </p:sp>
            <p:sp>
              <p:nvSpPr>
                <p:cNvPr id="10303" name="Rectangle 136"/>
                <p:cNvSpPr>
                  <a:spLocks noChangeArrowheads="1"/>
                </p:cNvSpPr>
                <p:nvPr/>
              </p:nvSpPr>
              <p:spPr bwMode="auto">
                <a:xfrm>
                  <a:off x="561" y="3453"/>
                  <a:ext cx="770" cy="748"/>
                </a:xfrm>
                <a:prstGeom prst="rect">
                  <a:avLst/>
                </a:prstGeom>
                <a:noFill/>
                <a:ln w="7">
                  <a:solidFill>
                    <a:srgbClr val="A0A0A0"/>
                  </a:solidFill>
                  <a:miter lim="800000"/>
                  <a:headEnd/>
                  <a:tailEnd/>
                </a:ln>
              </p:spPr>
              <p:txBody>
                <a:bodyPr/>
                <a:lstStyle/>
                <a:p>
                  <a:endParaRPr lang="en-US"/>
                </a:p>
              </p:txBody>
            </p:sp>
          </p:grpSp>
        </p:grpSp>
        <p:grpSp>
          <p:nvGrpSpPr>
            <p:cNvPr id="10270" name="Group 143"/>
            <p:cNvGrpSpPr>
              <a:grpSpLocks/>
            </p:cNvGrpSpPr>
            <p:nvPr/>
          </p:nvGrpSpPr>
          <p:grpSpPr bwMode="auto">
            <a:xfrm>
              <a:off x="1331" y="3453"/>
              <a:ext cx="590" cy="748"/>
              <a:chOff x="1331" y="3453"/>
              <a:chExt cx="590" cy="748"/>
            </a:xfrm>
          </p:grpSpPr>
          <p:sp>
            <p:nvSpPr>
              <p:cNvPr id="10296" name="Rectangle 142"/>
              <p:cNvSpPr>
                <a:spLocks noChangeArrowheads="1"/>
              </p:cNvSpPr>
              <p:nvPr/>
            </p:nvSpPr>
            <p:spPr bwMode="auto">
              <a:xfrm>
                <a:off x="1331" y="3453"/>
                <a:ext cx="590" cy="748"/>
              </a:xfrm>
              <a:prstGeom prst="rect">
                <a:avLst/>
              </a:prstGeom>
              <a:solidFill>
                <a:srgbClr val="F1F1F1"/>
              </a:solidFill>
              <a:ln w="9525">
                <a:noFill/>
                <a:miter lim="800000"/>
                <a:headEnd/>
                <a:tailEnd/>
              </a:ln>
            </p:spPr>
            <p:txBody>
              <a:bodyPr/>
              <a:lstStyle/>
              <a:p>
                <a:endParaRPr lang="en-US"/>
              </a:p>
            </p:txBody>
          </p:sp>
          <p:grpSp>
            <p:nvGrpSpPr>
              <p:cNvPr id="10297" name="Group 141"/>
              <p:cNvGrpSpPr>
                <a:grpSpLocks/>
              </p:cNvGrpSpPr>
              <p:nvPr/>
            </p:nvGrpSpPr>
            <p:grpSpPr bwMode="auto">
              <a:xfrm>
                <a:off x="1331" y="3453"/>
                <a:ext cx="590" cy="748"/>
                <a:chOff x="1331" y="3453"/>
                <a:chExt cx="590" cy="748"/>
              </a:xfrm>
            </p:grpSpPr>
            <p:sp>
              <p:nvSpPr>
                <p:cNvPr id="10298" name="Rectangle 30"/>
                <p:cNvSpPr>
                  <a:spLocks noChangeArrowheads="1"/>
                </p:cNvSpPr>
                <p:nvPr/>
              </p:nvSpPr>
              <p:spPr bwMode="auto">
                <a:xfrm>
                  <a:off x="1374" y="3453"/>
                  <a:ext cx="504" cy="74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100 MHz</a:t>
                  </a:r>
                </a:p>
                <a:p>
                  <a:pPr eaLnBrk="0" hangingPunct="0"/>
                  <a:endParaRPr lang="en-US">
                    <a:latin typeface="Times New Roman" pitchFamily="18" charset="0"/>
                  </a:endParaRPr>
                </a:p>
              </p:txBody>
            </p:sp>
            <p:sp>
              <p:nvSpPr>
                <p:cNvPr id="10299" name="Rectangle 140"/>
                <p:cNvSpPr>
                  <a:spLocks noChangeArrowheads="1"/>
                </p:cNvSpPr>
                <p:nvPr/>
              </p:nvSpPr>
              <p:spPr bwMode="auto">
                <a:xfrm>
                  <a:off x="1331" y="3453"/>
                  <a:ext cx="590" cy="748"/>
                </a:xfrm>
                <a:prstGeom prst="rect">
                  <a:avLst/>
                </a:prstGeom>
                <a:noFill/>
                <a:ln w="7">
                  <a:solidFill>
                    <a:srgbClr val="A0A0A0"/>
                  </a:solidFill>
                  <a:miter lim="800000"/>
                  <a:headEnd/>
                  <a:tailEnd/>
                </a:ln>
              </p:spPr>
              <p:txBody>
                <a:bodyPr/>
                <a:lstStyle/>
                <a:p>
                  <a:endParaRPr lang="en-US"/>
                </a:p>
              </p:txBody>
            </p:sp>
          </p:grpSp>
        </p:grpSp>
        <p:grpSp>
          <p:nvGrpSpPr>
            <p:cNvPr id="10271" name="Group 147"/>
            <p:cNvGrpSpPr>
              <a:grpSpLocks/>
            </p:cNvGrpSpPr>
            <p:nvPr/>
          </p:nvGrpSpPr>
          <p:grpSpPr bwMode="auto">
            <a:xfrm>
              <a:off x="1921" y="3453"/>
              <a:ext cx="2534" cy="748"/>
              <a:chOff x="1921" y="3453"/>
              <a:chExt cx="2534" cy="748"/>
            </a:xfrm>
          </p:grpSpPr>
          <p:sp>
            <p:nvSpPr>
              <p:cNvPr id="10292" name="Rectangle 146"/>
              <p:cNvSpPr>
                <a:spLocks noChangeArrowheads="1"/>
              </p:cNvSpPr>
              <p:nvPr/>
            </p:nvSpPr>
            <p:spPr bwMode="auto">
              <a:xfrm>
                <a:off x="1921" y="3453"/>
                <a:ext cx="2534" cy="748"/>
              </a:xfrm>
              <a:prstGeom prst="rect">
                <a:avLst/>
              </a:prstGeom>
              <a:solidFill>
                <a:srgbClr val="F1F1F1"/>
              </a:solidFill>
              <a:ln w="9525">
                <a:noFill/>
                <a:miter lim="800000"/>
                <a:headEnd/>
                <a:tailEnd/>
              </a:ln>
            </p:spPr>
            <p:txBody>
              <a:bodyPr/>
              <a:lstStyle/>
              <a:p>
                <a:endParaRPr lang="en-US"/>
              </a:p>
            </p:txBody>
          </p:sp>
          <p:grpSp>
            <p:nvGrpSpPr>
              <p:cNvPr id="10293" name="Group 145"/>
              <p:cNvGrpSpPr>
                <a:grpSpLocks/>
              </p:cNvGrpSpPr>
              <p:nvPr/>
            </p:nvGrpSpPr>
            <p:grpSpPr bwMode="auto">
              <a:xfrm>
                <a:off x="1921" y="3453"/>
                <a:ext cx="2534" cy="748"/>
                <a:chOff x="1921" y="3453"/>
                <a:chExt cx="2534" cy="748"/>
              </a:xfrm>
            </p:grpSpPr>
            <p:sp>
              <p:nvSpPr>
                <p:cNvPr id="10294" name="Rectangle 31"/>
                <p:cNvSpPr>
                  <a:spLocks noChangeArrowheads="1"/>
                </p:cNvSpPr>
                <p:nvPr/>
              </p:nvSpPr>
              <p:spPr bwMode="auto">
                <a:xfrm>
                  <a:off x="1964" y="3453"/>
                  <a:ext cx="2448" cy="748"/>
                </a:xfrm>
                <a:prstGeom prst="rect">
                  <a:avLst/>
                </a:prstGeom>
                <a:solidFill>
                  <a:srgbClr val="F1F1F1"/>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100baseT (fast) Ethernet, 155 Mbps ATM, Gigabit Ethernet</a:t>
                  </a:r>
                </a:p>
                <a:p>
                  <a:pPr eaLnBrk="0" hangingPunct="0"/>
                  <a:r>
                    <a:rPr lang="en-US" sz="1200">
                      <a:solidFill>
                        <a:srgbClr val="000000"/>
                      </a:solidFill>
                      <a:latin typeface="Times New Roman" pitchFamily="18" charset="0"/>
                      <a:cs typeface="Times New Roman" pitchFamily="18" charset="0"/>
                    </a:rPr>
                    <a:t>Category 5e cable has a tighter quality control standard than standard Cat 5 cable</a:t>
                  </a:r>
                </a:p>
                <a:p>
                  <a:pPr eaLnBrk="0" hangingPunct="0"/>
                  <a:endParaRPr lang="en-US">
                    <a:latin typeface="Times New Roman" pitchFamily="18" charset="0"/>
                  </a:endParaRPr>
                </a:p>
              </p:txBody>
            </p:sp>
            <p:sp>
              <p:nvSpPr>
                <p:cNvPr id="10295" name="Rectangle 144"/>
                <p:cNvSpPr>
                  <a:spLocks noChangeArrowheads="1"/>
                </p:cNvSpPr>
                <p:nvPr/>
              </p:nvSpPr>
              <p:spPr bwMode="auto">
                <a:xfrm>
                  <a:off x="1921" y="3453"/>
                  <a:ext cx="2534" cy="748"/>
                </a:xfrm>
                <a:prstGeom prst="rect">
                  <a:avLst/>
                </a:prstGeom>
                <a:noFill/>
                <a:ln w="7">
                  <a:solidFill>
                    <a:srgbClr val="A0A0A0"/>
                  </a:solidFill>
                  <a:miter lim="800000"/>
                  <a:headEnd/>
                  <a:tailEnd/>
                </a:ln>
              </p:spPr>
              <p:txBody>
                <a:bodyPr/>
                <a:lstStyle/>
                <a:p>
                  <a:endParaRPr lang="en-US"/>
                </a:p>
              </p:txBody>
            </p:sp>
          </p:grpSp>
        </p:grpSp>
        <p:grpSp>
          <p:nvGrpSpPr>
            <p:cNvPr id="10272" name="Group 151"/>
            <p:cNvGrpSpPr>
              <a:grpSpLocks/>
            </p:cNvGrpSpPr>
            <p:nvPr/>
          </p:nvGrpSpPr>
          <p:grpSpPr bwMode="auto">
            <a:xfrm>
              <a:off x="0" y="4201"/>
              <a:ext cx="561" cy="863"/>
              <a:chOff x="0" y="4201"/>
              <a:chExt cx="561" cy="863"/>
            </a:xfrm>
          </p:grpSpPr>
          <p:sp>
            <p:nvSpPr>
              <p:cNvPr id="10288" name="Rectangle 150"/>
              <p:cNvSpPr>
                <a:spLocks noChangeArrowheads="1"/>
              </p:cNvSpPr>
              <p:nvPr/>
            </p:nvSpPr>
            <p:spPr bwMode="auto">
              <a:xfrm>
                <a:off x="0" y="4201"/>
                <a:ext cx="561" cy="863"/>
              </a:xfrm>
              <a:prstGeom prst="rect">
                <a:avLst/>
              </a:prstGeom>
              <a:solidFill>
                <a:srgbClr val="CCCCCC"/>
              </a:solidFill>
              <a:ln w="9525">
                <a:noFill/>
                <a:miter lim="800000"/>
                <a:headEnd/>
                <a:tailEnd/>
              </a:ln>
            </p:spPr>
            <p:txBody>
              <a:bodyPr/>
              <a:lstStyle/>
              <a:p>
                <a:endParaRPr lang="en-US"/>
              </a:p>
            </p:txBody>
          </p:sp>
          <p:grpSp>
            <p:nvGrpSpPr>
              <p:cNvPr id="10289" name="Group 149"/>
              <p:cNvGrpSpPr>
                <a:grpSpLocks/>
              </p:cNvGrpSpPr>
              <p:nvPr/>
            </p:nvGrpSpPr>
            <p:grpSpPr bwMode="auto">
              <a:xfrm>
                <a:off x="0" y="4201"/>
                <a:ext cx="561" cy="863"/>
                <a:chOff x="0" y="4201"/>
                <a:chExt cx="561" cy="863"/>
              </a:xfrm>
            </p:grpSpPr>
            <p:sp>
              <p:nvSpPr>
                <p:cNvPr id="10290" name="Rectangle 32"/>
                <p:cNvSpPr>
                  <a:spLocks noChangeArrowheads="1"/>
                </p:cNvSpPr>
                <p:nvPr/>
              </p:nvSpPr>
              <p:spPr bwMode="auto">
                <a:xfrm>
                  <a:off x="43" y="4201"/>
                  <a:ext cx="475" cy="863"/>
                </a:xfrm>
                <a:prstGeom prst="rect">
                  <a:avLst/>
                </a:prstGeom>
                <a:solidFill>
                  <a:srgbClr val="CCCCCC"/>
                </a:solidFill>
                <a:ln w="9525">
                  <a:noFill/>
                  <a:miter lim="800000"/>
                  <a:headEnd/>
                  <a:tailEnd/>
                </a:ln>
              </p:spPr>
              <p:txBody>
                <a:bodyPr/>
                <a:lstStyle/>
                <a:p>
                  <a:r>
                    <a:rPr lang="en-US" sz="1200" b="1">
                      <a:solidFill>
                        <a:srgbClr val="000000"/>
                      </a:solidFill>
                      <a:latin typeface="Times New Roman" pitchFamily="18" charset="0"/>
                      <a:cs typeface="Times New Roman" pitchFamily="18" charset="0"/>
                    </a:rPr>
                    <a:t>Cat 6</a:t>
                  </a:r>
                  <a:endParaRPr lang="en-US">
                    <a:latin typeface="Times New Roman" pitchFamily="18" charset="0"/>
                  </a:endParaRPr>
                </a:p>
              </p:txBody>
            </p:sp>
            <p:sp>
              <p:nvSpPr>
                <p:cNvPr id="10291" name="Rectangle 148"/>
                <p:cNvSpPr>
                  <a:spLocks noChangeArrowheads="1"/>
                </p:cNvSpPr>
                <p:nvPr/>
              </p:nvSpPr>
              <p:spPr bwMode="auto">
                <a:xfrm>
                  <a:off x="0" y="4201"/>
                  <a:ext cx="561" cy="863"/>
                </a:xfrm>
                <a:prstGeom prst="rect">
                  <a:avLst/>
                </a:prstGeom>
                <a:noFill/>
                <a:ln w="7">
                  <a:solidFill>
                    <a:srgbClr val="A0A0A0"/>
                  </a:solidFill>
                  <a:miter lim="800000"/>
                  <a:headEnd/>
                  <a:tailEnd/>
                </a:ln>
              </p:spPr>
              <p:txBody>
                <a:bodyPr/>
                <a:lstStyle/>
                <a:p>
                  <a:endParaRPr lang="en-US"/>
                </a:p>
              </p:txBody>
            </p:sp>
          </p:grpSp>
        </p:grpSp>
        <p:grpSp>
          <p:nvGrpSpPr>
            <p:cNvPr id="10273" name="Group 155"/>
            <p:cNvGrpSpPr>
              <a:grpSpLocks/>
            </p:cNvGrpSpPr>
            <p:nvPr/>
          </p:nvGrpSpPr>
          <p:grpSpPr bwMode="auto">
            <a:xfrm>
              <a:off x="561" y="4201"/>
              <a:ext cx="770" cy="863"/>
              <a:chOff x="561" y="4201"/>
              <a:chExt cx="770" cy="863"/>
            </a:xfrm>
          </p:grpSpPr>
          <p:sp>
            <p:nvSpPr>
              <p:cNvPr id="10284" name="Rectangle 154"/>
              <p:cNvSpPr>
                <a:spLocks noChangeArrowheads="1"/>
              </p:cNvSpPr>
              <p:nvPr/>
            </p:nvSpPr>
            <p:spPr bwMode="auto">
              <a:xfrm>
                <a:off x="561" y="4201"/>
                <a:ext cx="770" cy="863"/>
              </a:xfrm>
              <a:prstGeom prst="rect">
                <a:avLst/>
              </a:prstGeom>
              <a:solidFill>
                <a:srgbClr val="CCCCCC"/>
              </a:solidFill>
              <a:ln w="9525">
                <a:noFill/>
                <a:miter lim="800000"/>
                <a:headEnd/>
                <a:tailEnd/>
              </a:ln>
            </p:spPr>
            <p:txBody>
              <a:bodyPr/>
              <a:lstStyle/>
              <a:p>
                <a:endParaRPr lang="en-US"/>
              </a:p>
            </p:txBody>
          </p:sp>
          <p:grpSp>
            <p:nvGrpSpPr>
              <p:cNvPr id="10285" name="Group 153"/>
              <p:cNvGrpSpPr>
                <a:grpSpLocks/>
              </p:cNvGrpSpPr>
              <p:nvPr/>
            </p:nvGrpSpPr>
            <p:grpSpPr bwMode="auto">
              <a:xfrm>
                <a:off x="561" y="4201"/>
                <a:ext cx="770" cy="863"/>
                <a:chOff x="561" y="4201"/>
                <a:chExt cx="770" cy="863"/>
              </a:xfrm>
            </p:grpSpPr>
            <p:sp>
              <p:nvSpPr>
                <p:cNvPr id="10286" name="Rectangle 33"/>
                <p:cNvSpPr>
                  <a:spLocks noChangeArrowheads="1"/>
                </p:cNvSpPr>
                <p:nvPr/>
              </p:nvSpPr>
              <p:spPr bwMode="auto">
                <a:xfrm>
                  <a:off x="604" y="4201"/>
                  <a:ext cx="684" cy="863"/>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2.5 Gbps (2 pair)</a:t>
                  </a:r>
                </a:p>
                <a:p>
                  <a:pPr eaLnBrk="0" hangingPunct="0"/>
                  <a:r>
                    <a:rPr lang="en-US" sz="1200">
                      <a:solidFill>
                        <a:srgbClr val="000000"/>
                      </a:solidFill>
                      <a:latin typeface="Times New Roman" pitchFamily="18" charset="0"/>
                      <a:cs typeface="Times New Roman" pitchFamily="18" charset="0"/>
                    </a:rPr>
                    <a:t>potentially up to 10 Gbps (4 pair)</a:t>
                  </a:r>
                </a:p>
                <a:p>
                  <a:pPr eaLnBrk="0" hangingPunct="0"/>
                  <a:endParaRPr lang="en-US">
                    <a:latin typeface="Times New Roman" pitchFamily="18" charset="0"/>
                  </a:endParaRPr>
                </a:p>
              </p:txBody>
            </p:sp>
            <p:sp>
              <p:nvSpPr>
                <p:cNvPr id="10287" name="Rectangle 152"/>
                <p:cNvSpPr>
                  <a:spLocks noChangeArrowheads="1"/>
                </p:cNvSpPr>
                <p:nvPr/>
              </p:nvSpPr>
              <p:spPr bwMode="auto">
                <a:xfrm>
                  <a:off x="561" y="4201"/>
                  <a:ext cx="770" cy="863"/>
                </a:xfrm>
                <a:prstGeom prst="rect">
                  <a:avLst/>
                </a:prstGeom>
                <a:noFill/>
                <a:ln w="7">
                  <a:solidFill>
                    <a:srgbClr val="A0A0A0"/>
                  </a:solidFill>
                  <a:miter lim="800000"/>
                  <a:headEnd/>
                  <a:tailEnd/>
                </a:ln>
              </p:spPr>
              <p:txBody>
                <a:bodyPr/>
                <a:lstStyle/>
                <a:p>
                  <a:endParaRPr lang="en-US"/>
                </a:p>
              </p:txBody>
            </p:sp>
          </p:grpSp>
        </p:grpSp>
        <p:grpSp>
          <p:nvGrpSpPr>
            <p:cNvPr id="10274" name="Group 159"/>
            <p:cNvGrpSpPr>
              <a:grpSpLocks/>
            </p:cNvGrpSpPr>
            <p:nvPr/>
          </p:nvGrpSpPr>
          <p:grpSpPr bwMode="auto">
            <a:xfrm>
              <a:off x="1331" y="4201"/>
              <a:ext cx="590" cy="863"/>
              <a:chOff x="1331" y="4201"/>
              <a:chExt cx="590" cy="863"/>
            </a:xfrm>
          </p:grpSpPr>
          <p:sp>
            <p:nvSpPr>
              <p:cNvPr id="10280" name="Rectangle 158"/>
              <p:cNvSpPr>
                <a:spLocks noChangeArrowheads="1"/>
              </p:cNvSpPr>
              <p:nvPr/>
            </p:nvSpPr>
            <p:spPr bwMode="auto">
              <a:xfrm>
                <a:off x="1331" y="4201"/>
                <a:ext cx="590" cy="863"/>
              </a:xfrm>
              <a:prstGeom prst="rect">
                <a:avLst/>
              </a:prstGeom>
              <a:solidFill>
                <a:srgbClr val="CCCCCC"/>
              </a:solidFill>
              <a:ln w="9525">
                <a:noFill/>
                <a:miter lim="800000"/>
                <a:headEnd/>
                <a:tailEnd/>
              </a:ln>
            </p:spPr>
            <p:txBody>
              <a:bodyPr/>
              <a:lstStyle/>
              <a:p>
                <a:endParaRPr lang="en-US"/>
              </a:p>
            </p:txBody>
          </p:sp>
          <p:grpSp>
            <p:nvGrpSpPr>
              <p:cNvPr id="10281" name="Group 157"/>
              <p:cNvGrpSpPr>
                <a:grpSpLocks/>
              </p:cNvGrpSpPr>
              <p:nvPr/>
            </p:nvGrpSpPr>
            <p:grpSpPr bwMode="auto">
              <a:xfrm>
                <a:off x="1331" y="4201"/>
                <a:ext cx="590" cy="863"/>
                <a:chOff x="1331" y="4201"/>
                <a:chExt cx="590" cy="863"/>
              </a:xfrm>
            </p:grpSpPr>
            <p:sp>
              <p:nvSpPr>
                <p:cNvPr id="10282" name="Rectangle 34"/>
                <p:cNvSpPr>
                  <a:spLocks noChangeArrowheads="1"/>
                </p:cNvSpPr>
                <p:nvPr/>
              </p:nvSpPr>
              <p:spPr bwMode="auto">
                <a:xfrm>
                  <a:off x="1374" y="4201"/>
                  <a:ext cx="504" cy="863"/>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200 MHz</a:t>
                  </a:r>
                </a:p>
                <a:p>
                  <a:pPr eaLnBrk="0" hangingPunct="0"/>
                  <a:endParaRPr lang="en-US">
                    <a:latin typeface="Times New Roman" pitchFamily="18" charset="0"/>
                  </a:endParaRPr>
                </a:p>
              </p:txBody>
            </p:sp>
            <p:sp>
              <p:nvSpPr>
                <p:cNvPr id="10283" name="Rectangle 156"/>
                <p:cNvSpPr>
                  <a:spLocks noChangeArrowheads="1"/>
                </p:cNvSpPr>
                <p:nvPr/>
              </p:nvSpPr>
              <p:spPr bwMode="auto">
                <a:xfrm>
                  <a:off x="1331" y="4201"/>
                  <a:ext cx="590" cy="863"/>
                </a:xfrm>
                <a:prstGeom prst="rect">
                  <a:avLst/>
                </a:prstGeom>
                <a:noFill/>
                <a:ln w="7">
                  <a:solidFill>
                    <a:srgbClr val="A0A0A0"/>
                  </a:solidFill>
                  <a:miter lim="800000"/>
                  <a:headEnd/>
                  <a:tailEnd/>
                </a:ln>
              </p:spPr>
              <p:txBody>
                <a:bodyPr/>
                <a:lstStyle/>
                <a:p>
                  <a:endParaRPr lang="en-US"/>
                </a:p>
              </p:txBody>
            </p:sp>
          </p:grpSp>
        </p:grpSp>
        <p:grpSp>
          <p:nvGrpSpPr>
            <p:cNvPr id="10275" name="Group 163"/>
            <p:cNvGrpSpPr>
              <a:grpSpLocks/>
            </p:cNvGrpSpPr>
            <p:nvPr/>
          </p:nvGrpSpPr>
          <p:grpSpPr bwMode="auto">
            <a:xfrm>
              <a:off x="1921" y="4201"/>
              <a:ext cx="2534" cy="863"/>
              <a:chOff x="1921" y="4201"/>
              <a:chExt cx="2534" cy="863"/>
            </a:xfrm>
          </p:grpSpPr>
          <p:sp>
            <p:nvSpPr>
              <p:cNvPr id="10276" name="Rectangle 162"/>
              <p:cNvSpPr>
                <a:spLocks noChangeArrowheads="1"/>
              </p:cNvSpPr>
              <p:nvPr/>
            </p:nvSpPr>
            <p:spPr bwMode="auto">
              <a:xfrm>
                <a:off x="1921" y="4201"/>
                <a:ext cx="2534" cy="863"/>
              </a:xfrm>
              <a:prstGeom prst="rect">
                <a:avLst/>
              </a:prstGeom>
              <a:solidFill>
                <a:srgbClr val="CCCCCC"/>
              </a:solidFill>
              <a:ln w="9525">
                <a:noFill/>
                <a:miter lim="800000"/>
                <a:headEnd/>
                <a:tailEnd/>
              </a:ln>
            </p:spPr>
            <p:txBody>
              <a:bodyPr/>
              <a:lstStyle/>
              <a:p>
                <a:endParaRPr lang="en-US"/>
              </a:p>
            </p:txBody>
          </p:sp>
          <p:grpSp>
            <p:nvGrpSpPr>
              <p:cNvPr id="10277" name="Group 161"/>
              <p:cNvGrpSpPr>
                <a:grpSpLocks/>
              </p:cNvGrpSpPr>
              <p:nvPr/>
            </p:nvGrpSpPr>
            <p:grpSpPr bwMode="auto">
              <a:xfrm>
                <a:off x="1921" y="4201"/>
                <a:ext cx="2534" cy="863"/>
                <a:chOff x="1921" y="4201"/>
                <a:chExt cx="2534" cy="863"/>
              </a:xfrm>
            </p:grpSpPr>
            <p:sp>
              <p:nvSpPr>
                <p:cNvPr id="10278" name="Rectangle 35"/>
                <p:cNvSpPr>
                  <a:spLocks noChangeArrowheads="1"/>
                </p:cNvSpPr>
                <p:nvPr/>
              </p:nvSpPr>
              <p:spPr bwMode="auto">
                <a:xfrm>
                  <a:off x="1964" y="4201"/>
                  <a:ext cx="2448" cy="863"/>
                </a:xfrm>
                <a:prstGeom prst="rect">
                  <a:avLst/>
                </a:prstGeom>
                <a:solidFill>
                  <a:srgbClr val="CCCCCC"/>
                </a:solidFill>
                <a:ln w="9525">
                  <a:noFill/>
                  <a:miter lim="800000"/>
                  <a:headEnd/>
                  <a:tailEnd/>
                </a:ln>
              </p:spPr>
              <p:txBody>
                <a:bodyPr/>
                <a:lstStyle/>
                <a:p>
                  <a:r>
                    <a:rPr lang="en-US" sz="1200">
                      <a:solidFill>
                        <a:srgbClr val="000000"/>
                      </a:solidFill>
                      <a:latin typeface="Times New Roman" pitchFamily="18" charset="0"/>
                      <a:cs typeface="Times New Roman" pitchFamily="18" charset="0"/>
                    </a:rPr>
                    <a:t>None that </a:t>
                  </a:r>
                  <a:r>
                    <a:rPr lang="en-US" sz="1200" b="1">
                      <a:solidFill>
                        <a:srgbClr val="000000"/>
                      </a:solidFill>
                      <a:latin typeface="Times New Roman" pitchFamily="18" charset="0"/>
                      <a:cs typeface="Times New Roman" pitchFamily="18" charset="0"/>
                    </a:rPr>
                    <a:t>require</a:t>
                  </a:r>
                  <a:r>
                    <a:rPr lang="en-US" sz="1200">
                      <a:solidFill>
                        <a:srgbClr val="000000"/>
                      </a:solidFill>
                      <a:latin typeface="Times New Roman" pitchFamily="18" charset="0"/>
                      <a:cs typeface="Times New Roman" pitchFamily="18" charset="0"/>
                    </a:rPr>
                    <a:t> cat 6 at the time of this writing. The IEEE is working on a copper 10 Gbps Ethernet standard that would require cat 6 if released.</a:t>
                  </a:r>
                </a:p>
                <a:p>
                  <a:pPr eaLnBrk="0" hangingPunct="0"/>
                  <a:endParaRPr lang="en-US">
                    <a:latin typeface="Times New Roman" pitchFamily="18" charset="0"/>
                  </a:endParaRPr>
                </a:p>
              </p:txBody>
            </p:sp>
            <p:sp>
              <p:nvSpPr>
                <p:cNvPr id="10279" name="Rectangle 160"/>
                <p:cNvSpPr>
                  <a:spLocks noChangeArrowheads="1"/>
                </p:cNvSpPr>
                <p:nvPr/>
              </p:nvSpPr>
              <p:spPr bwMode="auto">
                <a:xfrm>
                  <a:off x="1921" y="4201"/>
                  <a:ext cx="2534" cy="863"/>
                </a:xfrm>
                <a:prstGeom prst="rect">
                  <a:avLst/>
                </a:prstGeom>
                <a:noFill/>
                <a:ln w="7">
                  <a:solidFill>
                    <a:srgbClr val="A0A0A0"/>
                  </a:solidFill>
                  <a:miter lim="800000"/>
                  <a:headEnd/>
                  <a:tailEnd/>
                </a:ln>
              </p:spPr>
              <p:txBody>
                <a:bodyPr/>
                <a:lstStyle/>
                <a:p>
                  <a:endParaRPr lang="en-US"/>
                </a:p>
              </p:txBody>
            </p:sp>
          </p:grpSp>
        </p:grpSp>
      </p:grpSp>
      <p:sp>
        <p:nvSpPr>
          <p:cNvPr id="164" name="TextBox 163"/>
          <p:cNvSpPr txBox="1"/>
          <p:nvPr/>
        </p:nvSpPr>
        <p:spPr>
          <a:xfrm>
            <a:off x="838200" y="5257800"/>
            <a:ext cx="762000" cy="261610"/>
          </a:xfrm>
          <a:prstGeom prst="rect">
            <a:avLst/>
          </a:prstGeom>
          <a:noFill/>
        </p:spPr>
        <p:txBody>
          <a:bodyPr wrap="square" rtlCol="0">
            <a:spAutoFit/>
          </a:bodyPr>
          <a:lstStyle/>
          <a:p>
            <a:pPr algn="ctr"/>
            <a:r>
              <a:rPr lang="en-US" sz="1100" dirty="0">
                <a:solidFill>
                  <a:srgbClr val="FF0000"/>
                </a:solidFill>
              </a:rPr>
              <a:t>EIA/TIA</a:t>
            </a:r>
          </a:p>
        </p:txBody>
      </p:sp>
      <p:sp>
        <p:nvSpPr>
          <p:cNvPr id="165" name="TextBox 164"/>
          <p:cNvSpPr txBox="1"/>
          <p:nvPr/>
        </p:nvSpPr>
        <p:spPr>
          <a:xfrm>
            <a:off x="838200" y="5834390"/>
            <a:ext cx="762000" cy="261610"/>
          </a:xfrm>
          <a:prstGeom prst="rect">
            <a:avLst/>
          </a:prstGeom>
          <a:noFill/>
        </p:spPr>
        <p:txBody>
          <a:bodyPr wrap="square" rtlCol="0">
            <a:spAutoFit/>
          </a:bodyPr>
          <a:lstStyle/>
          <a:p>
            <a:pPr algn="ctr"/>
            <a:r>
              <a:rPr lang="en-US" sz="1100" dirty="0">
                <a:solidFill>
                  <a:srgbClr val="FF0000"/>
                </a:solidFill>
              </a:rPr>
              <a:t>EIA/TIA</a:t>
            </a:r>
          </a:p>
        </p:txBody>
      </p:sp>
      <p:sp>
        <p:nvSpPr>
          <p:cNvPr id="166" name="TextBox 165"/>
          <p:cNvSpPr txBox="1"/>
          <p:nvPr/>
        </p:nvSpPr>
        <p:spPr>
          <a:xfrm>
            <a:off x="838200" y="3581400"/>
            <a:ext cx="762000" cy="261610"/>
          </a:xfrm>
          <a:prstGeom prst="rect">
            <a:avLst/>
          </a:prstGeom>
          <a:noFill/>
        </p:spPr>
        <p:txBody>
          <a:bodyPr wrap="square" rtlCol="0">
            <a:spAutoFit/>
          </a:bodyPr>
          <a:lstStyle/>
          <a:p>
            <a:pPr algn="ctr"/>
            <a:r>
              <a:rPr lang="en-US" sz="1100" dirty="0">
                <a:solidFill>
                  <a:srgbClr val="FF0000"/>
                </a:solidFill>
              </a:rPr>
              <a:t>EIA/TIA</a:t>
            </a:r>
          </a:p>
        </p:txBody>
      </p:sp>
      <p:sp>
        <p:nvSpPr>
          <p:cNvPr id="167" name="TextBox 166"/>
          <p:cNvSpPr txBox="1"/>
          <p:nvPr/>
        </p:nvSpPr>
        <p:spPr>
          <a:xfrm>
            <a:off x="838200" y="6443990"/>
            <a:ext cx="7696200" cy="261610"/>
          </a:xfrm>
          <a:prstGeom prst="rect">
            <a:avLst/>
          </a:prstGeom>
          <a:noFill/>
        </p:spPr>
        <p:txBody>
          <a:bodyPr wrap="square" rtlCol="0">
            <a:spAutoFit/>
          </a:bodyPr>
          <a:lstStyle/>
          <a:p>
            <a:r>
              <a:rPr lang="en-US" sz="1100" dirty="0">
                <a:solidFill>
                  <a:srgbClr val="FF0000"/>
                </a:solidFill>
              </a:rPr>
              <a:t>EIA/TIA </a:t>
            </a:r>
            <a:r>
              <a:rPr lang="en-US" sz="1100" dirty="0">
                <a:solidFill>
                  <a:srgbClr val="00B050"/>
                </a:solidFill>
              </a:rPr>
              <a:t>= Currently defined in the EIA/TIA 568-B specification.</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14208PHOTO" val="/9j/4AAQSkZJRgABAQAAAQABAAD/2wBDAAMCAgMCAgMDAwMEAwMEBQgFBQQEBQoHBwYIDAoMDAsKCwsNDhIQDQ4RDgsLEBYQERMUFRUVDA8XGBYUGBIUFRT/2wBDAQMEBAUEBQkFBQkUDQsNFBQUFBQUFBQUFBQUFBQUFBQUFBQUFBQUFBQUFBQUFBQUFBQUFBQUFBQUFBQUFBQUFBT/wAARCABVAE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M7VtVs9B0y61HUruKxsLWNpZ7m4cJHGgGSzE8ACvi/xp/wVR+Hthqk+m+GdL1DWXSbyVv7hBFA2DywXO4j0ztzXgH/AAUL/ax1P4j67dfDrwrPOPDVrObaeO3TD6ndIxDAt3iQgHtk9egr5o8Nfs+eK762hmcQ2kzDJDKT9Mn1rnnVjDWTsdFKhVru1ONz7t+Gf/BTt9S1vUz4t0NYNPgjZ1XTxuYsOAq59TjqeMmvpP4T/tkfDb4r6dDLDrCaHfO4jax1aRInD+gOcMPccV+U91+yl4ssdJu7i31mKWeVdzQ4K+YT2rz7X9B8ZeAraSa/tpEkjOWeFvniUfxAdMe4/GueGJhN2jJM3q4KvSV5waP6C0kWRAykMpGQQeCPWhlr4J/4Jq/tLXvjLSZvAfiXXP7QvI4/tGjyTf6xox/rId3cr94A9s9hgffRGa7oy5kcOxWKc0VMV5oqhElYXjbVz4e8Ga/qikA2On3FyCfVI2b+lbteYftM6y+gfs/fEG9j3CRNFuY02ddzoUH6sKT0QH5SfA3wvBr+qTeIr9ftN06oEMi52s2Xcj6sf0r6m8K+H2uCo2qR3Arw74JJbeH/AAnaPe3EcAlOQWbGccYH5V9NeAYYtSYtZ3UcwK5wjjkV83Xg6lZrofoGV+zpUVfcmm8KI9s25FJHTB/WvOPGPgey1BmiuIVkDKVyy8rn3r3mfTrt0ZTFggctvH8q898VxxafNveaNiOArMOTiuWpR5NUrHsynGcWpM+JvB1vN8B/jjpl3YLIYLXVbO9tmQ48tWmCSL/uncR9Gr9vAcCvx0+Jlm1x8W/AkUcAlgvtZtLWcf3ozOmRX7FCvocI3KF5bn5pjYxp15Qjsh2PeiloruOEYMYxXmn7R0Zm+CniyNdmXtAv7z7oy68mvS9uMVy/xI0BfFHgDXtKK7jc2ciouM5YLlf1AqJq8XY0pNRqRb2TR+bujeFkPhyxjtViM0C7B56BkXj72PrWfd+C7rR3utZ+35udwa3+wFoAgA5EgXAYnjGK6X4c3hlW3julAyoEiAd++BWt401vT/IFnZxwxkyMvmSYIOBxtUe/f1r59TldpH6Hh6FKdKM5Fvxd4p1DUPB2g20PmrcXUSrctHKQ4AHOCO9cKvgfWLOa4QW0Oo6e7BoGkupWn2H7xYFsKQegGfrXU3up2VnBoixXtveMsG5ooycr04Po2a7J7uxFu81tJtccMH4I+o/wrKNScU1JHbPDU6rTjLY8/wDCPwzi1v4wfDrTppcfZ9TjuQeW+4N4/wDQa/TKvhb9nOwfxb8f7KdTlNLtZLx2U8Y+4PzLCvuvoK9fA3dNt9z4HM+VV7R6C5FFNzRXonkj6Yw3KQeh4p9FAH5Tx3Mnhnxf4p8Maghtr2zuryKBicH5WYr+hFc1o3ga+l1W1fWdeWGyvLdZEvltHm8mTHCsAcqOevNdn+2pImtfGTxFrWgIYGsXW0nKYG90TbJJx78e4FcX4f8AFt7ax2dvFOEXaAsz8gDuST2FfOThyzel0tD7PB1IypqnVvtdW/qxr+L/AIaS6VbxXFp4w0vVroRZSC3S48x2HOB8pALdOfzqOy1fX/D8ccGvbV8yAMghm3FSf4W/Co7/AMb6nat/pmoxEFzgKo3EcdP0NcVqGoap498czWyTLb6d5scEl45+VFOMkgdcZNZSXNLRbHVOpTw8fcbbZ9vfsE6U2o3njLxI0YEIMWmwOOQduXfnvyVr7Bdq474T/DfSPhP4G0vw5oqg2ttGC0/G6dzy0hPfJrrnYYr6KhT9nBRZ8RVn7Wbm+owvzRSbvcUV0mFyeSRY0LuwVAMlmOABXj3xm/aR0D4Y6Gz2Uia3rMsyWtvbW7ZiWRj1kccBQASQMnjHGc14f45+LOv+MY8X9xJa2ZRpVtIRsjUDpkZyx92Jrxz4h2NzqnhvRrxnKLFqNvdEKcBkd9irz2+f86LEt6FC63634gu5rseb9uYzM7DhnPDg/Xg/8CrhPEvwq1YFofD17FbYLFLO6OEGTkhW7DPOD05xXp3hYRvdy2N4pJJ8tl6FWHGRV+eyS7589Jmgd4PMgIOWU4P49OO1eJiacqU3NfCz67Lp0cXSVKek47eaPBE+E3irSm8zxBeW0SsAqLA+9h75xjPbitTXtC/4RvwfJb2KFZpgsUIX7zMxABz16mvVLrRGvbiNriV5ljGQG4x9aoyQWd6g1dJRcPbTtBFa7TvEm35WIPbkke4FctJSqzSgtFud1eNHCUpOb95qyvufa/wC+OOg+MPC9pot1efY/EGkww2d1DefL5h8sbZEboysAe+cgjtXsbuMZ7H0r83PBWm3mk/Em9tTKytf6DBMysPlSWO4kXA9Rh+te4+BPi1rmhxCGO4Zo4TsktJ/njDdwO689MV9EnbQ+G3PqsuM0V5Db/tA2bQIZ9Hn84j5vLmTbn23DP50UC0PmXxdk648OSM2TAH0+dR0/E1B8RNOSf4caiqHytghdSBnGy5VgP0xRRW63IZnapHNeeK7+7llXKX/AJUKom3bGGCbWOfm6Eg8YzjtW5qNra6PZ6DHZWcFvaq8jyKqnzJzI2R5j5+bbkgHGccZooqasIyoyujTDTlDEQ5XbUs6j4Ktde8mIytawSENKIRh39t2ePyrntD8L2Vv4lunjjARSZRG+WDNkhS2Tzj8OPTrRRWGHhGFD3V2OvHzlPFPmd/+HL+kaXLb+Mr95r2a6aytTHatJjKRS/vijH+LayAKeMLgcnk9DrUn9mXtrqEQAa8CpKnQEj+LPrRRSXU41sdDaTk20fHb1oooqyT/2Q=="/>
  <p:tag name="MMPROD_14208LOGO" val="/9j/4AAQSkZJRgABAQAAAQABAAD/2wBDAAMCAgMCAgMDAwMEAwMEBQgFBQQEBQoHBwYIDAoMDAsKCwsNDhIQDQ4RDgsLEBYQERMUFRUVDA8XGBYUGBIUFRT/2wBDAQMEBAUEBQkFBQkUDQsNFBQUFBQUFBQUFBQUFBQUFBQUFBQUFBQUFBQUFBQUFBQUFBQUFBQUFBQUFBQUFBQUFBT/wAARCABvAE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jL8b/iJ8XPjJeeEvBt9fWtvb3ctlZ2WnTeQ8zR5EjySAg4+VjycAVh33xl+NP7Ptxf+HPEGoXSXN1a7oDqMi3RhycCWN8nOMMMEke1an7P/AB+2zL3/AOJnqf8AKWtj/gokqr8S/D2P+gY//owV8lN1JU6lfnakpW30sf0vh/qVLMMLkjwsHTlSU23G8uZXd7/LXucHrdn8ePBOgw+ONS1LxBZ6e5R/tc2ob9gYjYXh3HapJXhlr3K8/bO1O0/Zx0/XUit28Y3V2+leYy/uVkRdzT7f9wqdv95/SvT/ANrIIP2VtZHcQ2f/AKPir4x0v4cax41/ZtXUtHsZtQfSNfuWuYLdS8hheGIF1UcnaQucdq2mquGnKFKTd4311+Z5mEnl/EOFp4rH0YU+Stye6rJrluk/V2TOluR+0HZeFB8TJtb1b+zNouWP2oErEwyJTbfc8vvjb05xivr/APZW+NM/xr+HbX+owpFrGn3DWd55fCuwVWWRR2DK3T1DV8zfDj9uNdI8KWXhjxb4XGsWMUP2Kee2mUmWNRtw8LjaTt+983NfXfwSvfAet+ERqnw/stPstKvX3SRWNssBEijBWRFAw69Oa68E4SneFRtW1T3v3PmeLKeIp4VwxmCjBqXuTgko8vZ26taq9vQ+Wfi/428Q6b+2npWl22v6jb6S19pyPZRXciwMGA3Axg7fm78Ve+Nfx58c/FD4rN8NPhpO9ksLtBcXcBCvLIv+tJk/5ZonTI5J/AVx/wAe5DD+23ZunzGO709x+Cg1v/8ABPu0j1j4ieOdauv3l+kMWGbr++lkdz+JRa5FUnOrKipNc0nr1suiPop4PC4XLaWbSpRk6VCFk1o5Sdk2utvM6v4e/Af40+AvH2h3+qeLp9f0OTzRfwR30km0mGTa2yUAH95s5ByM9KK+x8EGivZ+pwX2n97PyXEZ7Xxc1UqQjfyil+R+c3wJ/dftu3Ix/wAxTVP5S1p/8FEV2/Ezw9n/AKBj/wDoyuU8Dvq9r+17q7aDcWVvqS6nqRjm1NGaBeHJ3bCG+705rtPjn4Jl+LXiCyv/ABP8U/AemXllC1usVvOU+Utu+YPKTnNeMoueGqQitXL/ACP2SpVp4LPMHjMRNKCopPRt6p20SZ75+1pn/hlfWB38myz/AN/4q+VvhH8d/EXwM+DkF3o2i2mp2F/rFzDPJeMw2SCGFkX5T/Eu7r/dr2DxnrGsfFzwTdeELr4ofDn7DcrEpa0dvN+R0cYzOR1T0qXwH+zV4r0L4c6h4Ti1jwhr/h/UZ2uZfttpO7bmVBlWSVcY2KQRzXTVjVnVU6d17tr6bnzOXYvAYPKpYTG2nerzOOqvFpLey1T1SuWPiv4z+CfxJ+Deoa/cLoy61dWTSQhfLS/judh2pgYfIbCnPH4V53+wf4/s/B1z4oh1vVYdL0u7a2jt3uZBHG11tkJUM3yhjGq/98VZk/4J5eIbm5klh8TaVBEWyIVtpTgem4tmuv1/9jjxLrvgWw8KQ3vhzStNs7j7Uklna3HmySlGUySM0p3kg96yUMRKoq0oWlFdOr8z054vIaOXzyuni5ThVkm3K/7tLXRNavppv5HlPxG1vT/Hn7aGmXWiXaalaS6hZQia3bfG5QDftI4IXDcinfBfxan7MH7RmvaP4mBs9JumktZJ2U7UjL+Zby/7hXg+m7/Zr1z4Vfsf+LPhHrI1nT9U8O32rKCsN1f2U7eUpGG2qsqgEjjPWum+J37PHjD4vxqfEsnhGW5gBEV5b2FzFOg64Dibp7HIojh61vatWnzNrtr0FXz7KlNZYp8+FdONOUtneL0klboew2vxj8D3ktnDb+KNKuZbzPkRR3SSNJhSxwFJyAAT6Civzt+D/hpvBv7TdroTMs9xp93e2hmUFAxS3lBYd8HHSiuqjjqtRO8UrOx81mnCeEwFWMadZyjKKknotHtobPhfwrpPi79sDVdG1yzj1DTZtWvmkt5GO1yu5lzgjjI6V9zaL4F8K+HbRbbS/D2l6fEOiw2cafyWvivwNJ5H7auqtnH/ABNr79VevtP7f/tV40a0aUp6a8zPW4qjUqSwiTaj7KDtd2vrrYZ4j0HweNIurnW9H0g2NuhkuJLu1jKogGWJyvQCvL9N8D/BfxVL5vhS+sdLvG+Zbjwzqps3B9dsTgfmtepSagsg8t/mU9Q1fJPxh+A/hXw18SdF8TXMaWngm+u/J1SBAUWzdwdsilf9XGzbc+h9mrT605NJJfP/ADPDynCwrTlTrVpQbTatqnZXta61fTU+hIdL+JXgcRyeH/FcHjPTl/5hfiGMQ3BHol1EBz/voa6/wH8ddH8W6s2gana3PhfxYo3No2p4V5QOrQuDsmT3Q/UCvizwd4E+JXha/ks/D/jmIX8k4+wWNrqP2uGS25LTyAl1iRRsC5XLFsVm+Mvil468YeJtJ8GeI4bPS/EunanGbfW4Y2SWCQf8tF2naVZTnjGaqWZ/VIudW6SV2nrot/M9p8KQzCUo0qsZ2TfMvdaXdq1mu9tfM/TnOR7UyT7jc44r5H0X4pfGHwnsWfUfD3ja1X7yTI1jckD0ZQUz9Vr1H4eftM6B441JdB1K2uPC/ilhxpmpYHnf9cpR8kn4c+1bZdxFluaPlw9ROXZ6P7mfAYrh7G4VOokpRW7jrZd2tGl52Pj7QP8Ak9fU/wDsL6j/AOiJqKPDnP7aup/9hjUf/RE1FRQvef8AiZ+r55/zC/8AXmH6jfDreR+2Vqjf9RW+/VXr64/tD/ar5AspPK/bD1lv+otef+i2r6Z/tD/ar5fG1vZ15Lzf5m+dUPaQwkv+nUP1Om/tD/aqC6lt762kguI1ngkXY8cihkYHsQeDWB/aH+1TJNUESM7MqqF3EtwFA9a89YrzPm1hHfQ8b8ffHXwv8Hp9Q0HwNoVhFrAbZdSxW4ggicf3toDSEenT3rwiLx9/aHif/hJddurjVta4ZZWUJHFjgBVHZe1fQWo/Ea/+IHiGTw78NtATxJrP/Lzqbxj7LbDpuZyMH6k49N1epfDb9i3S4bxdd+IV8fF+uvhjbsmy0hPoEGN+Pfj/AGa9mll9bMYcjVovd7I+1oZzlfDuHbxdN+1ktdbzd+6t7qfm1fzPk/8A4X3H/wA9HrK8R/Faz8T2HkT7vNQ+Zbzq2JIJRyrow5BBr9RYvh54ato1RNBsFQDAAtkAA/KqOtfC7wvrOk3dlNotmsVzA8MgjgVTtYEHBA4PNaUuD8NQkp03aS2duv3nz9PxAy5TX+xtefMv8j83/gLrt34h/aK0XVrwg3l3Lcyyle7taTFj+JyaK1/h1pdvpH7XM+nWkSw2lpqeoW8Ma9FjSGdVH5AUV7uAjUjCSb+0/wBD1OKp0q+Lo1aStGVODS7LXQS6l8j9rjXG/wCotd/+i2r3z+0DXz3rcnlftX+ID/1Frr/0B67/AMYfEGw8H6d9pu5Nzt8sNvH9+Q+g/wAa/Os3nN4104K7d9Pme7icK69HCcqu3Tj+R2fiDxjp/hnTZtQ1C5W2t4+pbqx9FHc1zngb4a+MP2oLtLy9+0+Fvhzv3Db8txqIB7Z/h9/u+m+uh+Cf7NGrfFHUrXxn8T4Wi05f3mneHWyFC9Q0yn/0A8n+Lj5a+zLW2isLdIIkVIkAVUUYAHYAV9hk+RuKVbE79j83zniCjljeGwDUquzluo+Ue7Xfoc54B+HugfDXRYtI8PaZDptmg+5GvLHuzseWY+prq1AHtS9eKCOa+7ilFWWx+S1atSvN1KknKT1bbu2/NklRzcRt9DUlRzfcb6GmQuh+Zvgz/k9DUv8AsM6p/wCip6Kk8F/8no6j/wBhnVP/AEVPRXzuGfx/4mfvOfStLDf9eofqcZ8SdTm0n9orxTdWds15dLqs6RW6KSXkYFVAA5PJ7V9Wfs6/sqT219B46+I+L7xA2JbTTWAMNiOqlh0LjsOie7fNXiXxdWT4E/tfReI7uEtpkt5HqKOV3eZDIvlzbfdSX/8AHa/Q7Q9Us9b0q0v7G4jubK4QSRzRNuVlIyCD6YrHB4ChLE1K1RXnF2+V7nLxXnmKo5Xg6WE0p1KcU5rd2Wsb9PPq9uhrIoRQFGAKdSUtfUH4eFIelLRQBEzMRx1prtlHz6HFPJGeOprl/H3jXTfh/wCFNS17VpRDZ2cRkc9ScdFUd2JwAPWk2oq7NKNOdapGnTV5N2SW7b2R+fXgkf8AGaOo/wDYZ1X/ANFz0Vb/AGS9Dvvif+0NqXimeIxwWv2rUblx0WW4Lokefo7f98UV4GEhzwc+7bP2jijFUsJiqOFm/ehTgn66v8mj6/8A2iPgNpnxy8IC1ZhZa1Zky6ff7cmKQjlWHdGxhvz7V8ffDz42eP8A9k3X5PCfifSprrRVkJ+wTNgoCeZLaX7rIeuOn+6a/SXaSM1yPjv4c+GviToz2HiTSLfVLXG4ecvzIf7yMPmQ+6kGu+vhXOftaUuWa69H6nxeTcRwwlB5dmVP2uGk72+1F94v9NDkfhr+098P/idHFHp+txWt/J10+/YQzg+gVjhv+Ak16stwm3O9MezV8W/EL/gnhZzNLc+EfEL2akZWy1VPNQH2lX5h+KtXno/Z/wDj/wDDvMeiazcNax9tO1vbGB7JKV/lWKxOIp6Vqd/OJ6ssgyLMPfy3HKF/s1FZr57H6MLIr9GFMmu4oVJeRFA6ktX52Cb9p7/j2XUdS3en2ywz/wB9bqryfs9fH34h4j13U7jyX6/2lrYaLH+5GX/lQsdKXwU5P1Vg/wBTKNF82JzClGPk7v7tD6z+J37WPw/+GcM8T6vFq2qop26fprLNJn0Zgdqf8CIr4s8YfEP4iftf+M4NE02zZbFJPMg0yJiLeAdPNuJMckDuf+AivZvAX/BO+3ieKfxd4kN0P4rDSozEh+sjZY/gFr6t8CfDrw78N9HTT/Dmk2+mWo+Y+QvLnH3nY/Mx9ySaydLE4yyqtQh2W7O2GZZBwzFzyxPEYjpOStGL7pPX+tzk/gL8ErD4JeCI9JgkNxfzYlvb3aAZZcAHGeAoxhV7D3or1lR3or1404QSUVofl2KxVbG154jESvOTu2f/2Q=="/>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Chapter 3&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1&quot; value=&quot;CIS Server&quot;/&gt;&lt;property id=&quot;20192&quot; value=&quot;ftp://207.233.9.20&quot;/&gt;&lt;property id=&quot;20193&quot; value=&quot;0&quot;/&gt;&lt;property id=&quot;20224&quot; value=&quot;\\BB8\websites\cis.msjc.edu\courses\core_courses\csis202\lessons\03\Presenter&quot;/&gt;&lt;property id=&quot;20250&quot; value=&quot;0&quot;/&gt;&lt;property id=&quot;20251&quot; value=&quot;0&quot;/&gt;&lt;property id=&quot;20259&quot; value=&quot;0&quot;/&gt;&lt;object type=&quot;8&quot; unique_id=&quot;14141&quot;&gt;&lt;/object&gt;&lt;object type=&quot;10&quot; unique_id=&quot;14142&quot;&gt;&lt;object type=&quot;11&quot; unique_id=&quot;14143&quot;&gt;&lt;property id=&quot;20180&quot; value=&quot;0&quot;/&gt;&lt;property id=&quot;20181&quot; value=&quot;1&quot;/&gt;&lt;property id=&quot;20182&quot; value=&quot;0&quot;/&gt;&lt;property id=&quot;20183&quot; value=&quot;1&quot;/&gt;&lt;/object&gt;&lt;object type=&quot;12&quot; unique_id=&quot;14144&quot;&gt;&lt;/object&gt;&lt;/object&gt;&lt;object type=&quot;4&quot; unique_id=&quot;14149&quot;&gt;&lt;object type=&quot;5&quot; unique_id=&quot;14208&quot;&gt;&lt;property id=&quot;20149&quot; value=&quot;Bill Bennett&quot;/&gt;&lt;property id=&quot;20150&quot; value=&quot;Associate Professor&quot;/&gt;&lt;property id=&quot;20151&quot; value=&quot;bill_bennett.jpg&quot;/&gt;&lt;property id=&quot;20153&quot; value=&quot;BBennett@msjc.edu&quot;/&gt;&lt;property id=&quot;20155&quot; value=&quot;Bill Has nearly 20 years of experience in Information Technology including industry certifications from Microsoft, Cisco, and CIW. He began teaching in 1994 for New Horizons Computer Learning Centers and  has been a full-time instructor at MSJC since 2001.&amp;#x0D;&amp;#x0A;&quot;/&gt;&lt;property id=&quot;20159&quot; value=&quot;msjc_logo_new.jpg&quot;/&gt;&lt;/object&gt;&lt;/object&gt;&lt;object type=&quot;2&quot; unique_id=&quot;14150&quot;&gt;&lt;object type=&quot;3&quot; unique_id=&quot;14151&quot;&gt;&lt;property id=&quot;20148&quot; value=&quot;5&quot;/&gt;&lt;property id=&quot;20300&quot; value=&quot;Slide 1 - &amp;quot;Chapter 3&amp;quot;&quot;/&gt;&lt;property id=&quot;20302&quot; value=&quot;1&quot;/&gt;&lt;property id=&quot;20303&quot; value=&quot;Bill Bennett&quot;/&gt;&lt;property id=&quot;20307&quot; value=&quot;261&quot;/&gt;&lt;property id=&quot;20309&quot; value=&quot;14208&quot;/&gt;&lt;property id=&quot;20312&quot; value=&quot;0&quot;/&gt;&lt;/object&gt;&lt;object type=&quot;3&quot; unique_id=&quot;14152&quot;&gt;&lt;property id=&quot;20148&quot; value=&quot;5&quot;/&gt;&lt;property id=&quot;20300&quot; value=&quot;Slide 2 - &amp;quot;Physical Layer&amp;quot;&quot;/&gt;&lt;property id=&quot;20302&quot; value=&quot;1&quot;/&gt;&lt;property id=&quot;20303&quot; value=&quot;Bill Bennett&quot;/&gt;&lt;property id=&quot;20307&quot; value=&quot;256&quot;/&gt;&lt;property id=&quot;20309&quot; value=&quot;14208&quot;/&gt;&lt;property id=&quot;20312&quot; value=&quot;0&quot;/&gt;&lt;/object&gt;&lt;object type=&quot;3&quot; unique_id=&quot;14153&quot;&gt;&lt;property id=&quot;20148&quot; value=&quot;5&quot;/&gt;&lt;property id=&quot;20300&quot; value=&quot;Slide 3 - &amp;quot;American Wire Gauge Standard&amp;quot;&quot;/&gt;&lt;property id=&quot;20302&quot; value=&quot;1&quot;/&gt;&lt;property id=&quot;20303&quot; value=&quot;Bill Bennett&quot;/&gt;&lt;property id=&quot;20307&quot; value=&quot;306&quot;/&gt;&lt;property id=&quot;20309&quot; value=&quot;14208&quot;/&gt;&lt;property id=&quot;20312&quot; value=&quot;0&quot;/&gt;&lt;/object&gt;&lt;object type=&quot;3&quot; unique_id=&quot;14154&quot;&gt;&lt;property id=&quot;20148&quot; value=&quot;5&quot;/&gt;&lt;property id=&quot;20300&quot; value=&quot;Slide 4 - &amp;quot;Signal Degradation&amp;quot;&quot;/&gt;&lt;property id=&quot;20302&quot; value=&quot;1&quot;/&gt;&lt;property id=&quot;20303&quot; value=&quot;Bill Bennett&quot;/&gt;&lt;property id=&quot;20307&quot; value=&quot;263&quot;/&gt;&lt;property id=&quot;20309&quot; value=&quot;14208&quot;/&gt;&lt;property id=&quot;20312&quot; value=&quot;0&quot;/&gt;&lt;/object&gt;&lt;object type=&quot;3&quot; unique_id=&quot;14155&quot;&gt;&lt;property id=&quot;20148&quot; value=&quot;5&quot;/&gt;&lt;property id=&quot;20300&quot; value=&quot;Slide 5 - &amp;quot;Communications Media&amp;quot;&quot;/&gt;&lt;property id=&quot;20302&quot; value=&quot;1&quot;/&gt;&lt;property id=&quot;20303&quot; value=&quot;Bill Bennett&quot;/&gt;&lt;property id=&quot;20307&quot; value=&quot;303&quot;/&gt;&lt;property id=&quot;20309&quot; value=&quot;14208&quot;/&gt;&lt;property id=&quot;20312&quot; value=&quot;0&quot;/&gt;&lt;/object&gt;&lt;object type=&quot;3&quot; unique_id=&quot;14156&quot;&gt;&lt;property id=&quot;20148&quot; value=&quot;5&quot;/&gt;&lt;property id=&quot;20300&quot; value=&quot;Slide 6 - &amp;quot;Unshielded Twisted Pair&amp;quot;&quot;/&gt;&lt;property id=&quot;20302&quot; value=&quot;1&quot;/&gt;&lt;property id=&quot;20303&quot; value=&quot;Bill Bennett&quot;/&gt;&lt;property id=&quot;20307&quot; value=&quot;258&quot;/&gt;&lt;property id=&quot;20309&quot; value=&quot;14208&quot;/&gt;&lt;property id=&quot;20312&quot; value=&quot;0&quot;/&gt;&lt;/object&gt;&lt;object type=&quot;3&quot; unique_id=&quot;14157&quot;&gt;&lt;property id=&quot;20148&quot; value=&quot;5&quot;/&gt;&lt;property id=&quot;20300&quot; value=&quot;Slide 7 - &amp;quot;Unshielded Twisted Pair&amp;quot;&quot;/&gt;&lt;property id=&quot;20302&quot; value=&quot;1&quot;/&gt;&lt;property id=&quot;20303&quot; value=&quot;Bill Bennett&quot;/&gt;&lt;property id=&quot;20307&quot; value=&quot;259&quot;/&gt;&lt;property id=&quot;20309&quot; value=&quot;14208&quot;/&gt;&lt;property id=&quot;20312&quot; value=&quot;0&quot;/&gt;&lt;/object&gt;&lt;object type=&quot;3&quot; unique_id=&quot;14158&quot;&gt;&lt;property id=&quot;20148&quot; value=&quot;5&quot;/&gt;&lt;property id=&quot;20300&quot; value=&quot;Slide 9 - &amp;quot;UTP Specifications&amp;quot;&quot;/&gt;&lt;property id=&quot;20302&quot; value=&quot;1&quot;/&gt;&lt;property id=&quot;20303&quot; value=&quot;Bill Bennett&quot;/&gt;&lt;property id=&quot;20307&quot; value=&quot;257&quot;/&gt;&lt;property id=&quot;20309&quot; value=&quot;14208&quot;/&gt;&lt;property id=&quot;20312&quot; value=&quot;0&quot;/&gt;&lt;/object&gt;&lt;object type=&quot;3&quot; unique_id=&quot;14159&quot;&gt;&lt;property id=&quot;20148&quot; value=&quot;5&quot;/&gt;&lt;property id=&quot;20300&quot; value=&quot;Slide 10 - &amp;quot;Common UTP Installation Mistakes&amp;quot;&quot;/&gt;&lt;property id=&quot;20302&quot; value=&quot;1&quot;/&gt;&lt;property id=&quot;20303&quot; value=&quot;Bill Bennett&quot;/&gt;&lt;property id=&quot;20307&quot; value=&quot;304&quot;/&gt;&lt;property id=&quot;20309&quot; value=&quot;14208&quot;/&gt;&lt;property id=&quot;20312&quot; value=&quot;0&quot;/&gt;&lt;/object&gt;&lt;object type=&quot;3&quot; unique_id=&quot;14160&quot;&gt;&lt;property id=&quot;20148&quot; value=&quot;5&quot;/&gt;&lt;property id=&quot;20300&quot; value=&quot;Slide 11 - &amp;quot;Shielded Twisted Pair (STP)&amp;quot;&quot;/&gt;&lt;property id=&quot;20302&quot; value=&quot;1&quot;/&gt;&lt;property id=&quot;20303&quot; value=&quot;Bill Bennett&quot;/&gt;&lt;property id=&quot;20307&quot; value=&quot;305&quot;/&gt;&lt;property id=&quot;20309&quot; value=&quot;14208&quot;/&gt;&lt;property id=&quot;20312&quot; value=&quot;0&quot;/&gt;&lt;/object&gt;&lt;object type=&quot;3&quot; unique_id=&quot;14161&quot;&gt;&lt;property id=&quot;20148&quot; value=&quot;5&quot;/&gt;&lt;property id=&quot;20300&quot; value=&quot;Slide 13 - &amp;quot;Coaxial Cable&amp;quot;&quot;/&gt;&lt;property id=&quot;20302&quot; value=&quot;1&quot;/&gt;&lt;property id=&quot;20303&quot; value=&quot;Bill Bennett&quot;/&gt;&lt;property id=&quot;20307&quot; value=&quot;260&quot;/&gt;&lt;property id=&quot;20309&quot; value=&quot;14208&quot;/&gt;&lt;property id=&quot;20312&quot; value=&quot;0&quot;/&gt;&lt;/object&gt;&lt;object type=&quot;3&quot; unique_id=&quot;14162&quot;&gt;&lt;property id=&quot;20148&quot; value=&quot;5&quot;/&gt;&lt;property id=&quot;20300&quot; value=&quot;Slide 14 - &amp;quot;Coaxial Cable&amp;quot;&quot;/&gt;&lt;property id=&quot;20302&quot; value=&quot;1&quot;/&gt;&lt;property id=&quot;20303&quot; value=&quot;Bill Bennett&quot;/&gt;&lt;property id=&quot;20307&quot; value=&quot;262&quot;/&gt;&lt;property id=&quot;20309&quot; value=&quot;14208&quot;/&gt;&lt;property id=&quot;20312&quot; value=&quot;0&quot;/&gt;&lt;/object&gt;&lt;object type=&quot;3&quot; unique_id=&quot;14163&quot;&gt;&lt;property id=&quot;20148&quot; value=&quot;5&quot;/&gt;&lt;property id=&quot;20300&quot; value=&quot;Slide 15 - &amp;quot;Fiber-Optic Cable&amp;quot;&quot;/&gt;&lt;property id=&quot;20302&quot; value=&quot;1&quot;/&gt;&lt;property id=&quot;20303&quot; value=&quot;Bill Bennett&quot;/&gt;&lt;property id=&quot;20307&quot; value=&quot;264&quot;/&gt;&lt;property id=&quot;20309&quot; value=&quot;14208&quot;/&gt;&lt;property id=&quot;20312&quot; value=&quot;0&quot;/&gt;&lt;/object&gt;&lt;object type=&quot;3&quot; unique_id=&quot;14164&quot;&gt;&lt;property id=&quot;20148&quot; value=&quot;5&quot;/&gt;&lt;property id=&quot;20300&quot; value=&quot;Slide 16 - &amp;quot; &amp;quot;&quot;/&gt;&lt;property id=&quot;20302&quot; value=&quot;1&quot;/&gt;&lt;property id=&quot;20303&quot; value=&quot;Bill Bennett&quot;/&gt;&lt;property id=&quot;20307&quot; value=&quot;272&quot;/&gt;&lt;property id=&quot;20309&quot; value=&quot;14208&quot;/&gt;&lt;property id=&quot;20312&quot; value=&quot;0&quot;/&gt;&lt;/object&gt;&lt;object type=&quot;3&quot; unique_id=&quot;14165&quot;&gt;&lt;property id=&quot;20148&quot; value=&quot;5&quot;/&gt;&lt;property id=&quot;20300&quot; value=&quot;Slide 17 - &amp;quot;Fiber Optic Cable&amp;quot;&quot;/&gt;&lt;property id=&quot;20302&quot; value=&quot;1&quot;/&gt;&lt;property id=&quot;20303&quot; value=&quot;Bill Bennett&quot;/&gt;&lt;property id=&quot;20307&quot; value=&quot;271&quot;/&gt;&lt;property id=&quot;20309&quot; value=&quot;14208&quot;/&gt;&lt;property id=&quot;20312&quot; value=&quot;0&quot;/&gt;&lt;/object&gt;&lt;object type=&quot;3&quot; unique_id=&quot;14166&quot;&gt;&lt;property id=&quot;20148&quot; value=&quot;5&quot;/&gt;&lt;property id=&quot;20300&quot; value=&quot;Slide 18 - &amp;quot;Light Transmission Modes&amp;quot;&quot;/&gt;&lt;property id=&quot;20302&quot; value=&quot;1&quot;/&gt;&lt;property id=&quot;20303&quot; value=&quot;Bill Bennett&quot;/&gt;&lt;property id=&quot;20307&quot; value=&quot;265&quot;/&gt;&lt;property id=&quot;20309&quot; value=&quot;14208&quot;/&gt;&lt;property id=&quot;20312&quot; value=&quot;0&quot;/&gt;&lt;/object&gt;&lt;object type=&quot;3&quot; unique_id=&quot;14167&quot;&gt;&lt;property id=&quot;20148&quot; value=&quot;5&quot;/&gt;&lt;property id=&quot;20300&quot; value=&quot;Slide 19 - &amp;quot; Multimode Graded Index Fiber&amp;quot;&quot;/&gt;&lt;property id=&quot;20302&quot; value=&quot;1&quot;/&gt;&lt;property id=&quot;20303&quot; value=&quot;Bill Bennett&quot;/&gt;&lt;property id=&quot;20307&quot; value=&quot;273&quot;/&gt;&lt;property id=&quot;20309&quot; value=&quot;14208&quot;/&gt;&lt;property id=&quot;20312&quot; value=&quot;0&quot;/&gt;&lt;/object&gt;&lt;object type=&quot;3&quot; unique_id=&quot;14168&quot;&gt;&lt;property id=&quot;20148&quot; value=&quot;5&quot;/&gt;&lt;property id=&quot;20300&quot; value=&quot;Slide 20 - &amp;quot;Guided Media Characteristics &amp;quot;&quot;/&gt;&lt;property id=&quot;20302&quot; value=&quot;1&quot;/&gt;&lt;property id=&quot;20303&quot; value=&quot;Bill Bennett&quot;/&gt;&lt;property id=&quot;20307&quot; value=&quot;270&quot;/&gt;&lt;property id=&quot;20309&quot; value=&quot;14208&quot;/&gt;&lt;property id=&quot;20312&quot; value=&quot;0&quot;/&gt;&lt;/object&gt;&lt;object type=&quot;3&quot; unique_id=&quot;14169&quot;&gt;&lt;property id=&quot;20148&quot; value=&quot;5&quot;/&gt;&lt;property id=&quot;20300&quot; value=&quot;Slide 21 - &amp;quot;Point-to-Point Data Transmission Technologies&amp;quot;&quot;/&gt;&lt;property id=&quot;20302&quot; value=&quot;1&quot;/&gt;&lt;property id=&quot;20303&quot; value=&quot;Bill Bennett&quot;/&gt;&lt;property id=&quot;20307&quot; value=&quot;269&quot;/&gt;&lt;property id=&quot;20309&quot; value=&quot;14208&quot;/&gt;&lt;property id=&quot;20312&quot; value=&quot;0&quot;/&gt;&lt;/object&gt;&lt;object type=&quot;3&quot; unique_id=&quot;14170&quot;&gt;&lt;property id=&quot;20148&quot; value=&quot;5&quot;/&gt;&lt;property id=&quot;20300&quot; value=&quot;Slide 22 - &amp;quot;Serial Transmission Standards&amp;quot;&quot;/&gt;&lt;property id=&quot;20302&quot; value=&quot;1&quot;/&gt;&lt;property id=&quot;20303&quot; value=&quot;Bill Bennett&quot;/&gt;&lt;property id=&quot;20307&quot; value=&quot;266&quot;/&gt;&lt;property id=&quot;20309&quot; value=&quot;14208&quot;/&gt;&lt;property id=&quot;20312&quot; value=&quot;0&quot;/&gt;&lt;/object&gt;&lt;object type=&quot;3&quot; unique_id=&quot;14171&quot;&gt;&lt;property id=&quot;20148&quot; value=&quot;5&quot;/&gt;&lt;property id=&quot;20300&quot; value=&quot;Slide 23 - &amp;quot;RS-232&amp;quot;&quot;/&gt;&lt;property id=&quot;20302&quot; value=&quot;1&quot;/&gt;&lt;property id=&quot;20303&quot; value=&quot;Bill Bennett&quot;/&gt;&lt;property id=&quot;20307&quot; value=&quot;274&quot;/&gt;&lt;property id=&quot;20309&quot; value=&quot;14208&quot;/&gt;&lt;property id=&quot;20312&quot; value=&quot;0&quot;/&gt;&lt;/object&gt;&lt;object type=&quot;3&quot; unique_id=&quot;14172&quot;&gt;&lt;property id=&quot;20148&quot; value=&quot;5&quot;/&gt;&lt;property id=&quot;20300&quot; value=&quot;Slide 24 - &amp;quot;RS-232 DB-25 &amp;amp; Db-9 Connectors&amp;quot;&quot;/&gt;&lt;property id=&quot;20302&quot; value=&quot;1&quot;/&gt;&lt;property id=&quot;20303&quot; value=&quot;Bill Bennett&quot;/&gt;&lt;property id=&quot;20307&quot; value=&quot;309&quot;/&gt;&lt;property id=&quot;20309&quot; value=&quot;14208&quot;/&gt;&lt;property id=&quot;20312&quot; value=&quot;0&quot;/&gt;&lt;/object&gt;&lt;object type=&quot;3&quot; unique_id=&quot;14173&quot;&gt;&lt;property id=&quot;20148&quot; value=&quot;5&quot;/&gt;&lt;property id=&quot;20300&quot; value=&quot;Slide 25 - &amp;quot;RS-232 Serial Connections&amp;quot;&quot;/&gt;&lt;property id=&quot;20302&quot; value=&quot;1&quot;/&gt;&lt;property id=&quot;20303&quot; value=&quot;Bill Bennett&quot;/&gt;&lt;property id=&quot;20307&quot; value=&quot;275&quot;/&gt;&lt;property id=&quot;20309&quot; value=&quot;14208&quot;/&gt;&lt;property id=&quot;20312&quot; value=&quot;0&quot;/&gt;&lt;/object&gt;&lt;object type=&quot;3&quot; unique_id=&quot;14174&quot;&gt;&lt;property id=&quot;20148&quot; value=&quot;5&quot;/&gt;&lt;property id=&quot;20300&quot; value=&quot;Slide 26 - &amp;quot;DCE/DTE&amp;quot;&quot;/&gt;&lt;property id=&quot;20302&quot; value=&quot;1&quot;/&gt;&lt;property id=&quot;20303&quot; value=&quot;Bill Bennett&quot;/&gt;&lt;property id=&quot;20307&quot; value=&quot;307&quot;/&gt;&lt;property id=&quot;20309&quot; value=&quot;14208&quot;/&gt;&lt;property id=&quot;20312&quot; value=&quot;0&quot;/&gt;&lt;/object&gt;&lt;object type=&quot;3&quot; unique_id=&quot;14175&quot;&gt;&lt;property id=&quot;20148&quot; value=&quot;5&quot;/&gt;&lt;property id=&quot;20300&quot; value=&quot;Slide 27 - &amp;quot;UARTs&amp;quot;&quot;/&gt;&lt;property id=&quot;20302&quot; value=&quot;1&quot;/&gt;&lt;property id=&quot;20303&quot; value=&quot;Bill Bennett&quot;/&gt;&lt;property id=&quot;20307&quot; value=&quot;308&quot;/&gt;&lt;property id=&quot;20309&quot; value=&quot;14208&quot;/&gt;&lt;property id=&quot;20312&quot; value=&quot;0&quot;/&gt;&lt;/object&gt;&lt;object type=&quot;3&quot; unique_id=&quot;14176&quot;&gt;&lt;property id=&quot;20148&quot; value=&quot;5&quot;/&gt;&lt;property id=&quot;20300&quot; value=&quot;Slide 28 - &amp;quot;Universal Serial Bus (USB)&amp;quot;&quot;/&gt;&lt;property id=&quot;20302&quot; value=&quot;1&quot;/&gt;&lt;property id=&quot;20303&quot; value=&quot;Bill Bennett&quot;/&gt;&lt;property id=&quot;20307&quot; value=&quot;290&quot;/&gt;&lt;property id=&quot;20309&quot; value=&quot;14208&quot;/&gt;&lt;property id=&quot;20312&quot; value=&quot;0&quot;/&gt;&lt;/object&gt;&lt;object type=&quot;3&quot; unique_id=&quot;14177&quot;&gt;&lt;property id=&quot;20148&quot; value=&quot;5&quot;/&gt;&lt;property id=&quot;20300&quot; value=&quot;Slide 29 - &amp;quot;USB Hubs&amp;quot;&quot;/&gt;&lt;property id=&quot;20302&quot; value=&quot;1&quot;/&gt;&lt;property id=&quot;20303&quot; value=&quot;Bill Bennett&quot;/&gt;&lt;property id=&quot;20307&quot; value=&quot;276&quot;/&gt;&lt;property id=&quot;20309&quot; value=&quot;14208&quot;/&gt;&lt;property id=&quot;20312&quot; value=&quot;0&quot;/&gt;&lt;/object&gt;&lt;object type=&quot;3&quot; unique_id=&quot;14178&quot;&gt;&lt;property id=&quot;20148&quot; value=&quot;5&quot;/&gt;&lt;property id=&quot;20300&quot; value=&quot;Slide 31 - &amp;quot;USB Connectors&amp;quot;&quot;/&gt;&lt;property id=&quot;20302&quot; value=&quot;1&quot;/&gt;&lt;property id=&quot;20303&quot; value=&quot;Bill Bennett&quot;/&gt;&lt;property id=&quot;20307&quot; value=&quot;277&quot;/&gt;&lt;property id=&quot;20309&quot; value=&quot;14208&quot;/&gt;&lt;property id=&quot;20312&quot; value=&quot;0&quot;/&gt;&lt;/object&gt;&lt;object type=&quot;3&quot; unique_id=&quot;14179&quot;&gt;&lt;property id=&quot;20148&quot; value=&quot;5&quot;/&gt;&lt;property id=&quot;20300&quot; value=&quot;Slide 33&quot;/&gt;&lt;property id=&quot;20302&quot; value=&quot;1&quot;/&gt;&lt;property id=&quot;20303&quot; value=&quot;Bill Bennett&quot;/&gt;&lt;property id=&quot;20307&quot; value=&quot;301&quot;/&gt;&lt;property id=&quot;20309&quot; value=&quot;14208&quot;/&gt;&lt;property id=&quot;20312&quot; value=&quot;0&quot;/&gt;&lt;/object&gt;&lt;object type=&quot;3&quot; unique_id=&quot;14180&quot;&gt;&lt;property id=&quot;20148&quot; value=&quot;5&quot;/&gt;&lt;property id=&quot;20300&quot; value=&quot;Slide 34 - &amp;quot;IEEE-1394&amp;quot;&quot;/&gt;&lt;property id=&quot;20302&quot; value=&quot;1&quot;/&gt;&lt;property id=&quot;20303&quot; value=&quot;Bill Bennett&quot;/&gt;&lt;property id=&quot;20307&quot; value=&quot;282&quot;/&gt;&lt;property id=&quot;20309&quot; value=&quot;14208&quot;/&gt;&lt;property id=&quot;20312&quot; value=&quot;0&quot;/&gt;&lt;/object&gt;&lt;object type=&quot;3&quot; unique_id=&quot;14181&quot;&gt;&lt;property id=&quot;20148&quot; value=&quot;5&quot;/&gt;&lt;property id=&quot;20300&quot; value=&quot;Slide 35 - &amp;quot;FireWire (IEEE-1394)&amp;quot;&quot;/&gt;&lt;property id=&quot;20302&quot; value=&quot;1&quot;/&gt;&lt;property id=&quot;20303&quot; value=&quot;Bill Bennett&quot;/&gt;&lt;property id=&quot;20307&quot; value=&quot;278&quot;/&gt;&lt;property id=&quot;20309&quot; value=&quot;14208&quot;/&gt;&lt;property id=&quot;20312&quot; value=&quot;0&quot;/&gt;&lt;/object&gt;&lt;object type=&quot;3&quot; unique_id=&quot;14182&quot;&gt;&lt;property id=&quot;20148&quot; value=&quot;5&quot;/&gt;&lt;property id=&quot;20300&quot; value=&quot;Slide 36&quot;/&gt;&lt;property id=&quot;20302&quot; value=&quot;1&quot;/&gt;&lt;property id=&quot;20303&quot; value=&quot;Bill Bennett&quot;/&gt;&lt;property id=&quot;20307&quot; value=&quot;302&quot;/&gt;&lt;property id=&quot;20309&quot; value=&quot;14208&quot;/&gt;&lt;property id=&quot;20312&quot; value=&quot;0&quot;/&gt;&lt;/object&gt;&lt;object type=&quot;3&quot; unique_id=&quot;14183&quot;&gt;&lt;property id=&quot;20148&quot; value=&quot;5&quot;/&gt;&lt;property id=&quot;20300&quot; value=&quot;Slide 37 - &amp;quot;Parallel Transmission&amp;quot;&quot;/&gt;&lt;property id=&quot;20302&quot; value=&quot;1&quot;/&gt;&lt;property id=&quot;20303&quot; value=&quot;Bill Bennett&quot;/&gt;&lt;property id=&quot;20307&quot; value=&quot;310&quot;/&gt;&lt;property id=&quot;20309&quot; value=&quot;14208&quot;/&gt;&lt;property id=&quot;20312&quot; value=&quot;0&quot;/&gt;&lt;/object&gt;&lt;object type=&quot;3&quot; unique_id=&quot;14184&quot;&gt;&lt;property id=&quot;20148&quot; value=&quot;5&quot;/&gt;&lt;property id=&quot;20300&quot; value=&quot;Slide 38 - &amp;quot;Centronics Cable &amp;quot;&quot;/&gt;&lt;property id=&quot;20302&quot; value=&quot;1&quot;/&gt;&lt;property id=&quot;20303&quot; value=&quot;Bill Bennett&quot;/&gt;&lt;property id=&quot;20307&quot; value=&quot;279&quot;/&gt;&lt;property id=&quot;20309&quot; value=&quot;14208&quot;/&gt;&lt;property id=&quot;20312&quot; value=&quot;0&quot;/&gt;&lt;/object&gt;&lt;object type=&quot;3&quot; unique_id=&quot;14185&quot;&gt;&lt;property id=&quot;20148&quot; value=&quot;5&quot;/&gt;&lt;property id=&quot;20300&quot; value=&quot;Slide 39 - &amp;quot;Wireless Technologies&amp;quot;&quot;/&gt;&lt;property id=&quot;20302&quot; value=&quot;1&quot;/&gt;&lt;property id=&quot;20303&quot; value=&quot;Bill Bennett&quot;/&gt;&lt;property id=&quot;20307&quot; value=&quot;268&quot;/&gt;&lt;property id=&quot;20309&quot; value=&quot;14208&quot;/&gt;&lt;property id=&quot;20312&quot; value=&quot;0&quot;/&gt;&lt;/object&gt;&lt;object type=&quot;3&quot; unique_id=&quot;14186&quot;&gt;&lt;property id=&quot;20148&quot; value=&quot;5&quot;/&gt;&lt;property id=&quot;20300&quot; value=&quot;Slide 40 - &amp;quot;IrDA&amp;quot;&quot;/&gt;&lt;property id=&quot;20302&quot; value=&quot;1&quot;/&gt;&lt;property id=&quot;20303&quot; value=&quot;Bill Bennett&quot;/&gt;&lt;property id=&quot;20307&quot; value=&quot;283&quot;/&gt;&lt;property id=&quot;20309&quot; value=&quot;14208&quot;/&gt;&lt;property id=&quot;20312&quot; value=&quot;0&quot;/&gt;&lt;/object&gt;&lt;object type=&quot;3&quot; unique_id=&quot;14187&quot;&gt;&lt;property id=&quot;20148&quot; value=&quot;5&quot;/&gt;&lt;property id=&quot;20300&quot; value=&quot;Slide 41&quot;/&gt;&lt;property id=&quot;20302&quot; value=&quot;1&quot;/&gt;&lt;property id=&quot;20303&quot; value=&quot;Bill Bennett&quot;/&gt;&lt;property id=&quot;20307&quot; value=&quot;292&quot;/&gt;&lt;property id=&quot;20309&quot; value=&quot;14208&quot;/&gt;&lt;property id=&quot;20312&quot; value=&quot;0&quot;/&gt;&lt;/object&gt;&lt;object type=&quot;3&quot; unique_id=&quot;14188&quot;&gt;&lt;property id=&quot;20148&quot; value=&quot;5&quot;/&gt;&lt;property id=&quot;20300&quot; value=&quot;Slide 43 - &amp;quot;Internet Access Technologies&amp;quot;&quot;/&gt;&lt;property id=&quot;20302&quot; value=&quot;1&quot;/&gt;&lt;property id=&quot;20303&quot; value=&quot;Bill Bennett&quot;/&gt;&lt;property id=&quot;20307&quot; value=&quot;311&quot;/&gt;&lt;property id=&quot;20309&quot; value=&quot;14208&quot;/&gt;&lt;property id=&quot;20312&quot; value=&quot;0&quot;/&gt;&lt;/object&gt;&lt;object type=&quot;3&quot; unique_id=&quot;14189&quot;&gt;&lt;property id=&quot;20148&quot; value=&quot;5&quot;/&gt;&lt;property id=&quot;20300&quot; value=&quot;Slide 44 - &amp;quot;Connecting to the Internet&amp;quot;&quot;/&gt;&lt;property id=&quot;20302&quot; value=&quot;1&quot;/&gt;&lt;property id=&quot;20303&quot; value=&quot;Bill Bennett&quot;/&gt;&lt;property id=&quot;20307&quot; value=&quot;280&quot;/&gt;&lt;property id=&quot;20309&quot; value=&quot;14208&quot;/&gt;&lt;property id=&quot;20312&quot; value=&quot;0&quot;/&gt;&lt;/object&gt;&lt;object type=&quot;3&quot; unique_id=&quot;14190&quot;&gt;&lt;property id=&quot;20148&quot; value=&quot;5&quot;/&gt;&lt;property id=&quot;20300&quot; value=&quot;Slide 45 - &amp;quot;PSTN Architecture&amp;quot;&quot;/&gt;&lt;property id=&quot;20302&quot; value=&quot;1&quot;/&gt;&lt;property id=&quot;20303&quot; value=&quot;Bill Bennett&quot;/&gt;&lt;property id=&quot;20307&quot; value=&quot;281&quot;/&gt;&lt;property id=&quot;20309&quot; value=&quot;14208&quot;/&gt;&lt;property id=&quot;20312&quot; value=&quot;0&quot;/&gt;&lt;/object&gt;&lt;object type=&quot;3&quot; unique_id=&quot;14191&quot;&gt;&lt;property id=&quot;20148&quot; value=&quot;5&quot;/&gt;&lt;property id=&quot;20300&quot; value=&quot;Slide 46 - &amp;quot;Connecting to the PSTN&amp;quot;&quot;/&gt;&lt;property id=&quot;20302&quot; value=&quot;1&quot;/&gt;&lt;property id=&quot;20303&quot; value=&quot;Bill Bennett&quot;/&gt;&lt;property id=&quot;20307&quot; value=&quot;285&quot;/&gt;&lt;property id=&quot;20309&quot; value=&quot;14208&quot;/&gt;&lt;property id=&quot;20312&quot; value=&quot;0&quot;/&gt;&lt;/object&gt;&lt;object type=&quot;3&quot; unique_id=&quot;14192&quot;&gt;&lt;property id=&quot;20148&quot; value=&quot;5&quot;/&gt;&lt;property id=&quot;20300&quot; value=&quot;Slide 47 - &amp;quot;Modems and the PSTN &amp;quot;&quot;/&gt;&lt;property id=&quot;20302&quot; value=&quot;1&quot;/&gt;&lt;property id=&quot;20303&quot; value=&quot;Bill Bennett&quot;/&gt;&lt;property id=&quot;20307&quot; value=&quot;293&quot;/&gt;&lt;property id=&quot;20309&quot; value=&quot;14208&quot;/&gt;&lt;property id=&quot;20312&quot; value=&quot;0&quot;/&gt;&lt;/object&gt;&lt;object type=&quot;3&quot; unique_id=&quot;14193&quot;&gt;&lt;property id=&quot;20148&quot; value=&quot;5&quot;/&gt;&lt;property id=&quot;20300&quot; value=&quot;Slide 48 - &amp;quot;Modem Standards&amp;quot;&quot;/&gt;&lt;property id=&quot;20302&quot; value=&quot;1&quot;/&gt;&lt;property id=&quot;20303&quot; value=&quot;Bill Bennett&quot;/&gt;&lt;property id=&quot;20307&quot; value=&quot;312&quot;/&gt;&lt;property id=&quot;20309&quot; value=&quot;14208&quot;/&gt;&lt;property id=&quot;20312&quot; value=&quot;0&quot;/&gt;&lt;/object&gt;&lt;object type=&quot;3&quot; unique_id=&quot;14194&quot;&gt;&lt;property id=&quot;20148&quot; value=&quot;5&quot;/&gt;&lt;property id=&quot;20300&quot; value=&quot;Slide 49 - &amp;quot;Modem Standards&amp;quot;&quot;/&gt;&lt;property id=&quot;20302&quot; value=&quot;1&quot;/&gt;&lt;property id=&quot;20303&quot; value=&quot;Bill Bennett&quot;/&gt;&lt;property id=&quot;20307&quot; value=&quot;284&quot;/&gt;&lt;property id=&quot;20309&quot; value=&quot;14208&quot;/&gt;&lt;property id=&quot;20312&quot; value=&quot;0&quot;/&gt;&lt;/object&gt;&lt;object type=&quot;3&quot; unique_id=&quot;14195&quot;&gt;&lt;property id=&quot;20148&quot; value=&quot;5&quot;/&gt;&lt;property id=&quot;20300&quot; value=&quot;Slide 50 - &amp;quot;Full-duplex&amp;quot;&quot;/&gt;&lt;property id=&quot;20302&quot; value=&quot;1&quot;/&gt;&lt;property id=&quot;20303&quot; value=&quot;Bill Bennett&quot;/&gt;&lt;property id=&quot;20307&quot; value=&quot;294&quot;/&gt;&lt;property id=&quot;20309&quot; value=&quot;14208&quot;/&gt;&lt;property id=&quot;20312&quot; value=&quot;0&quot;/&gt;&lt;/object&gt;&lt;object type=&quot;3&quot; unique_id=&quot;14196&quot;&gt;&lt;property id=&quot;20148&quot; value=&quot;5&quot;/&gt;&lt;property id=&quot;20300&quot; value=&quot;Slide 51 - &amp;quot;Quantization Noise&amp;quot;&quot;/&gt;&lt;property id=&quot;20302&quot; value=&quot;1&quot;/&gt;&lt;property id=&quot;20303&quot; value=&quot;Bill Bennett&quot;/&gt;&lt;property id=&quot;20307&quot; value=&quot;314&quot;/&gt;&lt;property id=&quot;20309&quot; value=&quot;14208&quot;/&gt;&lt;property id=&quot;20312&quot; value=&quot;0&quot;/&gt;&lt;/object&gt;&lt;object type=&quot;3&quot; unique_id=&quot;14197&quot;&gt;&lt;property id=&quot;20148&quot; value=&quot;5&quot;/&gt;&lt;property id=&quot;20300&quot; value=&quot;Slide 52 - &amp;quot;V.90 Implementation&amp;quot;&quot;/&gt;&lt;property id=&quot;20302&quot; value=&quot;1&quot;/&gt;&lt;property id=&quot;20303&quot; value=&quot;Bill Bennett&quot;/&gt;&lt;property id=&quot;20307&quot; value=&quot;286&quot;/&gt;&lt;property id=&quot;20309&quot; value=&quot;14208&quot;/&gt;&lt;property id=&quot;20312&quot; value=&quot;0&quot;/&gt;&lt;/object&gt;&lt;object type=&quot;3&quot; unique_id=&quot;14198&quot;&gt;&lt;property id=&quot;20148&quot; value=&quot;5&quot;/&gt;&lt;property id=&quot;20300&quot; value=&quot;Slide 53 - &amp;quot;Data Compression&amp;quot;&quot;/&gt;&lt;property id=&quot;20302&quot; value=&quot;1&quot;/&gt;&lt;property id=&quot;20303&quot; value=&quot;Bill Bennett&quot;/&gt;&lt;property id=&quot;20307&quot; value=&quot;313&quot;/&gt;&lt;property id=&quot;20309&quot; value=&quot;14208&quot;/&gt;&lt;property id=&quot;20312&quot; value=&quot;0&quot;/&gt;&lt;/object&gt;&lt;object type=&quot;3&quot; unique_id=&quot;14199&quot;&gt;&lt;property id=&quot;20148&quot; value=&quot;5&quot;/&gt;&lt;property id=&quot;20300&quot; value=&quot;Slide 54 - &amp;quot;Error Prevention&amp;quot;&quot;/&gt;&lt;property id=&quot;20302&quot; value=&quot;1&quot;/&gt;&lt;property id=&quot;20303&quot; value=&quot;Bill Bennett&quot;/&gt;&lt;property id=&quot;20307&quot; value=&quot;296&quot;/&gt;&lt;property id=&quot;20309&quot; value=&quot;14208&quot;/&gt;&lt;property id=&quot;20312&quot; value=&quot;0&quot;/&gt;&lt;/object&gt;&lt;object type=&quot;3&quot; unique_id=&quot;14200&quot;&gt;&lt;property id=&quot;20148&quot; value=&quot;5&quot;/&gt;&lt;property id=&quot;20300&quot; value=&quot;Slide 55 - &amp;quot;Digital Subscriber Line (DSL)&amp;quot;&quot;/&gt;&lt;property id=&quot;20302&quot; value=&quot;1&quot;/&gt;&lt;property id=&quot;20303&quot; value=&quot;Bill Bennett&quot;/&gt;&lt;property id=&quot;20307&quot; value=&quot;298&quot;/&gt;&lt;property id=&quot;20309&quot; value=&quot;14208&quot;/&gt;&lt;property id=&quot;20312&quot; value=&quot;0&quot;/&gt;&lt;/object&gt;&lt;object type=&quot;3&quot; unique_id=&quot;14201&quot;&gt;&lt;property id=&quot;20148&quot; value=&quot;5&quot;/&gt;&lt;property id=&quot;20300&quot; value=&quot;Slide 56 - &amp;quot;Digital Subscriber Line (DSL)&amp;quot;&quot;/&gt;&lt;property id=&quot;20302&quot; value=&quot;1&quot;/&gt;&lt;property id=&quot;20303&quot; value=&quot;Bill Bennett&quot;/&gt;&lt;property id=&quot;20307&quot; value=&quot;287&quot;/&gt;&lt;property id=&quot;20309&quot; value=&quot;14208&quot;/&gt;&lt;property id=&quot;20312&quot; value=&quot;0&quot;/&gt;&lt;/object&gt;&lt;object type=&quot;3&quot; unique_id=&quot;14202&quot;&gt;&lt;property id=&quot;20148&quot; value=&quot;5&quot;/&gt;&lt;property id=&quot;20300&quot; value=&quot;Slide 57 - &amp;quot;DSL Standards and Technology&amp;quot;&quot;/&gt;&lt;property id=&quot;20302&quot; value=&quot;1&quot;/&gt;&lt;property id=&quot;20303&quot; value=&quot;Bill Bennett&quot;/&gt;&lt;property id=&quot;20307&quot; value=&quot;295&quot;/&gt;&lt;property id=&quot;20309&quot; value=&quot;14208&quot;/&gt;&lt;property id=&quot;20312&quot; value=&quot;0&quot;/&gt;&lt;/object&gt;&lt;object type=&quot;3&quot; unique_id=&quot;14203&quot;&gt;&lt;property id=&quot;20148&quot; value=&quot;5&quot;/&gt;&lt;property id=&quot;20300&quot; value=&quot;Slide 58 - &amp;quot;DSL Architecture&amp;quot;&quot;/&gt;&lt;property id=&quot;20302&quot; value=&quot;1&quot;/&gt;&lt;property id=&quot;20303&quot; value=&quot;Bill Bennett&quot;/&gt;&lt;property id=&quot;20307&quot; value=&quot;288&quot;/&gt;&lt;property id=&quot;20309&quot; value=&quot;14208&quot;/&gt;&lt;property id=&quot;20312&quot; value=&quot;0&quot;/&gt;&lt;/object&gt;&lt;object type=&quot;3&quot; unique_id=&quot;14204&quot;&gt;&lt;property id=&quot;20148&quot; value=&quot;5&quot;/&gt;&lt;property id=&quot;20300&quot; value=&quot;Slide 59 - &amp;quot;Cable Modems&amp;quot;&quot;/&gt;&lt;property id=&quot;20302&quot; value=&quot;1&quot;/&gt;&lt;property id=&quot;20303&quot; value=&quot;Bill Bennett&quot;/&gt;&lt;property id=&quot;20307&quot; value=&quot;297&quot;/&gt;&lt;property id=&quot;20309&quot; value=&quot;14208&quot;/&gt;&lt;property id=&quot;20312&quot; value=&quot;0&quot;/&gt;&lt;/object&gt;&lt;object type=&quot;3&quot; unique_id=&quot;14205&quot;&gt;&lt;property id=&quot;20148&quot; value=&quot;5&quot;/&gt;&lt;property id=&quot;20300&quot; value=&quot;Slide 60 - &amp;quot;Cable Modem Connection&amp;quot;&quot;/&gt;&lt;property id=&quot;20302&quot; value=&quot;1&quot;/&gt;&lt;property id=&quot;20303&quot; value=&quot;Bill Bennett&quot;/&gt;&lt;property id=&quot;20307&quot; value=&quot;289&quot;/&gt;&lt;property id=&quot;20309&quot; value=&quot;14208&quot;/&gt;&lt;property id=&quot;20312&quot; value=&quot;0&quot;/&gt;&lt;/object&gt;&lt;object type=&quot;3&quot; unique_id=&quot;14206&quot;&gt;&lt;property id=&quot;20148&quot; value=&quot;5&quot;/&gt;&lt;property id=&quot;20300&quot; value=&quot;Slide 61 - &amp;quot;Cable Data Network&amp;quot;&quot;/&gt;&lt;property id=&quot;20302&quot; value=&quot;1&quot;/&gt;&lt;property id=&quot;20303&quot; value=&quot;Bill Bennett&quot;/&gt;&lt;property id=&quot;20307&quot; value=&quot;291&quot;/&gt;&lt;property id=&quot;20309&quot; value=&quot;14208&quot;/&gt;&lt;property id=&quot;20312&quot; value=&quot;0&quot;/&gt;&lt;/object&gt;&lt;object type=&quot;3&quot; unique_id=&quot;14207&quot;&gt;&lt;property id=&quot;20148&quot; value=&quot;5&quot;/&gt;&lt;property id=&quot;20300&quot; value=&quot;Slide 62 - &amp;quot;Fixed-Point Wireless&amp;quot;&quot;/&gt;&lt;property id=&quot;20302&quot; value=&quot;1&quot;/&gt;&lt;property id=&quot;20303&quot; value=&quot;Bill Bennett&quot;/&gt;&lt;property id=&quot;20307&quot; value=&quot;315&quot;/&gt;&lt;property id=&quot;20309&quot; value=&quot;14208&quot;/&gt;&lt;property id=&quot;20312&quot; value=&quot;0&quot;/&gt;&lt;/object&gt;&lt;object type=&quot;3&quot; unique_id=&quot;14928&quot;&gt;&lt;property id=&quot;20148&quot; value=&quot;5&quot;/&gt;&lt;property id=&quot;20300&quot; value=&quot;Slide 8 - &amp;quot;Unshielded Twisted Pair&amp;quot;&quot;/&gt;&lt;property id=&quot;20303&quot; value=&quot;Bill Bennett&quot;/&gt;&lt;property id=&quot;20307&quot; value=&quot;316&quot;/&gt;&lt;property id=&quot;20309&quot; value=&quot;14208&quot;/&gt;&lt;/object&gt;&lt;object type=&quot;3&quot; unique_id=&quot;15254&quot;&gt;&lt;property id=&quot;20148&quot; value=&quot;5&quot;/&gt;&lt;property id=&quot;20300&quot; value=&quot;Slide 12 - &amp;quot;Shielded Twisted Pair (STP)&amp;quot;&quot;/&gt;&lt;property id=&quot;20303&quot; value=&quot;Bill Bennett&quot;/&gt;&lt;property id=&quot;20307&quot; value=&quot;317&quot;/&gt;&lt;property id=&quot;20309&quot; value=&quot;14208&quot;/&gt;&lt;/object&gt;&lt;object type=&quot;3&quot; unique_id=&quot;15453&quot;&gt;&lt;property id=&quot;20148&quot; value=&quot;5&quot;/&gt;&lt;property id=&quot;20300&quot; value=&quot;Slide 30 - &amp;quot;USB Connectors&amp;quot;&quot;/&gt;&lt;property id=&quot;20303&quot; value=&quot;Bill Bennett&quot;/&gt;&lt;property id=&quot;20307&quot; value=&quot;318&quot;/&gt;&lt;property id=&quot;20309&quot; value=&quot;14208&quot;/&gt;&lt;/object&gt;&lt;object type=&quot;3&quot; unique_id=&quot;16191&quot;&gt;&lt;property id=&quot;20148&quot; value=&quot;5&quot;/&gt;&lt;property id=&quot;20300&quot; value=&quot;Slide 32 - &amp;quot;Common USB Implementations&amp;quot;&quot;/&gt;&lt;property id=&quot;20303&quot; value=&quot;Bill Bennett&quot;/&gt;&lt;property id=&quot;20307&quot; value=&quot;319&quot;/&gt;&lt;property id=&quot;20309&quot; value=&quot;14208&quot;/&gt;&lt;/object&gt;&lt;object type=&quot;3&quot; unique_id=&quot;16532&quot;&gt;&lt;property id=&quot;20148&quot; value=&quot;5&quot;/&gt;&lt;property id=&quot;20300&quot; value=&quot;Slide 42&quot;/&gt;&lt;property id=&quot;20303&quot; value=&quot;Bill Bennett&quot;/&gt;&lt;property id=&quot;20307&quot; value=&quot;320&quot;/&gt;&lt;property id=&quot;20309&quot; value=&quot;1420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8,390342518,\\BB8\websites\cis.msjc.edu\courses\core_courses\csis202\lessons\03\powerpoint\ch03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390342518,\\BB8\websites\cis.msjc.edu\courses\core_courses\csis202\lessons\03\powerpoint\ch03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390342518,\\BB8\websites\cis.msjc.edu\courses\core_courses\csis202\lessons\03\powerpoint\ch03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390342518,\\BB8\websites\cis.msjc.edu\courses\core_courses\csis202\lessons\03\powerpoint\ch03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390342518,\\BB8\websites\cis.msjc.edu\courses\core_courses\csis202\lessons\03\powerpoint\ch03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390342518,\\BB8\websites\cis.msjc.edu\courses\core_courses\csis202\lessons\03\powerpoint\ch03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390342518,\\BB8\websites\cis.msjc.edu\courses\core_courses\csis202\lessons\03\powerpoint\ch03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390342518,\\BB8\websites\cis.msjc.edu\courses\core_courses\csis202\lessons\03\powerpoint\ch03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390342518,\\BB8\websites\cis.msjc.edu\courses\core_courses\csis202\lessons\03\powerpoint\ch03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390342518,\\BB8\websites\cis.msjc.edu\courses\core_courses\csis202\lessons\03\powerpoint\ch03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390342518,\\BB8\websites\cis.msjc.edu\courses\core_courses\csis202\lessons\03\powerpoint\ch03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390342518,\\BB8\websites\cis.msjc.edu\courses\core_courses\csis202\lessons\03\powerpoint\ch03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390342518,\\BB8\websites\cis.msjc.edu\courses\core_courses\csis202\lessons\03\powerpoint\ch03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390342518,\\BB8\websites\cis.msjc.edu\courses\core_courses\csis202\lessons\03\powerpoint\ch03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390342518,\\BB8\websites\cis.msjc.edu\courses\core_courses\csis202\lessons\03\powerpoint\ch03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390342518,\\BB8\websites\cis.msjc.edu\courses\core_courses\csis202\lessons\03\powerpoint\ch03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390342518,\\BB8\websites\cis.msjc.edu\courses\core_courses\csis202\lessons\03\powerpoint\ch03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390342518,\\BB8\websites\cis.msjc.edu\courses\core_courses\csis202\lessons\03\powerpoint\ch03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6,390342518,\\BB8\websites\cis.msjc.edu\courses\core_courses\csis202\lessons\03\powerpoint\ch03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7,390342518,\\BB8\websites\cis.msjc.edu\courses\core_courses\csis202\lessons\03\powerpoint\ch03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8,390342518,\\BB8\websites\cis.msjc.edu\courses\core_courses\csis202\lessons\03\powerpoint\ch03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390342518,\\BB8\websites\cis.msjc.edu\courses\core_courses\csis202\lessons\03\powerpoint\ch03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9,390342518,\\BB8\websites\cis.msjc.edu\courses\core_courses\csis202\lessons\03\powerpoint\ch03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0,390342518,\\BB8\websites\cis.msjc.edu\courses\core_courses\csis202\lessons\03\powerpoint\ch03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1,390342518,\\BB8\websites\cis.msjc.edu\courses\core_courses\csis202\lessons\03\powerpoint\ch03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2,390342518,\\BB8\websites\cis.msjc.edu\courses\core_courses\csis202\lessons\03\powerpoint\ch03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3,390342518,\\BB8\websites\cis.msjc.edu\courses\core_courses\csis202\lessons\03\powerpoint\ch03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390342518,\\BB8\websites\cis.msjc.edu\courses\core_courses\csis202\lessons\03\powerpoint\ch03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5,390342518,\\BB8\websites\cis.msjc.edu\courses\core_courses\csis202\lessons\03\powerpoint\ch03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6,390342518,\\BB8\websites\cis.msjc.edu\courses\core_courses\csis202\lessons\03\powerpoint\ch03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7,390342518,\\BB8\websites\cis.msjc.edu\courses\core_courses\csis202\lessons\03\powerpoint\ch03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8,390342518,\\BB8\websites\cis.msjc.edu\courses\core_courses\csis202\lessons\03\powerpoint\ch03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390342518,\\BB8\websites\cis.msjc.edu\courses\core_courses\csis202\lessons\03\powerpoint\ch03_pptx\Media.ppcx"/>
</p:tagLst>
</file>

<file path=ppt/tags/tag40.xml><?xml version="1.0" encoding="utf-8"?>
<p:tagLst xmlns:a="http://schemas.openxmlformats.org/drawingml/2006/main" xmlns:r="http://schemas.openxmlformats.org/officeDocument/2006/relationships" xmlns:p="http://schemas.openxmlformats.org/presentationml/2006/main">
  <p:tag name="PPSNARRATION" val="39,390342518,\\BB8\websites\cis.msjc.edu\courses\core_courses\csis202\lessons\03\powerpoint\ch03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 val="40,390342518,\\BB8\websites\cis.msjc.edu\courses\core_courses\csis202\lessons\03\powerpoint\ch03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 val="41,390342518,\\BB8\websites\cis.msjc.edu\courses\core_courses\csis202\lessons\03\powerpoint\ch03_pptx\Media.ppcx"/>
</p:tagLst>
</file>

<file path=ppt/tags/tag43.xml><?xml version="1.0" encoding="utf-8"?>
<p:tagLst xmlns:a="http://schemas.openxmlformats.org/drawingml/2006/main" xmlns:r="http://schemas.openxmlformats.org/officeDocument/2006/relationships" xmlns:p="http://schemas.openxmlformats.org/presentationml/2006/main">
  <p:tag name="PPSNARRATION" val="42,390342518,\\BB8\websites\cis.msjc.edu\courses\core_courses\csis202\lessons\03\powerpoint\ch03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43,390342518,\\BB8\websites\cis.msjc.edu\courses\core_courses\csis202\lessons\03\powerpoint\ch03_pptx\Media.ppcx"/>
</p:tagLst>
</file>

<file path=ppt/tags/tag45.xml><?xml version="1.0" encoding="utf-8"?>
<p:tagLst xmlns:a="http://schemas.openxmlformats.org/drawingml/2006/main" xmlns:r="http://schemas.openxmlformats.org/officeDocument/2006/relationships" xmlns:p="http://schemas.openxmlformats.org/presentationml/2006/main">
  <p:tag name="PPSNARRATION" val="44,390342518,\\BB8\websites\cis.msjc.edu\courses\core_courses\csis202\lessons\03\powerpoint\ch03_pptx\Media.ppcx"/>
</p:tagLst>
</file>

<file path=ppt/tags/tag46.xml><?xml version="1.0" encoding="utf-8"?>
<p:tagLst xmlns:a="http://schemas.openxmlformats.org/drawingml/2006/main" xmlns:r="http://schemas.openxmlformats.org/officeDocument/2006/relationships" xmlns:p="http://schemas.openxmlformats.org/presentationml/2006/main">
  <p:tag name="PPSNARRATION" val="45,390342518,\\BB8\websites\cis.msjc.edu\courses\core_courses\csis202\lessons\03\powerpoint\ch03_pptx\Media.ppcx"/>
</p:tagLst>
</file>

<file path=ppt/tags/tag47.xml><?xml version="1.0" encoding="utf-8"?>
<p:tagLst xmlns:a="http://schemas.openxmlformats.org/drawingml/2006/main" xmlns:r="http://schemas.openxmlformats.org/officeDocument/2006/relationships" xmlns:p="http://schemas.openxmlformats.org/presentationml/2006/main">
  <p:tag name="PPSNARRATION" val="46,390342518,\\BB8\websites\cis.msjc.edu\courses\core_courses\csis202\lessons\03\powerpoint\ch03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47,390342518,\\BB8\websites\cis.msjc.edu\courses\core_courses\csis202\lessons\03\powerpoint\ch03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48,390342518,\\BB8\websites\cis.msjc.edu\courses\core_courses\csis202\lessons\03\powerpoint\ch03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390342518,\\BB8\websites\cis.msjc.edu\courses\core_courses\csis202\lessons\03\powerpoint\ch03_pptx\Media.ppcx"/>
</p:tagLst>
</file>

<file path=ppt/tags/tag50.xml><?xml version="1.0" encoding="utf-8"?>
<p:tagLst xmlns:a="http://schemas.openxmlformats.org/drawingml/2006/main" xmlns:r="http://schemas.openxmlformats.org/officeDocument/2006/relationships" xmlns:p="http://schemas.openxmlformats.org/presentationml/2006/main">
  <p:tag name="PPSNARRATION" val="49,390342518,\\BB8\websites\cis.msjc.edu\courses\core_courses\csis202\lessons\03\powerpoint\ch03_pptx\Media.ppcx"/>
</p:tagLst>
</file>

<file path=ppt/tags/tag51.xml><?xml version="1.0" encoding="utf-8"?>
<p:tagLst xmlns:a="http://schemas.openxmlformats.org/drawingml/2006/main" xmlns:r="http://schemas.openxmlformats.org/officeDocument/2006/relationships" xmlns:p="http://schemas.openxmlformats.org/presentationml/2006/main">
  <p:tag name="PPSNARRATION" val="50,390342518,\\BB8\websites\cis.msjc.edu\courses\core_courses\csis202\lessons\03\powerpoint\ch03_pptx\Media.ppcx"/>
</p:tagLst>
</file>

<file path=ppt/tags/tag52.xml><?xml version="1.0" encoding="utf-8"?>
<p:tagLst xmlns:a="http://schemas.openxmlformats.org/drawingml/2006/main" xmlns:r="http://schemas.openxmlformats.org/officeDocument/2006/relationships" xmlns:p="http://schemas.openxmlformats.org/presentationml/2006/main">
  <p:tag name="PPSNARRATION" val="51,390342518,\\BB8\websites\cis.msjc.edu\courses\core_courses\csis202\lessons\03\powerpoint\ch03_pptx\Media.ppcx"/>
</p:tagLst>
</file>

<file path=ppt/tags/tag53.xml><?xml version="1.0" encoding="utf-8"?>
<p:tagLst xmlns:a="http://schemas.openxmlformats.org/drawingml/2006/main" xmlns:r="http://schemas.openxmlformats.org/officeDocument/2006/relationships" xmlns:p="http://schemas.openxmlformats.org/presentationml/2006/main">
  <p:tag name="PPSNARRATION" val="52,390342518,\\BB8\websites\cis.msjc.edu\courses\core_courses\csis202\lessons\03\powerpoint\ch03_pptx\Media.ppcx"/>
</p:tagLst>
</file>

<file path=ppt/tags/tag54.xml><?xml version="1.0" encoding="utf-8"?>
<p:tagLst xmlns:a="http://schemas.openxmlformats.org/drawingml/2006/main" xmlns:r="http://schemas.openxmlformats.org/officeDocument/2006/relationships" xmlns:p="http://schemas.openxmlformats.org/presentationml/2006/main">
  <p:tag name="PPSNARRATION" val="53,390342518,\\BB8\websites\cis.msjc.edu\courses\core_courses\csis202\lessons\03\powerpoint\ch03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54,390342518,\\BB8\websites\cis.msjc.edu\courses\core_courses\csis202\lessons\03\powerpoint\ch03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55,390342518,\\BB8\websites\cis.msjc.edu\courses\core_courses\csis202\lessons\03\powerpoint\ch03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56,390342518,\\BB8\websites\cis.msjc.edu\courses\core_courses\csis202\lessons\03\powerpoint\ch03_pptx\Media.ppcx"/>
</p:tagLst>
</file>

<file path=ppt/tags/tag58.xml><?xml version="1.0" encoding="utf-8"?>
<p:tagLst xmlns:a="http://schemas.openxmlformats.org/drawingml/2006/main" xmlns:r="http://schemas.openxmlformats.org/officeDocument/2006/relationships" xmlns:p="http://schemas.openxmlformats.org/presentationml/2006/main">
  <p:tag name="PPSNARRATION" val="57,390342518,\\BB8\websites\cis.msjc.edu\courses\core_courses\csis202\lessons\03\powerpoint\ch03_pptx\Media.ppcx"/>
</p:tagLst>
</file>

<file path=ppt/tags/tag59.xml><?xml version="1.0" encoding="utf-8"?>
<p:tagLst xmlns:a="http://schemas.openxmlformats.org/drawingml/2006/main" xmlns:r="http://schemas.openxmlformats.org/officeDocument/2006/relationships" xmlns:p="http://schemas.openxmlformats.org/presentationml/2006/main">
  <p:tag name="PPSNARRATION" val="58,390342518,\\BB8\websites\cis.msjc.edu\courses\core_courses\csis202\lessons\03\powerpoint\ch03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390342518,\\BB8\websites\cis.msjc.edu\courses\core_courses\csis202\lessons\03\powerpoint\ch03_pptx\Media.ppcx"/>
</p:tagLst>
</file>

<file path=ppt/tags/tag60.xml><?xml version="1.0" encoding="utf-8"?>
<p:tagLst xmlns:a="http://schemas.openxmlformats.org/drawingml/2006/main" xmlns:r="http://schemas.openxmlformats.org/officeDocument/2006/relationships" xmlns:p="http://schemas.openxmlformats.org/presentationml/2006/main">
  <p:tag name="PPSNARRATION" val="59,390342518,\\BB8\websites\cis.msjc.edu\courses\core_courses\csis202\lessons\03\powerpoint\ch03_pptx\Media.ppcx"/>
</p:tagLst>
</file>

<file path=ppt/tags/tag61.xml><?xml version="1.0" encoding="utf-8"?>
<p:tagLst xmlns:a="http://schemas.openxmlformats.org/drawingml/2006/main" xmlns:r="http://schemas.openxmlformats.org/officeDocument/2006/relationships" xmlns:p="http://schemas.openxmlformats.org/presentationml/2006/main">
  <p:tag name="PPSNARRATION" val="60,390342518,\\BB8\websites\cis.msjc.edu\courses\core_courses\csis202\lessons\03\powerpoint\ch03_pptx\Media.ppcx"/>
</p:tagLst>
</file>

<file path=ppt/tags/tag62.xml><?xml version="1.0" encoding="utf-8"?>
<p:tagLst xmlns:a="http://schemas.openxmlformats.org/drawingml/2006/main" xmlns:r="http://schemas.openxmlformats.org/officeDocument/2006/relationships" xmlns:p="http://schemas.openxmlformats.org/presentationml/2006/main">
  <p:tag name="PPSNARRATION" val="61,390342518,\\BB8\websites\cis.msjc.edu\courses\core_courses\csis202\lessons\03\powerpoint\ch03_pptx\Media.ppcx"/>
</p:tagLst>
</file>

<file path=ppt/tags/tag63.xml><?xml version="1.0" encoding="utf-8"?>
<p:tagLst xmlns:a="http://schemas.openxmlformats.org/drawingml/2006/main" xmlns:r="http://schemas.openxmlformats.org/officeDocument/2006/relationships" xmlns:p="http://schemas.openxmlformats.org/presentationml/2006/main">
  <p:tag name="PPSNARRATION" val="62,390342518,\\BB8\websites\cis.msjc.edu\courses\core_courses\csis202\lessons\03\powerpoint\ch03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390342518,\\BB8\websites\cis.msjc.edu\courses\core_courses\csis202\lessons\03\powerpoint\ch03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390342518,\\BB8\websites\cis.msjc.edu\courses\core_courses\csis202\lessons\03\powerpoint\ch03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9,390342518,\\BB8\websites\cis.msjc.edu\courses\core_courses\csis202\lessons\03\powerpoint\ch03_pptx\Media.ppcx"/>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1418</TotalTime>
  <Words>2865</Words>
  <Application>Microsoft Office PowerPoint</Application>
  <PresentationFormat>On-screen Show (4:3)</PresentationFormat>
  <Paragraphs>369</Paragraphs>
  <Slides>62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Tahoma</vt:lpstr>
      <vt:lpstr>Times New Roman</vt:lpstr>
      <vt:lpstr>Wingdings</vt:lpstr>
      <vt:lpstr>Blends</vt:lpstr>
      <vt:lpstr>Chapter 3</vt:lpstr>
      <vt:lpstr>Physical Layer</vt:lpstr>
      <vt:lpstr>American Wire Gauge Standard</vt:lpstr>
      <vt:lpstr>Signal Degradation</vt:lpstr>
      <vt:lpstr>Communications Media</vt:lpstr>
      <vt:lpstr>Unshielded Twisted Pair</vt:lpstr>
      <vt:lpstr>Unshielded Twisted Pair</vt:lpstr>
      <vt:lpstr>Unshielded Twisted Pair</vt:lpstr>
      <vt:lpstr>UTP Specifications</vt:lpstr>
      <vt:lpstr>Common UTP Installation Mistakes</vt:lpstr>
      <vt:lpstr>Shielded Twisted Pair (STP)</vt:lpstr>
      <vt:lpstr>Shielded Twisted Pair (STP)</vt:lpstr>
      <vt:lpstr>Coaxial Cable</vt:lpstr>
      <vt:lpstr>Coaxial Cable</vt:lpstr>
      <vt:lpstr>Fiber-Optic Cable</vt:lpstr>
      <vt:lpstr> </vt:lpstr>
      <vt:lpstr>Fiber Optic Cable</vt:lpstr>
      <vt:lpstr>Light Transmission Modes</vt:lpstr>
      <vt:lpstr> Multimode Graded Index Fiber</vt:lpstr>
      <vt:lpstr>Guided Media Characteristics </vt:lpstr>
      <vt:lpstr>Point-to-Point Data Transmission Technologies</vt:lpstr>
      <vt:lpstr>Serial Transmission Standards</vt:lpstr>
      <vt:lpstr>RS-232</vt:lpstr>
      <vt:lpstr>RS-232 DB-25 &amp; Db-9 Connectors</vt:lpstr>
      <vt:lpstr>RS-232 Serial Connections</vt:lpstr>
      <vt:lpstr>DCE/DTE</vt:lpstr>
      <vt:lpstr>UARTs</vt:lpstr>
      <vt:lpstr>Universal Serial Bus (USB)</vt:lpstr>
      <vt:lpstr>USB Hubs</vt:lpstr>
      <vt:lpstr>USB Connectors</vt:lpstr>
      <vt:lpstr>USB Connectors</vt:lpstr>
      <vt:lpstr>Common USB Implementations</vt:lpstr>
      <vt:lpstr>PowerPoint Presentation</vt:lpstr>
      <vt:lpstr>IEEE-1394</vt:lpstr>
      <vt:lpstr>FireWire (IEEE-1394)</vt:lpstr>
      <vt:lpstr>PowerPoint Presentation</vt:lpstr>
      <vt:lpstr>Parallel Transmission</vt:lpstr>
      <vt:lpstr>Centronics Cable </vt:lpstr>
      <vt:lpstr>Wireless Technologies</vt:lpstr>
      <vt:lpstr>IrDA</vt:lpstr>
      <vt:lpstr>PowerPoint Presentation</vt:lpstr>
      <vt:lpstr>PowerPoint Presentation</vt:lpstr>
      <vt:lpstr>Internet Access Technologies</vt:lpstr>
      <vt:lpstr>Connecting to the Internet</vt:lpstr>
      <vt:lpstr>PSTN Architecture</vt:lpstr>
      <vt:lpstr>Connecting to the PSTN</vt:lpstr>
      <vt:lpstr>Modems and the PSTN </vt:lpstr>
      <vt:lpstr>Modem Standards</vt:lpstr>
      <vt:lpstr>Modem Standards</vt:lpstr>
      <vt:lpstr>Full-duplex</vt:lpstr>
      <vt:lpstr>Quantization Noise</vt:lpstr>
      <vt:lpstr>V.90 Implementation</vt:lpstr>
      <vt:lpstr>Data Compression</vt:lpstr>
      <vt:lpstr>Error Prevention</vt:lpstr>
      <vt:lpstr>Digital Subscriber Line (DSL)</vt:lpstr>
      <vt:lpstr>Digital Subscriber Line (DSL)</vt:lpstr>
      <vt:lpstr>DSL Standards and Technology</vt:lpstr>
      <vt:lpstr>DSL Architecture</vt:lpstr>
      <vt:lpstr>Cable Modems</vt:lpstr>
      <vt:lpstr>Cable Modem Connection</vt:lpstr>
      <vt:lpstr>Cable Data Network</vt:lpstr>
      <vt:lpstr>Fixed-Point Wireless</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CSIS202:Lessons:Chapter 3</dc:title>
  <dc:creator>Bill S. Bennett</dc:creator>
  <cp:lastModifiedBy>Bill Bennett</cp:lastModifiedBy>
  <cp:revision>127</cp:revision>
  <dcterms:created xsi:type="dcterms:W3CDTF">2003-12-24T01:17:39Z</dcterms:created>
  <dcterms:modified xsi:type="dcterms:W3CDTF">2024-05-09T20:19:34Z</dcterms:modified>
</cp:coreProperties>
</file>