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9"/>
  </p:notesMasterIdLst>
  <p:sldIdLst>
    <p:sldId id="287" r:id="rId2"/>
    <p:sldId id="322" r:id="rId3"/>
    <p:sldId id="309" r:id="rId4"/>
    <p:sldId id="288" r:id="rId5"/>
    <p:sldId id="256" r:id="rId6"/>
    <p:sldId id="257" r:id="rId7"/>
    <p:sldId id="323" r:id="rId8"/>
    <p:sldId id="258" r:id="rId9"/>
    <p:sldId id="311" r:id="rId10"/>
    <p:sldId id="260" r:id="rId11"/>
    <p:sldId id="289" r:id="rId12"/>
    <p:sldId id="261" r:id="rId13"/>
    <p:sldId id="262" r:id="rId14"/>
    <p:sldId id="263" r:id="rId15"/>
    <p:sldId id="264" r:id="rId16"/>
    <p:sldId id="265" r:id="rId17"/>
    <p:sldId id="266" r:id="rId18"/>
    <p:sldId id="267" r:id="rId19"/>
    <p:sldId id="290" r:id="rId20"/>
    <p:sldId id="269" r:id="rId21"/>
    <p:sldId id="312" r:id="rId22"/>
    <p:sldId id="271" r:id="rId23"/>
    <p:sldId id="291" r:id="rId24"/>
    <p:sldId id="293" r:id="rId25"/>
    <p:sldId id="292" r:id="rId26"/>
    <p:sldId id="294" r:id="rId27"/>
    <p:sldId id="297" r:id="rId28"/>
    <p:sldId id="298" r:id="rId29"/>
    <p:sldId id="272" r:id="rId30"/>
    <p:sldId id="274" r:id="rId31"/>
    <p:sldId id="299" r:id="rId32"/>
    <p:sldId id="300" r:id="rId33"/>
    <p:sldId id="276" r:id="rId34"/>
    <p:sldId id="301" r:id="rId35"/>
    <p:sldId id="302" r:id="rId36"/>
    <p:sldId id="313" r:id="rId37"/>
    <p:sldId id="277" r:id="rId38"/>
    <p:sldId id="278" r:id="rId39"/>
    <p:sldId id="314" r:id="rId40"/>
    <p:sldId id="317" r:id="rId41"/>
    <p:sldId id="284" r:id="rId42"/>
    <p:sldId id="279" r:id="rId43"/>
    <p:sldId id="285" r:id="rId44"/>
    <p:sldId id="286" r:id="rId45"/>
    <p:sldId id="280" r:id="rId46"/>
    <p:sldId id="281" r:id="rId47"/>
    <p:sldId id="303" r:id="rId48"/>
    <p:sldId id="282" r:id="rId49"/>
    <p:sldId id="304" r:id="rId50"/>
    <p:sldId id="315" r:id="rId51"/>
    <p:sldId id="316" r:id="rId52"/>
    <p:sldId id="305" r:id="rId53"/>
    <p:sldId id="318" r:id="rId54"/>
    <p:sldId id="319" r:id="rId55"/>
    <p:sldId id="320" r:id="rId56"/>
    <p:sldId id="321" r:id="rId57"/>
    <p:sldId id="306" r:id="rId58"/>
  </p:sldIdLst>
  <p:sldSz cx="9144000" cy="6858000" type="screen4x3"/>
  <p:notesSz cx="6858000" cy="9144000"/>
  <p:custDataLst>
    <p:tags r:id="rId60"/>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72663" autoAdjust="0"/>
  </p:normalViewPr>
  <p:slideViewPr>
    <p:cSldViewPr>
      <p:cViewPr varScale="1">
        <p:scale>
          <a:sx n="103" d="100"/>
          <a:sy n="103" d="100"/>
        </p:scale>
        <p:origin x="2256"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2B8CD-8808-4F85-9D99-A61637B7C9D0}" type="datetimeFigureOut">
              <a:rPr lang="en-US" smtClean="0"/>
              <a:t>5/9/2024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D8F25-1228-49EA-A042-E0161B38715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Various technologies including modems, cable modems, and digital subscriber line technologies can be used as the actual mechanism for accessing the Internet. These technologies, along with the manner in which they implement basic data communications concepts, will be discussed in chapter 3. The technologies depicted in the graphic you see here each represent a portion of the overall</a:t>
            </a:r>
            <a:r>
              <a:rPr lang="en-US" baseline="0" dirty="0"/>
              <a:t> end-to-end communication link which we’ll be covering in upcoming chapters.</a:t>
            </a:r>
          </a:p>
          <a:p>
            <a:r>
              <a:rPr lang="en-US" baseline="0" dirty="0"/>
              <a:t>PC to access device and access device to access server will be covered in chapter 3. Local area networks are covered in chapter 4, access device to access device over the Internet is covered in chapter 6, and the network protocols used for end-to-end communications will be covered in chapters 7 and 8.</a:t>
            </a:r>
            <a:endParaRPr lang="en-US" dirty="0"/>
          </a:p>
        </p:txBody>
      </p:sp>
      <p:sp>
        <p:nvSpPr>
          <p:cNvPr id="4" name="Slide Number Placeholder 3"/>
          <p:cNvSpPr>
            <a:spLocks noGrp="1"/>
          </p:cNvSpPr>
          <p:nvPr>
            <p:ph type="sldNum" sz="quarter" idx="10"/>
          </p:nvPr>
        </p:nvSpPr>
        <p:spPr/>
        <p:txBody>
          <a:bodyPr/>
          <a:lstStyle/>
          <a:p>
            <a:fld id="{184D8F25-1228-49EA-A042-E0161B387156}"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57356"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73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37DDF9AE-27E3-4FE5-B7C9-B1377E9F5E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B49D6EE-3A7B-4C65-BA0B-1046E123E7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6343380-CFA7-43F6-9474-04B61B88488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SmartArt Placeholder 2"/>
          <p:cNvSpPr>
            <a:spLocks noGrp="1"/>
          </p:cNvSpPr>
          <p:nvPr>
            <p:ph type="dgm"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6995AC9-2B66-48D9-9A70-91FD1E1929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5A5932E-E11C-475B-AD74-87F7ECD9A44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0E001F3-5605-42BE-A8A8-84E8F3FF53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3655038-619A-49A6-8F5A-803C2900A8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7FE6888D-F6F1-4167-AF6E-9C86141C0D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40FFE0D2-F357-4683-8FBA-EBA6C1578E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2E092D79-68FA-4FD6-9D32-0C8A62FB3B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3CCB177-C26C-46FD-A38A-E6E0EE70BD2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A009195-E5B4-4571-A958-B9E34CC510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a:p>
        </p:txBody>
      </p:sp>
      <p:sp>
        <p:nvSpPr>
          <p:cNvPr id="563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5632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a:p>
        </p:txBody>
      </p:sp>
      <p:sp>
        <p:nvSpPr>
          <p:cNvPr id="563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563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p>
        </p:txBody>
      </p:sp>
      <p:sp>
        <p:nvSpPr>
          <p:cNvPr id="5632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a:p>
        </p:txBody>
      </p:sp>
      <p:sp>
        <p:nvSpPr>
          <p:cNvPr id="5632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103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3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5633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5633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810D1571-726A-4C0F-ACA4-709C58E62F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s.bbent.com/Courses/CSIS202/Lessons/2" TargetMode="Externa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p:txBody>
          <a:bodyPr/>
          <a:lstStyle/>
          <a:p>
            <a:pPr eaLnBrk="1" hangingPunct="1"/>
            <a:r>
              <a:rPr lang="en-US">
                <a:latin typeface="Arial" charset="0"/>
              </a:rPr>
              <a:t>Chapter 2</a:t>
            </a:r>
          </a:p>
        </p:txBody>
      </p:sp>
      <p:sp>
        <p:nvSpPr>
          <p:cNvPr id="3075" name="Rectangle 1027"/>
          <p:cNvSpPr>
            <a:spLocks noGrp="1" noChangeArrowheads="1"/>
          </p:cNvSpPr>
          <p:nvPr>
            <p:ph type="subTitle" idx="1"/>
          </p:nvPr>
        </p:nvSpPr>
        <p:spPr>
          <a:xfrm>
            <a:off x="381000" y="3886200"/>
            <a:ext cx="8229600" cy="1752600"/>
          </a:xfrm>
        </p:spPr>
        <p:txBody>
          <a:bodyPr/>
          <a:lstStyle/>
          <a:p>
            <a:pPr eaLnBrk="1" hangingPunct="1"/>
            <a:r>
              <a:rPr lang="en-US" dirty="0">
                <a:latin typeface="Arial" charset="0"/>
              </a:rPr>
              <a:t>Data Communications Concepts</a:t>
            </a:r>
          </a:p>
          <a:p>
            <a:pPr eaLnBrk="1" hangingPunct="1"/>
            <a:endParaRPr lang="en-US" dirty="0">
              <a:latin typeface="Arial" charset="0"/>
            </a:endParaRPr>
          </a:p>
          <a:p>
            <a:pPr eaLnBrk="1" hangingPunct="1"/>
            <a:r>
              <a:rPr lang="en-US" sz="2400" dirty="0">
                <a:hlinkClick r:id="rId3"/>
              </a:rPr>
              <a:t>https://cis.BBent.com/Courses/CSIS202/Lessons/2</a:t>
            </a:r>
            <a:endParaRPr lang="en-US" sz="2400" dirty="0"/>
          </a:p>
          <a:p>
            <a:pPr eaLnBrk="1" hangingPunct="1"/>
            <a:endParaRPr lang="en-US" dirty="0">
              <a:latin typeface="Arial"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a:latin typeface="Arial" charset="0"/>
              </a:rPr>
              <a:t>Synchronous vs. Asynchronous transmission</a:t>
            </a:r>
          </a:p>
        </p:txBody>
      </p:sp>
      <p:sp>
        <p:nvSpPr>
          <p:cNvPr id="10243" name="Rectangle 5"/>
          <p:cNvSpPr>
            <a:spLocks noChangeArrowheads="1"/>
          </p:cNvSpPr>
          <p:nvPr/>
        </p:nvSpPr>
        <p:spPr bwMode="auto">
          <a:xfrm>
            <a:off x="2181225" y="1471613"/>
            <a:ext cx="9144000" cy="0"/>
          </a:xfrm>
          <a:prstGeom prst="rect">
            <a:avLst/>
          </a:prstGeom>
          <a:noFill/>
          <a:ln w="9525">
            <a:noFill/>
            <a:miter lim="800000"/>
            <a:headEnd/>
            <a:tailEnd/>
          </a:ln>
        </p:spPr>
        <p:txBody>
          <a:bodyPr>
            <a:spAutoFit/>
          </a:bodyPr>
          <a:lstStyle/>
          <a:p>
            <a:endParaRPr lang="en-US"/>
          </a:p>
        </p:txBody>
      </p:sp>
      <p:pic>
        <p:nvPicPr>
          <p:cNvPr id="10244" name="Picture 6" descr="H:\DATA\wiley\images\Goldman_JPG.sit - folder\c02f007.jpg"/>
          <p:cNvPicPr>
            <a:picLocks noChangeAspect="1" noChangeArrowheads="1"/>
          </p:cNvPicPr>
          <p:nvPr/>
        </p:nvPicPr>
        <p:blipFill>
          <a:blip r:embed="rId3" cstate="print"/>
          <a:srcRect/>
          <a:stretch>
            <a:fillRect/>
          </a:stretch>
        </p:blipFill>
        <p:spPr bwMode="auto">
          <a:xfrm>
            <a:off x="1447800" y="1905000"/>
            <a:ext cx="6234113" cy="4591050"/>
          </a:xfrm>
          <a:prstGeom prst="rect">
            <a:avLst/>
          </a:prstGeom>
          <a:noFill/>
          <a:ln w="9525">
            <a:noFill/>
            <a:miter lim="800000"/>
            <a:headEnd/>
            <a:tailEnd/>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7800" y="617538"/>
            <a:ext cx="7496175" cy="677862"/>
          </a:xfrm>
        </p:spPr>
        <p:txBody>
          <a:bodyPr/>
          <a:lstStyle/>
          <a:p>
            <a:pPr eaLnBrk="1" hangingPunct="1"/>
            <a:r>
              <a:rPr lang="en-US">
                <a:latin typeface="Arial" charset="0"/>
                <a:cs typeface="Arial" charset="0"/>
              </a:rPr>
              <a:t>Half vs. Full duplex</a:t>
            </a:r>
          </a:p>
        </p:txBody>
      </p:sp>
      <p:sp>
        <p:nvSpPr>
          <p:cNvPr id="11267" name="Rectangle 3"/>
          <p:cNvSpPr>
            <a:spLocks noGrp="1" noChangeArrowheads="1"/>
          </p:cNvSpPr>
          <p:nvPr>
            <p:ph type="body" idx="1"/>
          </p:nvPr>
        </p:nvSpPr>
        <p:spPr>
          <a:xfrm>
            <a:off x="685800" y="1981200"/>
            <a:ext cx="7772400" cy="4648200"/>
          </a:xfrm>
        </p:spPr>
        <p:txBody>
          <a:bodyPr/>
          <a:lstStyle/>
          <a:p>
            <a:pPr eaLnBrk="1" hangingPunct="1">
              <a:lnSpc>
                <a:spcPct val="90000"/>
              </a:lnSpc>
            </a:pPr>
            <a:r>
              <a:rPr lang="en-US" sz="2800">
                <a:latin typeface="Arial" charset="0"/>
                <a:cs typeface="Times New Roman" pitchFamily="18" charset="0"/>
              </a:rPr>
              <a:t>Data communications sessions are bi-directional in nature. </a:t>
            </a:r>
          </a:p>
          <a:p>
            <a:pPr eaLnBrk="1" hangingPunct="1">
              <a:lnSpc>
                <a:spcPct val="90000"/>
              </a:lnSpc>
            </a:pPr>
            <a:r>
              <a:rPr lang="en-US" sz="2800">
                <a:latin typeface="Arial" charset="0"/>
                <a:cs typeface="Times New Roman" pitchFamily="18" charset="0"/>
              </a:rPr>
              <a:t>There are two environments available for handling this bi-directional traffic: full and half duplex. </a:t>
            </a:r>
          </a:p>
          <a:p>
            <a:pPr eaLnBrk="1" hangingPunct="1">
              <a:lnSpc>
                <a:spcPct val="90000"/>
              </a:lnSpc>
            </a:pPr>
            <a:r>
              <a:rPr lang="en-US" sz="2800">
                <a:latin typeface="Arial" charset="0"/>
                <a:cs typeface="Times New Roman" pitchFamily="18" charset="0"/>
              </a:rPr>
              <a:t>In a full duplex communications environment both devices can transmit at the same time. </a:t>
            </a:r>
          </a:p>
          <a:p>
            <a:pPr eaLnBrk="1" hangingPunct="1">
              <a:lnSpc>
                <a:spcPct val="90000"/>
              </a:lnSpc>
            </a:pPr>
            <a:r>
              <a:rPr lang="en-US" sz="2800">
                <a:latin typeface="Arial" charset="0"/>
                <a:cs typeface="Times New Roman" pitchFamily="18" charset="0"/>
              </a:rPr>
              <a:t>In a half duplex environment you can only hear </a:t>
            </a:r>
            <a:r>
              <a:rPr lang="en-US" sz="2800" i="1">
                <a:latin typeface="Arial" charset="0"/>
                <a:cs typeface="Times New Roman" pitchFamily="18" charset="0"/>
              </a:rPr>
              <a:t>or</a:t>
            </a:r>
            <a:r>
              <a:rPr lang="en-US" sz="2800">
                <a:latin typeface="Arial" charset="0"/>
                <a:cs typeface="Times New Roman" pitchFamily="18" charset="0"/>
              </a:rPr>
              <a:t> talk at any given point in time. </a:t>
            </a:r>
          </a:p>
          <a:p>
            <a:pPr eaLnBrk="1" hangingPunct="1">
              <a:lnSpc>
                <a:spcPct val="90000"/>
              </a:lnSpc>
            </a:pPr>
            <a:r>
              <a:rPr lang="en-US" sz="2800">
                <a:latin typeface="Arial" charset="0"/>
                <a:cs typeface="Times New Roman" pitchFamily="18" charset="0"/>
              </a:rPr>
              <a:t>Given the choice of full or half duplex it is usually better to choose full duplex.</a:t>
            </a:r>
          </a:p>
          <a:p>
            <a:pPr eaLnBrk="1" hangingPunct="1">
              <a:lnSpc>
                <a:spcPct val="90000"/>
              </a:lnSpc>
            </a:pPr>
            <a:endParaRPr lang="en-US" sz="2800">
              <a:latin typeface="Arial"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atin typeface="Arial" charset="0"/>
              </a:rPr>
              <a:t>Modulation vs. Demodulation</a:t>
            </a:r>
          </a:p>
        </p:txBody>
      </p:sp>
      <p:sp>
        <p:nvSpPr>
          <p:cNvPr id="12291" name="Rectangle 3"/>
          <p:cNvSpPr>
            <a:spLocks noGrp="1" noChangeArrowheads="1"/>
          </p:cNvSpPr>
          <p:nvPr>
            <p:ph type="body" idx="1"/>
          </p:nvPr>
        </p:nvSpPr>
        <p:spPr>
          <a:xfrm>
            <a:off x="685800" y="6096000"/>
            <a:ext cx="7696200" cy="762000"/>
          </a:xfrm>
        </p:spPr>
        <p:txBody>
          <a:bodyPr/>
          <a:lstStyle/>
          <a:p>
            <a:pPr eaLnBrk="1" hangingPunct="1"/>
            <a:r>
              <a:rPr lang="en-US" sz="2400" dirty="0"/>
              <a:t>This process is done by a mo(</a:t>
            </a:r>
            <a:r>
              <a:rPr lang="en-US" sz="2400" dirty="0" err="1"/>
              <a:t>dulator</a:t>
            </a:r>
            <a:r>
              <a:rPr lang="en-US" sz="2400" dirty="0"/>
              <a:t>)</a:t>
            </a:r>
            <a:r>
              <a:rPr lang="en-US" sz="2400" dirty="0" err="1"/>
              <a:t>dem</a:t>
            </a:r>
            <a:r>
              <a:rPr lang="en-US" sz="2400" dirty="0"/>
              <a:t>(</a:t>
            </a:r>
            <a:r>
              <a:rPr lang="en-US" sz="2400" dirty="0" err="1"/>
              <a:t>odulator</a:t>
            </a:r>
            <a:r>
              <a:rPr lang="en-US" sz="2400" dirty="0"/>
              <a:t>)</a:t>
            </a:r>
          </a:p>
        </p:txBody>
      </p:sp>
      <p:sp>
        <p:nvSpPr>
          <p:cNvPr id="12292" name="Rectangle 5"/>
          <p:cNvSpPr>
            <a:spLocks noChangeArrowheads="1"/>
          </p:cNvSpPr>
          <p:nvPr/>
        </p:nvSpPr>
        <p:spPr bwMode="auto">
          <a:xfrm>
            <a:off x="2366963" y="2000250"/>
            <a:ext cx="9144000" cy="0"/>
          </a:xfrm>
          <a:prstGeom prst="rect">
            <a:avLst/>
          </a:prstGeom>
          <a:noFill/>
          <a:ln w="9525">
            <a:noFill/>
            <a:miter lim="800000"/>
            <a:headEnd/>
            <a:tailEnd/>
          </a:ln>
        </p:spPr>
        <p:txBody>
          <a:bodyPr>
            <a:spAutoFit/>
          </a:bodyPr>
          <a:lstStyle/>
          <a:p>
            <a:endParaRPr lang="en-US"/>
          </a:p>
        </p:txBody>
      </p:sp>
      <p:pic>
        <p:nvPicPr>
          <p:cNvPr id="12293" name="Picture 6" descr="H:\DATA\wiley\images\Goldman_JPG.sit - folder\c02f008.jpg"/>
          <p:cNvPicPr>
            <a:picLocks noChangeAspect="1" noChangeArrowheads="1"/>
          </p:cNvPicPr>
          <p:nvPr/>
        </p:nvPicPr>
        <p:blipFill>
          <a:blip r:embed="rId3" cstate="print"/>
          <a:srcRect/>
          <a:stretch>
            <a:fillRect/>
          </a:stretch>
        </p:blipFill>
        <p:spPr bwMode="auto">
          <a:xfrm>
            <a:off x="1609492" y="1896223"/>
            <a:ext cx="5248508" cy="4060167"/>
          </a:xfrm>
          <a:prstGeom prst="rect">
            <a:avLst/>
          </a:prstGeom>
          <a:noFill/>
          <a:ln w="9525">
            <a:noFill/>
            <a:miter lim="800000"/>
            <a:headEnd/>
            <a:tailEnd/>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533400"/>
            <a:ext cx="7696200" cy="838200"/>
          </a:xfrm>
        </p:spPr>
        <p:txBody>
          <a:bodyPr/>
          <a:lstStyle/>
          <a:p>
            <a:pPr eaLnBrk="1" hangingPunct="1"/>
            <a:r>
              <a:rPr lang="en-US" sz="3200">
                <a:latin typeface="Arial" charset="0"/>
              </a:rPr>
              <a:t>Modem Based Communication Channels</a:t>
            </a:r>
          </a:p>
        </p:txBody>
      </p:sp>
      <p:sp>
        <p:nvSpPr>
          <p:cNvPr id="13315" name="Rectangle 3"/>
          <p:cNvSpPr>
            <a:spLocks noGrp="1" noChangeArrowheads="1"/>
          </p:cNvSpPr>
          <p:nvPr>
            <p:ph type="body" idx="1"/>
          </p:nvPr>
        </p:nvSpPr>
        <p:spPr>
          <a:xfrm>
            <a:off x="381000" y="5410200"/>
            <a:ext cx="8305800" cy="1143000"/>
          </a:xfrm>
        </p:spPr>
        <p:txBody>
          <a:bodyPr/>
          <a:lstStyle/>
          <a:p>
            <a:pPr eaLnBrk="1" hangingPunct="1"/>
            <a:r>
              <a:rPr lang="en-US" sz="2400" dirty="0"/>
              <a:t>The dial-up modem allows connections through the phone network</a:t>
            </a:r>
          </a:p>
        </p:txBody>
      </p:sp>
      <p:sp>
        <p:nvSpPr>
          <p:cNvPr id="13316" name="Rectangle 5"/>
          <p:cNvSpPr>
            <a:spLocks noChangeArrowheads="1"/>
          </p:cNvSpPr>
          <p:nvPr/>
        </p:nvSpPr>
        <p:spPr bwMode="auto">
          <a:xfrm>
            <a:off x="2276475" y="2576513"/>
            <a:ext cx="9144000" cy="0"/>
          </a:xfrm>
          <a:prstGeom prst="rect">
            <a:avLst/>
          </a:prstGeom>
          <a:noFill/>
          <a:ln w="9525">
            <a:noFill/>
            <a:miter lim="800000"/>
            <a:headEnd/>
            <a:tailEnd/>
          </a:ln>
        </p:spPr>
        <p:txBody>
          <a:bodyPr>
            <a:spAutoFit/>
          </a:bodyPr>
          <a:lstStyle/>
          <a:p>
            <a:endParaRPr lang="en-US"/>
          </a:p>
        </p:txBody>
      </p:sp>
      <p:pic>
        <p:nvPicPr>
          <p:cNvPr id="13317" name="Picture 7" descr="H:\DATA\wiley\images\Goldman_JPG.sit - folder\c02f009.jpg"/>
          <p:cNvPicPr>
            <a:picLocks noChangeAspect="1" noChangeArrowheads="1"/>
          </p:cNvPicPr>
          <p:nvPr/>
        </p:nvPicPr>
        <p:blipFill>
          <a:blip r:embed="rId3" cstate="print"/>
          <a:srcRect/>
          <a:stretch>
            <a:fillRect/>
          </a:stretch>
        </p:blipFill>
        <p:spPr bwMode="auto">
          <a:xfrm>
            <a:off x="218391" y="2133600"/>
            <a:ext cx="8678809" cy="2971800"/>
          </a:xfrm>
          <a:prstGeom prst="rect">
            <a:avLst/>
          </a:prstGeom>
          <a:noFill/>
          <a:ln w="9525">
            <a:noFill/>
            <a:miter lim="800000"/>
            <a:headEnd/>
            <a:tailEnd/>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atin typeface="Arial" charset="0"/>
              </a:rPr>
              <a:t>Carrier Wave</a:t>
            </a:r>
          </a:p>
        </p:txBody>
      </p:sp>
      <p:sp>
        <p:nvSpPr>
          <p:cNvPr id="14339" name="Rectangle 3"/>
          <p:cNvSpPr>
            <a:spLocks noGrp="1" noChangeArrowheads="1"/>
          </p:cNvSpPr>
          <p:nvPr>
            <p:ph type="body" idx="1"/>
          </p:nvPr>
        </p:nvSpPr>
        <p:spPr>
          <a:xfrm>
            <a:off x="762000" y="4876800"/>
            <a:ext cx="7772400" cy="1752600"/>
          </a:xfrm>
        </p:spPr>
        <p:txBody>
          <a:bodyPr/>
          <a:lstStyle/>
          <a:p>
            <a:pPr eaLnBrk="1" hangingPunct="1">
              <a:lnSpc>
                <a:spcPct val="90000"/>
              </a:lnSpc>
            </a:pPr>
            <a:r>
              <a:rPr lang="en-US" sz="2800" dirty="0">
                <a:latin typeface="Arial" charset="0"/>
              </a:rPr>
              <a:t>There are three properties of a wave that can be modulated or altered:</a:t>
            </a:r>
          </a:p>
          <a:p>
            <a:pPr lvl="2" eaLnBrk="1" hangingPunct="1">
              <a:lnSpc>
                <a:spcPct val="90000"/>
              </a:lnSpc>
            </a:pPr>
            <a:r>
              <a:rPr lang="en-US" sz="1600" dirty="0">
                <a:latin typeface="Arial" charset="0"/>
              </a:rPr>
              <a:t>Amplitude</a:t>
            </a:r>
          </a:p>
          <a:p>
            <a:pPr lvl="2" eaLnBrk="1" hangingPunct="1">
              <a:lnSpc>
                <a:spcPct val="90000"/>
              </a:lnSpc>
            </a:pPr>
            <a:r>
              <a:rPr lang="en-US" sz="1600" dirty="0">
                <a:latin typeface="Arial" charset="0"/>
              </a:rPr>
              <a:t>Frequency </a:t>
            </a:r>
          </a:p>
          <a:p>
            <a:pPr lvl="2" eaLnBrk="1" hangingPunct="1">
              <a:lnSpc>
                <a:spcPct val="90000"/>
              </a:lnSpc>
            </a:pPr>
            <a:r>
              <a:rPr lang="en-US" sz="1600" dirty="0">
                <a:latin typeface="Arial" charset="0"/>
              </a:rPr>
              <a:t>Phase</a:t>
            </a:r>
          </a:p>
          <a:p>
            <a:pPr lvl="2" eaLnBrk="1" hangingPunct="1">
              <a:lnSpc>
                <a:spcPct val="90000"/>
              </a:lnSpc>
              <a:buFont typeface="Wingdings" pitchFamily="2" charset="2"/>
              <a:buNone/>
            </a:pPr>
            <a:endParaRPr lang="en-US" dirty="0">
              <a:latin typeface="Arial" charset="0"/>
            </a:endParaRPr>
          </a:p>
        </p:txBody>
      </p:sp>
      <p:sp>
        <p:nvSpPr>
          <p:cNvPr id="14340" name="Rectangle 5"/>
          <p:cNvSpPr>
            <a:spLocks noChangeArrowheads="1"/>
          </p:cNvSpPr>
          <p:nvPr/>
        </p:nvSpPr>
        <p:spPr bwMode="auto">
          <a:xfrm>
            <a:off x="3729038" y="2652713"/>
            <a:ext cx="9144000" cy="0"/>
          </a:xfrm>
          <a:prstGeom prst="rect">
            <a:avLst/>
          </a:prstGeom>
          <a:noFill/>
          <a:ln w="9525">
            <a:noFill/>
            <a:miter lim="800000"/>
            <a:headEnd/>
            <a:tailEnd/>
          </a:ln>
        </p:spPr>
        <p:txBody>
          <a:bodyPr>
            <a:spAutoFit/>
          </a:bodyPr>
          <a:lstStyle/>
          <a:p>
            <a:endParaRPr lang="en-US"/>
          </a:p>
        </p:txBody>
      </p:sp>
      <p:pic>
        <p:nvPicPr>
          <p:cNvPr id="14341" name="Picture 101" descr="H:\DATA\wiley\images\Goldman_JPG.sit - folder\c02f010.jpg"/>
          <p:cNvPicPr>
            <a:picLocks noChangeAspect="1" noChangeArrowheads="1"/>
          </p:cNvPicPr>
          <p:nvPr/>
        </p:nvPicPr>
        <p:blipFill>
          <a:blip r:embed="rId3" cstate="print"/>
          <a:srcRect/>
          <a:stretch>
            <a:fillRect/>
          </a:stretch>
        </p:blipFill>
        <p:spPr bwMode="auto">
          <a:xfrm>
            <a:off x="2133600" y="1966476"/>
            <a:ext cx="4116388" cy="2757924"/>
          </a:xfrm>
          <a:prstGeom prst="rect">
            <a:avLst/>
          </a:prstGeom>
          <a:noFill/>
          <a:ln w="9525">
            <a:noFill/>
            <a:miter lim="800000"/>
            <a:headEnd/>
            <a:tailEnd/>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atin typeface="Arial" charset="0"/>
              </a:rPr>
              <a:t>Amplitude Modulation</a:t>
            </a:r>
          </a:p>
        </p:txBody>
      </p:sp>
      <p:sp>
        <p:nvSpPr>
          <p:cNvPr id="15363" name="Rectangle 3"/>
          <p:cNvSpPr>
            <a:spLocks noGrp="1" noChangeArrowheads="1"/>
          </p:cNvSpPr>
          <p:nvPr>
            <p:ph type="body" idx="1"/>
          </p:nvPr>
        </p:nvSpPr>
        <p:spPr>
          <a:xfrm>
            <a:off x="685800" y="4495800"/>
            <a:ext cx="7772400" cy="1752600"/>
          </a:xfrm>
        </p:spPr>
        <p:txBody>
          <a:bodyPr/>
          <a:lstStyle/>
          <a:p>
            <a:pPr eaLnBrk="1" hangingPunct="1">
              <a:lnSpc>
                <a:spcPct val="90000"/>
              </a:lnSpc>
            </a:pPr>
            <a:r>
              <a:rPr lang="en-US" sz="2400">
                <a:latin typeface="Arial" charset="0"/>
                <a:cs typeface="Times New Roman" pitchFamily="18" charset="0"/>
              </a:rPr>
              <a:t>Each vertical lines separates opportunities to identify a 1 or 0 from another. </a:t>
            </a:r>
          </a:p>
          <a:p>
            <a:pPr eaLnBrk="1" hangingPunct="1">
              <a:lnSpc>
                <a:spcPct val="90000"/>
              </a:lnSpc>
            </a:pPr>
            <a:r>
              <a:rPr lang="en-US" sz="2400">
                <a:latin typeface="Arial" charset="0"/>
                <a:cs typeface="Times New Roman" pitchFamily="18" charset="0"/>
              </a:rPr>
              <a:t>These timed opportunities are known as signaling events. </a:t>
            </a:r>
          </a:p>
          <a:p>
            <a:pPr eaLnBrk="1" hangingPunct="1">
              <a:lnSpc>
                <a:spcPct val="90000"/>
              </a:lnSpc>
            </a:pPr>
            <a:r>
              <a:rPr lang="en-US" sz="2400">
                <a:latin typeface="Arial" charset="0"/>
                <a:cs typeface="Times New Roman" pitchFamily="18" charset="0"/>
              </a:rPr>
              <a:t>The proper name for one signaling event is a </a:t>
            </a:r>
            <a:r>
              <a:rPr lang="en-US" sz="2400" b="1">
                <a:latin typeface="Arial" charset="0"/>
                <a:cs typeface="Times New Roman" pitchFamily="18" charset="0"/>
              </a:rPr>
              <a:t>baud</a:t>
            </a:r>
            <a:r>
              <a:rPr lang="en-US" sz="2400">
                <a:latin typeface="Arial" charset="0"/>
              </a:rPr>
              <a:t> </a:t>
            </a:r>
          </a:p>
        </p:txBody>
      </p:sp>
      <p:sp>
        <p:nvSpPr>
          <p:cNvPr id="15364" name="Rectangle 5"/>
          <p:cNvSpPr>
            <a:spLocks noChangeArrowheads="1"/>
          </p:cNvSpPr>
          <p:nvPr/>
        </p:nvSpPr>
        <p:spPr bwMode="auto">
          <a:xfrm>
            <a:off x="3729038" y="2462213"/>
            <a:ext cx="9144000" cy="0"/>
          </a:xfrm>
          <a:prstGeom prst="rect">
            <a:avLst/>
          </a:prstGeom>
          <a:noFill/>
          <a:ln w="9525">
            <a:noFill/>
            <a:miter lim="800000"/>
            <a:headEnd/>
            <a:tailEnd/>
          </a:ln>
        </p:spPr>
        <p:txBody>
          <a:bodyPr>
            <a:spAutoFit/>
          </a:bodyPr>
          <a:lstStyle/>
          <a:p>
            <a:endParaRPr lang="en-US"/>
          </a:p>
        </p:txBody>
      </p:sp>
      <p:pic>
        <p:nvPicPr>
          <p:cNvPr id="15365" name="Picture 6" descr="H:\DATA\wiley\images\Goldman_JPG.sit - folder\c02f011.jpg"/>
          <p:cNvPicPr>
            <a:picLocks noChangeAspect="1" noChangeArrowheads="1"/>
          </p:cNvPicPr>
          <p:nvPr/>
        </p:nvPicPr>
        <p:blipFill>
          <a:blip r:embed="rId3" cstate="print"/>
          <a:srcRect/>
          <a:stretch>
            <a:fillRect/>
          </a:stretch>
        </p:blipFill>
        <p:spPr bwMode="auto">
          <a:xfrm>
            <a:off x="2971800" y="1905000"/>
            <a:ext cx="2555875" cy="2409825"/>
          </a:xfrm>
          <a:prstGeom prst="rect">
            <a:avLst/>
          </a:prstGeom>
          <a:noFill/>
          <a:ln w="9525">
            <a:noFill/>
            <a:miter lim="800000"/>
            <a:headEnd/>
            <a:tailEnd/>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atin typeface="Arial" charset="0"/>
              </a:rPr>
              <a:t>Frequency Modulation</a:t>
            </a:r>
          </a:p>
        </p:txBody>
      </p:sp>
      <p:sp>
        <p:nvSpPr>
          <p:cNvPr id="16387" name="Rectangle 3"/>
          <p:cNvSpPr>
            <a:spLocks noGrp="1" noChangeArrowheads="1"/>
          </p:cNvSpPr>
          <p:nvPr>
            <p:ph type="body" idx="1"/>
          </p:nvPr>
        </p:nvSpPr>
        <p:spPr>
          <a:xfrm>
            <a:off x="990600" y="5486400"/>
            <a:ext cx="7772400" cy="1066800"/>
          </a:xfrm>
        </p:spPr>
        <p:txBody>
          <a:bodyPr/>
          <a:lstStyle/>
          <a:p>
            <a:pPr eaLnBrk="1" hangingPunct="1"/>
            <a:r>
              <a:rPr lang="en-US" b="1">
                <a:latin typeface="Arial" charset="0"/>
                <a:cs typeface="Times New Roman" pitchFamily="18" charset="0"/>
              </a:rPr>
              <a:t>frequency shift keying </a:t>
            </a:r>
            <a:r>
              <a:rPr lang="en-US">
                <a:latin typeface="Arial" charset="0"/>
                <a:cs typeface="Times New Roman" pitchFamily="18" charset="0"/>
              </a:rPr>
              <a:t>or </a:t>
            </a:r>
            <a:r>
              <a:rPr lang="en-US" b="1">
                <a:latin typeface="Arial" charset="0"/>
                <a:cs typeface="Times New Roman" pitchFamily="18" charset="0"/>
              </a:rPr>
              <a:t>FSK</a:t>
            </a:r>
            <a:r>
              <a:rPr lang="en-US">
                <a:latin typeface="Arial" charset="0"/>
              </a:rPr>
              <a:t> </a:t>
            </a:r>
          </a:p>
        </p:txBody>
      </p:sp>
      <p:sp>
        <p:nvSpPr>
          <p:cNvPr id="16388" name="Rectangle 5"/>
          <p:cNvSpPr>
            <a:spLocks noChangeArrowheads="1"/>
          </p:cNvSpPr>
          <p:nvPr/>
        </p:nvSpPr>
        <p:spPr bwMode="auto">
          <a:xfrm>
            <a:off x="3729038" y="2043113"/>
            <a:ext cx="9144000" cy="0"/>
          </a:xfrm>
          <a:prstGeom prst="rect">
            <a:avLst/>
          </a:prstGeom>
          <a:noFill/>
          <a:ln w="9525">
            <a:noFill/>
            <a:miter lim="800000"/>
            <a:headEnd/>
            <a:tailEnd/>
          </a:ln>
        </p:spPr>
        <p:txBody>
          <a:bodyPr>
            <a:spAutoFit/>
          </a:bodyPr>
          <a:lstStyle/>
          <a:p>
            <a:endParaRPr lang="en-US"/>
          </a:p>
        </p:txBody>
      </p:sp>
      <p:pic>
        <p:nvPicPr>
          <p:cNvPr id="16389" name="Picture 6" descr="H:\DATA\wiley\images\Goldman_JPG.sit - folder\c02f012.jpg"/>
          <p:cNvPicPr>
            <a:picLocks noChangeAspect="1" noChangeArrowheads="1"/>
          </p:cNvPicPr>
          <p:nvPr/>
        </p:nvPicPr>
        <p:blipFill>
          <a:blip r:embed="rId3" cstate="print"/>
          <a:srcRect/>
          <a:stretch>
            <a:fillRect/>
          </a:stretch>
        </p:blipFill>
        <p:spPr bwMode="auto">
          <a:xfrm>
            <a:off x="3048000" y="2057400"/>
            <a:ext cx="2417763" cy="3429000"/>
          </a:xfrm>
          <a:prstGeom prst="rect">
            <a:avLst/>
          </a:prstGeom>
          <a:noFill/>
          <a:ln w="9525">
            <a:noFill/>
            <a:miter lim="800000"/>
            <a:headEnd/>
            <a:tailEnd/>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atin typeface="Arial" charset="0"/>
              </a:rPr>
              <a:t>Phase Modulation</a:t>
            </a:r>
          </a:p>
        </p:txBody>
      </p:sp>
      <p:sp>
        <p:nvSpPr>
          <p:cNvPr id="17411" name="Rectangle 3"/>
          <p:cNvSpPr>
            <a:spLocks noGrp="1" noChangeArrowheads="1"/>
          </p:cNvSpPr>
          <p:nvPr>
            <p:ph type="body" idx="1"/>
          </p:nvPr>
        </p:nvSpPr>
        <p:spPr>
          <a:xfrm>
            <a:off x="1600200" y="5638800"/>
            <a:ext cx="6477000" cy="685800"/>
          </a:xfrm>
        </p:spPr>
        <p:txBody>
          <a:bodyPr/>
          <a:lstStyle/>
          <a:p>
            <a:pPr eaLnBrk="1" hangingPunct="1"/>
            <a:r>
              <a:rPr lang="en-US" b="1">
                <a:latin typeface="Arial" charset="0"/>
                <a:cs typeface="Times New Roman" pitchFamily="18" charset="0"/>
              </a:rPr>
              <a:t>phase shift keying </a:t>
            </a:r>
            <a:r>
              <a:rPr lang="en-US">
                <a:latin typeface="Arial" charset="0"/>
                <a:cs typeface="Times New Roman" pitchFamily="18" charset="0"/>
              </a:rPr>
              <a:t>or </a:t>
            </a:r>
            <a:r>
              <a:rPr lang="en-US" b="1">
                <a:latin typeface="Arial" charset="0"/>
                <a:cs typeface="Times New Roman" pitchFamily="18" charset="0"/>
              </a:rPr>
              <a:t>PSK</a:t>
            </a:r>
            <a:r>
              <a:rPr lang="en-US">
                <a:latin typeface="Arial" charset="0"/>
              </a:rPr>
              <a:t> </a:t>
            </a:r>
          </a:p>
        </p:txBody>
      </p:sp>
      <p:sp>
        <p:nvSpPr>
          <p:cNvPr id="17412" name="Rectangle 5"/>
          <p:cNvSpPr>
            <a:spLocks noChangeArrowheads="1"/>
          </p:cNvSpPr>
          <p:nvPr/>
        </p:nvSpPr>
        <p:spPr bwMode="auto">
          <a:xfrm>
            <a:off x="3729038" y="2500313"/>
            <a:ext cx="9144000" cy="0"/>
          </a:xfrm>
          <a:prstGeom prst="rect">
            <a:avLst/>
          </a:prstGeom>
          <a:noFill/>
          <a:ln w="9525">
            <a:noFill/>
            <a:miter lim="800000"/>
            <a:headEnd/>
            <a:tailEnd/>
          </a:ln>
        </p:spPr>
        <p:txBody>
          <a:bodyPr>
            <a:spAutoFit/>
          </a:bodyPr>
          <a:lstStyle/>
          <a:p>
            <a:endParaRPr lang="en-US"/>
          </a:p>
        </p:txBody>
      </p:sp>
      <p:pic>
        <p:nvPicPr>
          <p:cNvPr id="17413" name="Picture 6" descr="H:\DATA\wiley\images\Goldman_JPG.sit - folder\c02f013.jpg"/>
          <p:cNvPicPr>
            <a:picLocks noChangeAspect="1" noChangeArrowheads="1"/>
          </p:cNvPicPr>
          <p:nvPr/>
        </p:nvPicPr>
        <p:blipFill>
          <a:blip r:embed="rId3" cstate="print"/>
          <a:srcRect/>
          <a:stretch>
            <a:fillRect/>
          </a:stretch>
        </p:blipFill>
        <p:spPr bwMode="auto">
          <a:xfrm>
            <a:off x="2514600" y="2362200"/>
            <a:ext cx="3352800" cy="3006725"/>
          </a:xfrm>
          <a:prstGeom prst="rect">
            <a:avLst/>
          </a:prstGeom>
          <a:noFill/>
          <a:ln w="9525">
            <a:noFill/>
            <a:miter lim="800000"/>
            <a:headEnd/>
            <a:tailEnd/>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atin typeface="Arial" charset="0"/>
              </a:rPr>
              <a:t>Detecting Phase Shifting</a:t>
            </a:r>
          </a:p>
        </p:txBody>
      </p:sp>
      <p:sp>
        <p:nvSpPr>
          <p:cNvPr id="18435" name="Rectangle 3"/>
          <p:cNvSpPr>
            <a:spLocks noGrp="1" noChangeArrowheads="1"/>
          </p:cNvSpPr>
          <p:nvPr>
            <p:ph type="body" idx="1"/>
          </p:nvPr>
        </p:nvSpPr>
        <p:spPr>
          <a:xfrm>
            <a:off x="990600" y="5867400"/>
            <a:ext cx="7391400" cy="838200"/>
          </a:xfrm>
        </p:spPr>
        <p:txBody>
          <a:bodyPr/>
          <a:lstStyle/>
          <a:p>
            <a:pPr eaLnBrk="1" hangingPunct="1"/>
            <a:r>
              <a:rPr lang="en-US">
                <a:latin typeface="Arial" charset="0"/>
              </a:rPr>
              <a:t>Quadrature Phase Shift Keying</a:t>
            </a:r>
          </a:p>
        </p:txBody>
      </p:sp>
      <p:sp>
        <p:nvSpPr>
          <p:cNvPr id="18436" name="Rectangle 5"/>
          <p:cNvSpPr>
            <a:spLocks noChangeArrowheads="1"/>
          </p:cNvSpPr>
          <p:nvPr/>
        </p:nvSpPr>
        <p:spPr bwMode="auto">
          <a:xfrm>
            <a:off x="2209800" y="1566863"/>
            <a:ext cx="9144000" cy="0"/>
          </a:xfrm>
          <a:prstGeom prst="rect">
            <a:avLst/>
          </a:prstGeom>
          <a:noFill/>
          <a:ln w="9525">
            <a:noFill/>
            <a:miter lim="800000"/>
            <a:headEnd/>
            <a:tailEnd/>
          </a:ln>
        </p:spPr>
        <p:txBody>
          <a:bodyPr>
            <a:spAutoFit/>
          </a:bodyPr>
          <a:lstStyle/>
          <a:p>
            <a:endParaRPr lang="en-US"/>
          </a:p>
        </p:txBody>
      </p:sp>
      <p:pic>
        <p:nvPicPr>
          <p:cNvPr id="18437" name="Picture 6" descr="H:\DATA\wiley\images\Goldman_JPG.sit - folder\c02f014.jpg"/>
          <p:cNvPicPr>
            <a:picLocks noChangeAspect="1" noChangeArrowheads="1"/>
          </p:cNvPicPr>
          <p:nvPr/>
        </p:nvPicPr>
        <p:blipFill>
          <a:blip r:embed="rId3" cstate="print"/>
          <a:srcRect/>
          <a:stretch>
            <a:fillRect/>
          </a:stretch>
        </p:blipFill>
        <p:spPr bwMode="auto">
          <a:xfrm>
            <a:off x="2133600" y="1905000"/>
            <a:ext cx="4576763" cy="3300413"/>
          </a:xfrm>
          <a:prstGeom prst="rect">
            <a:avLst/>
          </a:prstGeom>
          <a:noFill/>
          <a:ln w="9525">
            <a:noFill/>
            <a:miter lim="800000"/>
            <a:headEnd/>
            <a:tailEnd/>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19200" y="381000"/>
            <a:ext cx="7848600" cy="1447800"/>
          </a:xfrm>
        </p:spPr>
        <p:txBody>
          <a:bodyPr/>
          <a:lstStyle/>
          <a:p>
            <a:pPr eaLnBrk="1" hangingPunct="1"/>
            <a:r>
              <a:rPr lang="en-US" sz="3600">
                <a:latin typeface="Arial" charset="0"/>
              </a:rPr>
              <a:t>Increasing Transmission Efficiency</a:t>
            </a:r>
          </a:p>
        </p:txBody>
      </p:sp>
      <p:sp>
        <p:nvSpPr>
          <p:cNvPr id="19459" name="Rectangle 3"/>
          <p:cNvSpPr>
            <a:spLocks noGrp="1" noChangeArrowheads="1"/>
          </p:cNvSpPr>
          <p:nvPr>
            <p:ph type="body" idx="1"/>
          </p:nvPr>
        </p:nvSpPr>
        <p:spPr/>
        <p:txBody>
          <a:bodyPr/>
          <a:lstStyle/>
          <a:p>
            <a:pPr eaLnBrk="1" hangingPunct="1"/>
            <a:r>
              <a:rPr lang="en-US">
                <a:latin typeface="Arial" charset="0"/>
                <a:cs typeface="Times New Roman" pitchFamily="18" charset="0"/>
              </a:rPr>
              <a:t>There are two ways in which a given modem can transmit data faster:</a:t>
            </a:r>
          </a:p>
          <a:p>
            <a:pPr lvl="1" eaLnBrk="1" hangingPunct="1"/>
            <a:r>
              <a:rPr lang="en-US">
                <a:latin typeface="Arial" charset="0"/>
                <a:cs typeface="Times New Roman" pitchFamily="18" charset="0"/>
              </a:rPr>
              <a:t> </a:t>
            </a:r>
            <a:r>
              <a:rPr lang="en-US">
                <a:latin typeface="Arial" charset="0"/>
              </a:rPr>
              <a:t>increase the signaling events per second, or baud rate.</a:t>
            </a:r>
          </a:p>
          <a:p>
            <a:pPr lvl="1" eaLnBrk="1" hangingPunct="1"/>
            <a:r>
              <a:rPr lang="en-US">
                <a:latin typeface="Arial" charset="0"/>
              </a:rPr>
              <a:t>find a way for the modem to interpret more than one bit per baud.</a:t>
            </a:r>
          </a:p>
          <a:p>
            <a:pPr eaLnBrk="1" hangingPunct="1"/>
            <a:endParaRPr lang="en-US">
              <a:latin typeface="Arial"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We’ll Be Covering</a:t>
            </a:r>
          </a:p>
        </p:txBody>
      </p:sp>
      <p:sp>
        <p:nvSpPr>
          <p:cNvPr id="3" name="Content Placeholder 2"/>
          <p:cNvSpPr>
            <a:spLocks noGrp="1"/>
          </p:cNvSpPr>
          <p:nvPr>
            <p:ph idx="1"/>
          </p:nvPr>
        </p:nvSpPr>
        <p:spPr/>
        <p:txBody>
          <a:bodyPr/>
          <a:lstStyle/>
          <a:p>
            <a:r>
              <a:rPr lang="en-US" dirty="0"/>
              <a:t>Data Communications Concepts:</a:t>
            </a:r>
          </a:p>
          <a:p>
            <a:pPr lvl="1"/>
            <a:r>
              <a:rPr lang="en-US" dirty="0"/>
              <a:t>Data Communications Architecture</a:t>
            </a:r>
          </a:p>
          <a:p>
            <a:pPr lvl="1"/>
            <a:r>
              <a:rPr lang="en-US" dirty="0"/>
              <a:t>Data Digitization</a:t>
            </a:r>
          </a:p>
          <a:p>
            <a:pPr lvl="1"/>
            <a:r>
              <a:rPr lang="en-US" dirty="0"/>
              <a:t>Data Transmission Techniques</a:t>
            </a:r>
          </a:p>
          <a:p>
            <a:pPr lvl="1"/>
            <a:r>
              <a:rPr lang="en-US" dirty="0"/>
              <a:t>Data Communication Techniques</a:t>
            </a:r>
          </a:p>
          <a:p>
            <a:pPr lvl="1"/>
            <a:r>
              <a:rPr lang="en-US" dirty="0"/>
              <a:t>Error Control Techniques</a:t>
            </a:r>
          </a:p>
          <a:p>
            <a:pPr lvl="1"/>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4800"/>
            <a:ext cx="8610600" cy="685800"/>
          </a:xfrm>
        </p:spPr>
        <p:txBody>
          <a:bodyPr/>
          <a:lstStyle/>
          <a:p>
            <a:pPr eaLnBrk="1" hangingPunct="1"/>
            <a:r>
              <a:rPr lang="en-US" sz="3200">
                <a:latin typeface="Arial" charset="0"/>
              </a:rPr>
              <a:t>Differential Quadrature Phase Shift keying</a:t>
            </a:r>
          </a:p>
        </p:txBody>
      </p:sp>
      <p:sp>
        <p:nvSpPr>
          <p:cNvPr id="20483" name="Rectangle 3"/>
          <p:cNvSpPr>
            <a:spLocks noGrp="1" noChangeArrowheads="1"/>
          </p:cNvSpPr>
          <p:nvPr>
            <p:ph type="body" idx="1"/>
          </p:nvPr>
        </p:nvSpPr>
        <p:spPr>
          <a:xfrm>
            <a:off x="533400" y="5334000"/>
            <a:ext cx="7772400" cy="838200"/>
          </a:xfrm>
        </p:spPr>
        <p:txBody>
          <a:bodyPr/>
          <a:lstStyle/>
          <a:p>
            <a:pPr eaLnBrk="1" hangingPunct="1">
              <a:lnSpc>
                <a:spcPct val="90000"/>
              </a:lnSpc>
            </a:pPr>
            <a:r>
              <a:rPr lang="en-US" sz="2800">
                <a:latin typeface="Arial" charset="0"/>
              </a:rPr>
              <a:t>This technique improves transmission rate by increasing the number of events per baud</a:t>
            </a:r>
          </a:p>
        </p:txBody>
      </p:sp>
      <p:sp>
        <p:nvSpPr>
          <p:cNvPr id="20484" name="Rectangle 5"/>
          <p:cNvSpPr>
            <a:spLocks noChangeArrowheads="1"/>
          </p:cNvSpPr>
          <p:nvPr/>
        </p:nvSpPr>
        <p:spPr bwMode="auto">
          <a:xfrm>
            <a:off x="2252663" y="2357438"/>
            <a:ext cx="9144000" cy="0"/>
          </a:xfrm>
          <a:prstGeom prst="rect">
            <a:avLst/>
          </a:prstGeom>
          <a:noFill/>
          <a:ln w="9525">
            <a:noFill/>
            <a:miter lim="800000"/>
            <a:headEnd/>
            <a:tailEnd/>
          </a:ln>
        </p:spPr>
        <p:txBody>
          <a:bodyPr>
            <a:spAutoFit/>
          </a:bodyPr>
          <a:lstStyle/>
          <a:p>
            <a:endParaRPr lang="en-US"/>
          </a:p>
        </p:txBody>
      </p:sp>
      <p:pic>
        <p:nvPicPr>
          <p:cNvPr id="20485" name="Picture 127" descr="H:\DATA\wiley\images\Goldman_JPG.sit - folder\c02f015.jpg"/>
          <p:cNvPicPr>
            <a:picLocks noChangeAspect="1" noChangeArrowheads="1"/>
          </p:cNvPicPr>
          <p:nvPr/>
        </p:nvPicPr>
        <p:blipFill>
          <a:blip r:embed="rId3" cstate="print"/>
          <a:srcRect/>
          <a:stretch>
            <a:fillRect/>
          </a:stretch>
        </p:blipFill>
        <p:spPr bwMode="auto">
          <a:xfrm>
            <a:off x="1066800" y="2322513"/>
            <a:ext cx="6400800" cy="2443162"/>
          </a:xfrm>
          <a:prstGeom prst="rect">
            <a:avLst/>
          </a:prstGeom>
          <a:noFill/>
          <a:ln w="9525">
            <a:noFill/>
            <a:miter lim="800000"/>
            <a:headEnd/>
            <a:tailEnd/>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a:t>Quadrature Amplitude Modulation</a:t>
            </a:r>
          </a:p>
        </p:txBody>
      </p:sp>
      <p:pic>
        <p:nvPicPr>
          <p:cNvPr id="21507" name="Content Placeholder 3" descr="c02f016.jpg"/>
          <p:cNvPicPr>
            <a:picLocks noGrp="1" noChangeAspect="1"/>
          </p:cNvPicPr>
          <p:nvPr>
            <p:ph idx="1"/>
          </p:nvPr>
        </p:nvPicPr>
        <p:blipFill>
          <a:blip r:embed="rId3" cstate="print"/>
          <a:srcRect/>
          <a:stretch>
            <a:fillRect/>
          </a:stretch>
        </p:blipFill>
        <p:spPr>
          <a:xfrm>
            <a:off x="3581400" y="2057400"/>
            <a:ext cx="4422775" cy="4422775"/>
          </a:xfrm>
        </p:spPr>
      </p:pic>
      <p:sp>
        <p:nvSpPr>
          <p:cNvPr id="21508" name="TextBox 4"/>
          <p:cNvSpPr txBox="1">
            <a:spLocks noChangeArrowheads="1"/>
          </p:cNvSpPr>
          <p:nvPr/>
        </p:nvSpPr>
        <p:spPr bwMode="auto">
          <a:xfrm>
            <a:off x="457200" y="2514600"/>
            <a:ext cx="3505200" cy="1200150"/>
          </a:xfrm>
          <a:prstGeom prst="rect">
            <a:avLst/>
          </a:prstGeom>
          <a:noFill/>
          <a:ln w="9525">
            <a:noFill/>
            <a:miter lim="800000"/>
            <a:headEnd/>
            <a:tailEnd/>
          </a:ln>
        </p:spPr>
        <p:txBody>
          <a:bodyPr>
            <a:spAutoFit/>
          </a:bodyPr>
          <a:lstStyle/>
          <a:p>
            <a:pPr marL="233363" indent="-233363">
              <a:buFont typeface="Arial" charset="0"/>
              <a:buChar char="•"/>
            </a:pPr>
            <a:r>
              <a:rPr lang="en-US"/>
              <a:t>Combines Amplitude Modulation with Phase Modulation</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Arial" charset="0"/>
              </a:rPr>
              <a:t>Data Compression</a:t>
            </a:r>
          </a:p>
        </p:txBody>
      </p:sp>
      <p:sp>
        <p:nvSpPr>
          <p:cNvPr id="22531" name="Rectangle 3"/>
          <p:cNvSpPr>
            <a:spLocks noGrp="1" noChangeArrowheads="1"/>
          </p:cNvSpPr>
          <p:nvPr>
            <p:ph type="body" idx="1"/>
          </p:nvPr>
        </p:nvSpPr>
        <p:spPr>
          <a:xfrm>
            <a:off x="914400" y="5638800"/>
            <a:ext cx="7772400" cy="914400"/>
          </a:xfrm>
        </p:spPr>
        <p:txBody>
          <a:bodyPr/>
          <a:lstStyle/>
          <a:p>
            <a:pPr eaLnBrk="1" hangingPunct="1">
              <a:lnSpc>
                <a:spcPct val="90000"/>
              </a:lnSpc>
            </a:pPr>
            <a:r>
              <a:rPr lang="en-US" sz="2800">
                <a:latin typeface="Arial" charset="0"/>
              </a:rPr>
              <a:t>Data compression techniques improve throughput.</a:t>
            </a:r>
          </a:p>
        </p:txBody>
      </p:sp>
      <p:sp>
        <p:nvSpPr>
          <p:cNvPr id="22532" name="Rectangle 5"/>
          <p:cNvSpPr>
            <a:spLocks noChangeArrowheads="1"/>
          </p:cNvSpPr>
          <p:nvPr/>
        </p:nvSpPr>
        <p:spPr bwMode="auto">
          <a:xfrm>
            <a:off x="2271713" y="2386013"/>
            <a:ext cx="9144000" cy="0"/>
          </a:xfrm>
          <a:prstGeom prst="rect">
            <a:avLst/>
          </a:prstGeom>
          <a:noFill/>
          <a:ln w="9525">
            <a:noFill/>
            <a:miter lim="800000"/>
            <a:headEnd/>
            <a:tailEnd/>
          </a:ln>
        </p:spPr>
        <p:txBody>
          <a:bodyPr>
            <a:spAutoFit/>
          </a:bodyPr>
          <a:lstStyle/>
          <a:p>
            <a:endParaRPr lang="en-US"/>
          </a:p>
        </p:txBody>
      </p:sp>
      <p:pic>
        <p:nvPicPr>
          <p:cNvPr id="22533" name="Picture 6" descr="H:\DATA\wiley\images\Goldman_JPG.sit - folder\c02f017.jpg"/>
          <p:cNvPicPr>
            <a:picLocks noChangeAspect="1" noChangeArrowheads="1"/>
          </p:cNvPicPr>
          <p:nvPr/>
        </p:nvPicPr>
        <p:blipFill>
          <a:blip r:embed="rId3" cstate="print"/>
          <a:srcRect/>
          <a:stretch>
            <a:fillRect/>
          </a:stretch>
        </p:blipFill>
        <p:spPr bwMode="auto">
          <a:xfrm>
            <a:off x="233479" y="2209800"/>
            <a:ext cx="8571308" cy="3200400"/>
          </a:xfrm>
          <a:prstGeom prst="rect">
            <a:avLst/>
          </a:prstGeom>
          <a:noFill/>
          <a:ln w="9525">
            <a:noFill/>
            <a:miter lim="800000"/>
            <a:headEnd/>
            <a:tailEnd/>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rPr>
              <a:t>Data compression</a:t>
            </a:r>
          </a:p>
        </p:txBody>
      </p:sp>
      <p:sp>
        <p:nvSpPr>
          <p:cNvPr id="23555" name="Rectangle 3"/>
          <p:cNvSpPr>
            <a:spLocks noGrp="1" noChangeArrowheads="1"/>
          </p:cNvSpPr>
          <p:nvPr>
            <p:ph type="body" idx="1"/>
          </p:nvPr>
        </p:nvSpPr>
        <p:spPr/>
        <p:txBody>
          <a:bodyPr/>
          <a:lstStyle/>
          <a:p>
            <a:pPr eaLnBrk="1" hangingPunct="1">
              <a:lnSpc>
                <a:spcPct val="90000"/>
              </a:lnSpc>
            </a:pPr>
            <a:r>
              <a:rPr lang="en-US">
                <a:latin typeface="Arial" charset="0"/>
                <a:cs typeface="Times New Roman" pitchFamily="18" charset="0"/>
              </a:rPr>
              <a:t>The sending device replaces strings of repeating character patterns with a special code that represents the pattern. </a:t>
            </a:r>
          </a:p>
          <a:p>
            <a:pPr eaLnBrk="1" hangingPunct="1">
              <a:lnSpc>
                <a:spcPct val="90000"/>
              </a:lnSpc>
            </a:pPr>
            <a:r>
              <a:rPr lang="en-US">
                <a:latin typeface="Arial" charset="0"/>
                <a:cs typeface="Times New Roman" pitchFamily="18" charset="0"/>
              </a:rPr>
              <a:t>The code is significantly smaller than the pattern it represents. </a:t>
            </a:r>
          </a:p>
          <a:p>
            <a:pPr eaLnBrk="1" hangingPunct="1">
              <a:lnSpc>
                <a:spcPct val="90000"/>
              </a:lnSpc>
            </a:pPr>
            <a:r>
              <a:rPr lang="en-US">
                <a:latin typeface="Arial" charset="0"/>
                <a:cs typeface="Times New Roman" pitchFamily="18" charset="0"/>
              </a:rPr>
              <a:t>This results in the amount of data sent between the sending device and the receiving device to increase.</a:t>
            </a:r>
            <a:r>
              <a:rPr lang="en-US">
                <a:latin typeface="Arial" charset="0"/>
              </a:rPr>
              <a:t> </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cs typeface="Arial" charset="0"/>
              </a:rPr>
              <a:t>Packetization</a:t>
            </a:r>
          </a:p>
        </p:txBody>
      </p:sp>
      <p:sp>
        <p:nvSpPr>
          <p:cNvPr id="24579" name="Rectangle 3"/>
          <p:cNvSpPr>
            <a:spLocks noGrp="1" noChangeArrowheads="1"/>
          </p:cNvSpPr>
          <p:nvPr>
            <p:ph type="body" idx="1"/>
          </p:nvPr>
        </p:nvSpPr>
        <p:spPr/>
        <p:txBody>
          <a:bodyPr/>
          <a:lstStyle/>
          <a:p>
            <a:pPr eaLnBrk="1" hangingPunct="1"/>
            <a:r>
              <a:rPr lang="en-US">
                <a:latin typeface="Arial" charset="0"/>
                <a:cs typeface="Times New Roman" pitchFamily="18" charset="0"/>
              </a:rPr>
              <a:t>The process of dividing the data steam flowing between devices into structured blocks known as packets. </a:t>
            </a:r>
          </a:p>
          <a:p>
            <a:pPr eaLnBrk="1" hangingPunct="1"/>
            <a:r>
              <a:rPr lang="en-US">
                <a:latin typeface="Arial" charset="0"/>
                <a:cs typeface="Times New Roman" pitchFamily="18" charset="0"/>
              </a:rPr>
              <a:t>A </a:t>
            </a:r>
            <a:r>
              <a:rPr lang="en-US" b="1">
                <a:latin typeface="Arial" charset="0"/>
                <a:cs typeface="Times New Roman" pitchFamily="18" charset="0"/>
              </a:rPr>
              <a:t>packet</a:t>
            </a:r>
            <a:r>
              <a:rPr lang="en-US">
                <a:latin typeface="Arial" charset="0"/>
                <a:cs typeface="Times New Roman" pitchFamily="18" charset="0"/>
              </a:rPr>
              <a:t> is a group of bits organized in a pre-determined, structured manner consisting of a piece of the data stream to which management information is added.</a:t>
            </a:r>
            <a:endParaRPr lang="en-US">
              <a:latin typeface="Arial" charset="0"/>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cs typeface="Arial" charset="0"/>
              </a:rPr>
              <a:t>Packetization</a:t>
            </a:r>
            <a:r>
              <a:rPr lang="en-US">
                <a:latin typeface="Arial" charset="0"/>
              </a:rPr>
              <a:t> 	</a:t>
            </a:r>
          </a:p>
        </p:txBody>
      </p:sp>
      <p:sp>
        <p:nvSpPr>
          <p:cNvPr id="25603" name="Rectangle 3"/>
          <p:cNvSpPr>
            <a:spLocks noGrp="1" noChangeArrowheads="1"/>
          </p:cNvSpPr>
          <p:nvPr>
            <p:ph type="body" idx="1"/>
          </p:nvPr>
        </p:nvSpPr>
        <p:spPr>
          <a:xfrm>
            <a:off x="609600" y="5334000"/>
            <a:ext cx="7772400" cy="1143000"/>
          </a:xfrm>
        </p:spPr>
        <p:txBody>
          <a:bodyPr/>
          <a:lstStyle/>
          <a:p>
            <a:pPr eaLnBrk="1" hangingPunct="1">
              <a:lnSpc>
                <a:spcPct val="90000"/>
              </a:lnSpc>
            </a:pPr>
            <a:r>
              <a:rPr lang="en-US" sz="2400">
                <a:latin typeface="Arial" charset="0"/>
              </a:rPr>
              <a:t>This data stream is divided into 3 packets</a:t>
            </a:r>
          </a:p>
          <a:p>
            <a:pPr eaLnBrk="1" hangingPunct="1">
              <a:lnSpc>
                <a:spcPct val="90000"/>
              </a:lnSpc>
            </a:pPr>
            <a:r>
              <a:rPr lang="en-US" sz="2400">
                <a:latin typeface="Arial" charset="0"/>
              </a:rPr>
              <a:t>Note the addition of header information to the data portion</a:t>
            </a:r>
          </a:p>
          <a:p>
            <a:pPr eaLnBrk="1" hangingPunct="1">
              <a:lnSpc>
                <a:spcPct val="90000"/>
              </a:lnSpc>
            </a:pPr>
            <a:endParaRPr lang="en-US" sz="2800"/>
          </a:p>
        </p:txBody>
      </p:sp>
      <p:pic>
        <p:nvPicPr>
          <p:cNvPr id="25604" name="Picture 4" descr="H:\DATA\wiley\images\Goldman_JPG.sit - folder\c02f018.jpg"/>
          <p:cNvPicPr>
            <a:picLocks noChangeAspect="1" noChangeArrowheads="1"/>
          </p:cNvPicPr>
          <p:nvPr/>
        </p:nvPicPr>
        <p:blipFill>
          <a:blip r:embed="rId3" cstate="print"/>
          <a:srcRect/>
          <a:stretch>
            <a:fillRect/>
          </a:stretch>
        </p:blipFill>
        <p:spPr bwMode="auto">
          <a:xfrm>
            <a:off x="1447800" y="1981200"/>
            <a:ext cx="6357938" cy="3175000"/>
          </a:xfrm>
          <a:prstGeom prst="rect">
            <a:avLst/>
          </a:prstGeom>
          <a:noFill/>
          <a:ln w="9525">
            <a:noFill/>
            <a:miter lim="800000"/>
            <a:headEnd/>
            <a:tailEnd/>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cs typeface="Arial" charset="0"/>
              </a:rPr>
              <a:t>Packetization</a:t>
            </a:r>
          </a:p>
        </p:txBody>
      </p:sp>
      <p:sp>
        <p:nvSpPr>
          <p:cNvPr id="26627" name="Rectangle 3"/>
          <p:cNvSpPr>
            <a:spLocks noGrp="1" noChangeArrowheads="1"/>
          </p:cNvSpPr>
          <p:nvPr>
            <p:ph type="body" idx="1"/>
          </p:nvPr>
        </p:nvSpPr>
        <p:spPr/>
        <p:txBody>
          <a:bodyPr/>
          <a:lstStyle/>
          <a:p>
            <a:pPr eaLnBrk="1" hangingPunct="1"/>
            <a:r>
              <a:rPr lang="en-US"/>
              <a:t>The predetermined structure of a packet is critical.  </a:t>
            </a:r>
          </a:p>
          <a:p>
            <a:pPr eaLnBrk="1" hangingPunct="1"/>
            <a:r>
              <a:rPr lang="en-US"/>
              <a:t>Through the use of standards, devices know the number of bits in each section;  the header, data portion and trailer.</a:t>
            </a:r>
          </a:p>
          <a:p>
            <a:pPr eaLnBrk="1" hangingPunct="1"/>
            <a:r>
              <a:rPr lang="en-US"/>
              <a:t>Determined by Network Architectures (Ethernet) and Protocols (TCP/IP)</a:t>
            </a:r>
          </a:p>
          <a:p>
            <a:pPr eaLnBrk="1" hangingPunct="1"/>
            <a:endParaRPr 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a:latin typeface="Arial" charset="0"/>
              </a:rPr>
              <a:t>Encapsulation / De-encapsulation</a:t>
            </a:r>
          </a:p>
        </p:txBody>
      </p:sp>
      <p:sp>
        <p:nvSpPr>
          <p:cNvPr id="27651" name="Rectangle 3"/>
          <p:cNvSpPr>
            <a:spLocks noGrp="1" noChangeArrowheads="1"/>
          </p:cNvSpPr>
          <p:nvPr>
            <p:ph type="body" idx="1"/>
          </p:nvPr>
        </p:nvSpPr>
        <p:spPr/>
        <p:txBody>
          <a:bodyPr/>
          <a:lstStyle/>
          <a:p>
            <a:pPr eaLnBrk="1" hangingPunct="1"/>
            <a:r>
              <a:rPr lang="en-US"/>
              <a:t>In a layered protocol, each layer adds a header according to the layer’s syntax.</a:t>
            </a:r>
          </a:p>
          <a:p>
            <a:pPr eaLnBrk="1" hangingPunct="1"/>
            <a:r>
              <a:rPr lang="en-US"/>
              <a:t>The sending device adds this information in a process of encapsulation</a:t>
            </a:r>
          </a:p>
          <a:p>
            <a:pPr eaLnBrk="1" hangingPunct="1"/>
            <a:r>
              <a:rPr lang="en-US"/>
              <a:t>The receiving device reverses the this process (de-encapsulation)</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219200" y="1371600"/>
            <a:ext cx="7620000" cy="381000"/>
          </a:xfrm>
        </p:spPr>
        <p:txBody>
          <a:bodyPr/>
          <a:lstStyle/>
          <a:p>
            <a:pPr eaLnBrk="1" hangingPunct="1">
              <a:lnSpc>
                <a:spcPct val="90000"/>
              </a:lnSpc>
              <a:buFont typeface="Wingdings" pitchFamily="2" charset="2"/>
              <a:buNone/>
            </a:pPr>
            <a:r>
              <a:rPr lang="en-US" sz="2400">
                <a:latin typeface="Arial" charset="0"/>
              </a:rPr>
              <a:t>Encapsulation/De-encapsulation in the OSI model</a:t>
            </a:r>
          </a:p>
        </p:txBody>
      </p:sp>
      <p:pic>
        <p:nvPicPr>
          <p:cNvPr id="28675" name="Picture 4" descr="H:\DATA\wiley\images\Goldman_JPG.sit - folder\c02f019.jpg"/>
          <p:cNvPicPr>
            <a:picLocks noChangeAspect="1" noChangeArrowheads="1"/>
          </p:cNvPicPr>
          <p:nvPr/>
        </p:nvPicPr>
        <p:blipFill>
          <a:blip r:embed="rId3" cstate="print"/>
          <a:srcRect/>
          <a:stretch>
            <a:fillRect/>
          </a:stretch>
        </p:blipFill>
        <p:spPr bwMode="auto">
          <a:xfrm>
            <a:off x="2362200" y="2057400"/>
            <a:ext cx="3943350" cy="4572000"/>
          </a:xfrm>
          <a:prstGeom prst="rect">
            <a:avLst/>
          </a:prstGeom>
          <a:noFill/>
          <a:ln w="9525">
            <a:noFill/>
            <a:miter lim="800000"/>
            <a:headEnd/>
            <a:tailEnd/>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H:\DATA\wiley\images\Goldman_JPG.sit - folder\c02f020.jpg"/>
          <p:cNvPicPr>
            <a:picLocks noChangeAspect="1" noChangeArrowheads="1"/>
          </p:cNvPicPr>
          <p:nvPr/>
        </p:nvPicPr>
        <p:blipFill>
          <a:blip r:embed="rId3" cstate="print"/>
          <a:srcRect/>
          <a:stretch>
            <a:fillRect/>
          </a:stretch>
        </p:blipFill>
        <p:spPr bwMode="auto">
          <a:xfrm>
            <a:off x="1219200" y="1828800"/>
            <a:ext cx="5143500" cy="4800600"/>
          </a:xfrm>
          <a:prstGeom prst="rect">
            <a:avLst/>
          </a:prstGeom>
          <a:noFill/>
          <a:ln w="9525">
            <a:noFill/>
            <a:miter lim="800000"/>
            <a:headEnd/>
            <a:tailEnd/>
          </a:ln>
        </p:spPr>
      </p:pic>
      <p:sp>
        <p:nvSpPr>
          <p:cNvPr id="29699" name="Rectangle 2"/>
          <p:cNvSpPr>
            <a:spLocks noGrp="1" noChangeArrowheads="1"/>
          </p:cNvSpPr>
          <p:nvPr>
            <p:ph type="title"/>
          </p:nvPr>
        </p:nvSpPr>
        <p:spPr/>
        <p:txBody>
          <a:bodyPr/>
          <a:lstStyle/>
          <a:p>
            <a:pPr eaLnBrk="1" hangingPunct="1"/>
            <a:r>
              <a:rPr lang="en-US">
                <a:latin typeface="Arial" charset="0"/>
              </a:rPr>
              <a:t>Multiplexing</a:t>
            </a:r>
          </a:p>
        </p:txBody>
      </p:sp>
      <p:sp>
        <p:nvSpPr>
          <p:cNvPr id="29700" name="Rectangle 5"/>
          <p:cNvSpPr>
            <a:spLocks noChangeArrowheads="1"/>
          </p:cNvSpPr>
          <p:nvPr/>
        </p:nvSpPr>
        <p:spPr bwMode="auto">
          <a:xfrm>
            <a:off x="2214563" y="171450"/>
            <a:ext cx="9144000" cy="0"/>
          </a:xfrm>
          <a:prstGeom prst="rect">
            <a:avLst/>
          </a:prstGeom>
          <a:noFill/>
          <a:ln w="9525">
            <a:noFill/>
            <a:miter lim="800000"/>
            <a:headEnd/>
            <a:tailEnd/>
          </a:ln>
        </p:spPr>
        <p:txBody>
          <a:bodyPr>
            <a:spAutoFit/>
          </a:bodyPr>
          <a:lstStyle/>
          <a:p>
            <a:endParaRPr lang="en-US"/>
          </a:p>
        </p:txBody>
      </p:sp>
      <p:sp>
        <p:nvSpPr>
          <p:cNvPr id="5" name="TextBox 4"/>
          <p:cNvSpPr txBox="1"/>
          <p:nvPr/>
        </p:nvSpPr>
        <p:spPr>
          <a:xfrm>
            <a:off x="6553200" y="1981200"/>
            <a:ext cx="2286000" cy="2770188"/>
          </a:xfrm>
          <a:prstGeom prst="rect">
            <a:avLst/>
          </a:prstGeom>
          <a:noFill/>
        </p:spPr>
        <p:txBody>
          <a:bodyPr>
            <a:spAutoFit/>
          </a:bodyPr>
          <a:lstStyle/>
          <a:p>
            <a:pPr algn="ctr">
              <a:defRPr/>
            </a:pPr>
            <a:r>
              <a:rPr lang="en-US" u="sng" dirty="0"/>
              <a:t>3 Types:</a:t>
            </a:r>
          </a:p>
          <a:p>
            <a:pPr algn="ctr">
              <a:defRPr/>
            </a:pPr>
            <a:endParaRPr lang="en-US" u="sng" dirty="0"/>
          </a:p>
          <a:p>
            <a:pPr marL="457200" indent="-457200">
              <a:buFont typeface="+mj-lt"/>
              <a:buAutoNum type="arabicPeriod"/>
              <a:defRPr/>
            </a:pPr>
            <a:r>
              <a:rPr lang="en-US" sz="1400" dirty="0"/>
              <a:t>Frequency Division Multiplexing (FDM)</a:t>
            </a:r>
          </a:p>
          <a:p>
            <a:pPr marL="457200" indent="-457200">
              <a:buFont typeface="+mj-lt"/>
              <a:buAutoNum type="arabicPeriod"/>
              <a:defRPr/>
            </a:pPr>
            <a:endParaRPr lang="en-US" sz="1400" dirty="0"/>
          </a:p>
          <a:p>
            <a:pPr marL="457200" indent="-457200">
              <a:buFont typeface="+mj-lt"/>
              <a:buAutoNum type="arabicPeriod"/>
              <a:defRPr/>
            </a:pPr>
            <a:r>
              <a:rPr lang="en-US" sz="1400" dirty="0"/>
              <a:t>Time Division Multiplexing (TDM)</a:t>
            </a:r>
          </a:p>
          <a:p>
            <a:pPr marL="457200" indent="-457200">
              <a:buFont typeface="+mj-lt"/>
              <a:buAutoNum type="arabicPeriod"/>
              <a:defRPr/>
            </a:pPr>
            <a:endParaRPr lang="en-US" sz="1400" dirty="0"/>
          </a:p>
          <a:p>
            <a:pPr marL="457200" indent="-457200">
              <a:buFont typeface="+mj-lt"/>
              <a:buAutoNum type="arabicPeriod"/>
              <a:defRPr/>
            </a:pPr>
            <a:r>
              <a:rPr lang="en-US" sz="1400" dirty="0"/>
              <a:t>Statistical Time Division Multiplexing (STDM)</a:t>
            </a:r>
            <a:endParaRPr lang="en-US"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200"/>
              <a:t>Overall Data Communications Architecture</a:t>
            </a:r>
            <a:endParaRPr lang="en-US"/>
          </a:p>
        </p:txBody>
      </p:sp>
      <p:pic>
        <p:nvPicPr>
          <p:cNvPr id="4099" name="Content Placeholder 3" descr="c02f001.jpg"/>
          <p:cNvPicPr>
            <a:picLocks noGrp="1" noChangeAspect="1"/>
          </p:cNvPicPr>
          <p:nvPr>
            <p:ph idx="1"/>
          </p:nvPr>
        </p:nvPicPr>
        <p:blipFill>
          <a:blip r:embed="rId4" cstate="print"/>
          <a:srcRect/>
          <a:stretch>
            <a:fillRect/>
          </a:stretch>
        </p:blipFill>
        <p:spPr>
          <a:xfrm>
            <a:off x="311149" y="2286000"/>
            <a:ext cx="8431213" cy="3581400"/>
          </a:xfrm>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838200"/>
            <a:ext cx="7620000" cy="922338"/>
          </a:xfrm>
        </p:spPr>
        <p:txBody>
          <a:bodyPr/>
          <a:lstStyle/>
          <a:p>
            <a:pPr eaLnBrk="1" hangingPunct="1"/>
            <a:r>
              <a:rPr lang="en-US" sz="4000">
                <a:latin typeface="Arial" charset="0"/>
              </a:rPr>
              <a:t>Frequency Division Multiplexing</a:t>
            </a:r>
          </a:p>
        </p:txBody>
      </p:sp>
      <p:sp>
        <p:nvSpPr>
          <p:cNvPr id="30723" name="Rectangle 5"/>
          <p:cNvSpPr>
            <a:spLocks noChangeArrowheads="1"/>
          </p:cNvSpPr>
          <p:nvPr/>
        </p:nvSpPr>
        <p:spPr bwMode="auto">
          <a:xfrm>
            <a:off x="2314575" y="1966913"/>
            <a:ext cx="9144000" cy="0"/>
          </a:xfrm>
          <a:prstGeom prst="rect">
            <a:avLst/>
          </a:prstGeom>
          <a:noFill/>
          <a:ln w="9525">
            <a:noFill/>
            <a:miter lim="800000"/>
            <a:headEnd/>
            <a:tailEnd/>
          </a:ln>
        </p:spPr>
        <p:txBody>
          <a:bodyPr>
            <a:spAutoFit/>
          </a:bodyPr>
          <a:lstStyle/>
          <a:p>
            <a:endParaRPr lang="en-US"/>
          </a:p>
        </p:txBody>
      </p:sp>
      <p:pic>
        <p:nvPicPr>
          <p:cNvPr id="30724" name="Picture 6" descr="H:\DATA\wiley\images\Goldman_JPG.sit - folder\c02f021.jpg"/>
          <p:cNvPicPr>
            <a:picLocks noChangeAspect="1" noChangeArrowheads="1"/>
          </p:cNvPicPr>
          <p:nvPr/>
        </p:nvPicPr>
        <p:blipFill>
          <a:blip r:embed="rId3" cstate="print"/>
          <a:srcRect/>
          <a:stretch>
            <a:fillRect/>
          </a:stretch>
        </p:blipFill>
        <p:spPr bwMode="auto">
          <a:xfrm>
            <a:off x="1676400" y="1981200"/>
            <a:ext cx="4643438" cy="4149725"/>
          </a:xfrm>
          <a:prstGeom prst="rect">
            <a:avLst/>
          </a:prstGeom>
          <a:noFill/>
          <a:ln w="9525">
            <a:noFill/>
            <a:miter lim="800000"/>
            <a:headEnd/>
            <a:tailEnd/>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atin typeface="Arial" charset="0"/>
              </a:rPr>
              <a:t>Time Division Multiplexing</a:t>
            </a:r>
          </a:p>
        </p:txBody>
      </p:sp>
      <p:pic>
        <p:nvPicPr>
          <p:cNvPr id="31747" name="Picture 4" descr="H:\DATA\wiley\images\Goldman_JPG.sit - folder\c02f022.jpg"/>
          <p:cNvPicPr>
            <a:picLocks noChangeAspect="1" noChangeArrowheads="1"/>
          </p:cNvPicPr>
          <p:nvPr/>
        </p:nvPicPr>
        <p:blipFill>
          <a:blip r:embed="rId3" cstate="print"/>
          <a:srcRect/>
          <a:stretch>
            <a:fillRect/>
          </a:stretch>
        </p:blipFill>
        <p:spPr bwMode="auto">
          <a:xfrm>
            <a:off x="762000" y="2133600"/>
            <a:ext cx="7620000" cy="4356100"/>
          </a:xfrm>
          <a:prstGeom prst="rect">
            <a:avLst/>
          </a:prstGeom>
          <a:noFill/>
          <a:ln w="9525">
            <a:noFill/>
            <a:miter lim="800000"/>
            <a:headEnd/>
            <a:tailEnd/>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a:latin typeface="Arial" charset="0"/>
              </a:rPr>
              <a:t>Statistical Time Division Multiplexing</a:t>
            </a:r>
          </a:p>
        </p:txBody>
      </p:sp>
      <p:pic>
        <p:nvPicPr>
          <p:cNvPr id="32771" name="Picture 4" descr="H:\DATA\wiley\images\Goldman_JPG.sit - folder\c02f023.jpg"/>
          <p:cNvPicPr>
            <a:picLocks noChangeAspect="1" noChangeArrowheads="1"/>
          </p:cNvPicPr>
          <p:nvPr/>
        </p:nvPicPr>
        <p:blipFill>
          <a:blip r:embed="rId3" cstate="print"/>
          <a:srcRect/>
          <a:stretch>
            <a:fillRect/>
          </a:stretch>
        </p:blipFill>
        <p:spPr bwMode="auto">
          <a:xfrm>
            <a:off x="419100" y="2133600"/>
            <a:ext cx="8153400" cy="3886200"/>
          </a:xfrm>
          <a:prstGeom prst="rect">
            <a:avLst/>
          </a:prstGeom>
          <a:noFill/>
          <a:ln w="9525">
            <a:noFill/>
            <a:miter lim="800000"/>
            <a:headEnd/>
            <a:tailEnd/>
          </a:ln>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Arial" charset="0"/>
              </a:rPr>
              <a:t>Switching</a:t>
            </a:r>
          </a:p>
        </p:txBody>
      </p:sp>
      <p:sp>
        <p:nvSpPr>
          <p:cNvPr id="33795" name="Rectangle 3"/>
          <p:cNvSpPr>
            <a:spLocks noGrp="1" noChangeArrowheads="1"/>
          </p:cNvSpPr>
          <p:nvPr>
            <p:ph type="body" idx="1"/>
          </p:nvPr>
        </p:nvSpPr>
        <p:spPr>
          <a:xfrm>
            <a:off x="457200" y="2133600"/>
            <a:ext cx="3581400" cy="4267200"/>
          </a:xfrm>
        </p:spPr>
        <p:txBody>
          <a:bodyPr/>
          <a:lstStyle/>
          <a:p>
            <a:pPr eaLnBrk="1" hangingPunct="1">
              <a:lnSpc>
                <a:spcPct val="90000"/>
              </a:lnSpc>
            </a:pPr>
            <a:r>
              <a:rPr lang="en-US" sz="2800">
                <a:cs typeface="Times New Roman" pitchFamily="18" charset="0"/>
              </a:rPr>
              <a:t>Switching allows temporary connections to be established, maintained and terminated between sources and destinations</a:t>
            </a:r>
            <a:r>
              <a:rPr lang="en-US" sz="2800"/>
              <a:t> </a:t>
            </a:r>
          </a:p>
        </p:txBody>
      </p:sp>
      <p:sp>
        <p:nvSpPr>
          <p:cNvPr id="33796" name="Rectangle 5"/>
          <p:cNvSpPr>
            <a:spLocks noChangeArrowheads="1"/>
          </p:cNvSpPr>
          <p:nvPr/>
        </p:nvSpPr>
        <p:spPr bwMode="auto">
          <a:xfrm>
            <a:off x="2181225" y="1585913"/>
            <a:ext cx="9144000" cy="0"/>
          </a:xfrm>
          <a:prstGeom prst="rect">
            <a:avLst/>
          </a:prstGeom>
          <a:noFill/>
          <a:ln w="9525">
            <a:noFill/>
            <a:miter lim="800000"/>
            <a:headEnd/>
            <a:tailEnd/>
          </a:ln>
        </p:spPr>
        <p:txBody>
          <a:bodyPr>
            <a:spAutoFit/>
          </a:bodyPr>
          <a:lstStyle/>
          <a:p>
            <a:endParaRPr lang="en-US"/>
          </a:p>
        </p:txBody>
      </p:sp>
      <p:pic>
        <p:nvPicPr>
          <p:cNvPr id="33797" name="Picture 6" descr="H:\DATA\wiley\images\Goldman_JPG.sit - folder\c02f024.jpg"/>
          <p:cNvPicPr>
            <a:picLocks noChangeAspect="1" noChangeArrowheads="1"/>
          </p:cNvPicPr>
          <p:nvPr/>
        </p:nvPicPr>
        <p:blipFill>
          <a:blip r:embed="rId3" cstate="print"/>
          <a:srcRect/>
          <a:stretch>
            <a:fillRect/>
          </a:stretch>
        </p:blipFill>
        <p:spPr bwMode="auto">
          <a:xfrm>
            <a:off x="3962400" y="1912938"/>
            <a:ext cx="4724400" cy="4505325"/>
          </a:xfrm>
          <a:prstGeom prst="rect">
            <a:avLst/>
          </a:prstGeom>
          <a:noFill/>
          <a:ln w="9525">
            <a:noFill/>
            <a:miter lim="800000"/>
            <a:headEnd/>
            <a:tailEnd/>
          </a:ln>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Arial" charset="0"/>
              </a:rPr>
              <a:t>Circuit Switching</a:t>
            </a:r>
          </a:p>
        </p:txBody>
      </p:sp>
      <p:sp>
        <p:nvSpPr>
          <p:cNvPr id="34819" name="Rectangle 3"/>
          <p:cNvSpPr>
            <a:spLocks noGrp="1" noChangeArrowheads="1"/>
          </p:cNvSpPr>
          <p:nvPr>
            <p:ph type="body" idx="1"/>
          </p:nvPr>
        </p:nvSpPr>
        <p:spPr/>
        <p:txBody>
          <a:bodyPr/>
          <a:lstStyle/>
          <a:p>
            <a:pPr eaLnBrk="1" hangingPunct="1">
              <a:lnSpc>
                <a:spcPct val="90000"/>
              </a:lnSpc>
            </a:pPr>
            <a:r>
              <a:rPr lang="en-US" sz="2800">
                <a:cs typeface="Times New Roman" pitchFamily="18" charset="0"/>
              </a:rPr>
              <a:t>The work to create a signal path is done up front; a switch fabric creates a direct path between the source and the destination. </a:t>
            </a:r>
          </a:p>
          <a:p>
            <a:pPr eaLnBrk="1" hangingPunct="1">
              <a:lnSpc>
                <a:spcPct val="90000"/>
              </a:lnSpc>
            </a:pPr>
            <a:r>
              <a:rPr lang="en-US" sz="2800">
                <a:cs typeface="Times New Roman" pitchFamily="18" charset="0"/>
              </a:rPr>
              <a:t>Communication takes place just as if the temporary circuit were a permanent direct connection: </a:t>
            </a:r>
          </a:p>
          <a:p>
            <a:pPr eaLnBrk="1" hangingPunct="1">
              <a:lnSpc>
                <a:spcPct val="90000"/>
              </a:lnSpc>
            </a:pPr>
            <a:r>
              <a:rPr lang="en-US" sz="2800">
                <a:cs typeface="Times New Roman" pitchFamily="18" charset="0"/>
              </a:rPr>
              <a:t>The switched dedicated circuit makes it appear to the user of the circuit as if a wire has been run directly between the communicating devices. </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Arial" charset="0"/>
              </a:rPr>
              <a:t>Packet switching</a:t>
            </a:r>
          </a:p>
        </p:txBody>
      </p:sp>
      <p:sp>
        <p:nvSpPr>
          <p:cNvPr id="35843" name="Rectangle 3"/>
          <p:cNvSpPr>
            <a:spLocks noGrp="1" noChangeArrowheads="1"/>
          </p:cNvSpPr>
          <p:nvPr>
            <p:ph type="body" idx="1"/>
          </p:nvPr>
        </p:nvSpPr>
        <p:spPr/>
        <p:txBody>
          <a:bodyPr/>
          <a:lstStyle/>
          <a:p>
            <a:pPr eaLnBrk="1" hangingPunct="1">
              <a:lnSpc>
                <a:spcPct val="90000"/>
              </a:lnSpc>
            </a:pPr>
            <a:r>
              <a:rPr lang="en-US" sz="2800">
                <a:cs typeface="Times New Roman" pitchFamily="18" charset="0"/>
              </a:rPr>
              <a:t>In a </a:t>
            </a:r>
            <a:r>
              <a:rPr lang="en-US" sz="2800" b="1">
                <a:cs typeface="Times New Roman" pitchFamily="18" charset="0"/>
              </a:rPr>
              <a:t>packet switched network</a:t>
            </a:r>
            <a:r>
              <a:rPr lang="en-US" sz="2800">
                <a:cs typeface="Times New Roman" pitchFamily="18" charset="0"/>
              </a:rPr>
              <a:t>, packets of data travel one at a time from the message source to the message destination. </a:t>
            </a:r>
          </a:p>
          <a:p>
            <a:pPr eaLnBrk="1" hangingPunct="1">
              <a:lnSpc>
                <a:spcPct val="90000"/>
              </a:lnSpc>
            </a:pPr>
            <a:r>
              <a:rPr lang="en-US" sz="2800">
                <a:cs typeface="Times New Roman" pitchFamily="18" charset="0"/>
              </a:rPr>
              <a:t>The physical path taken by one packet may be different than that taken by other packets in the data stream.</a:t>
            </a:r>
          </a:p>
          <a:p>
            <a:pPr eaLnBrk="1" hangingPunct="1">
              <a:lnSpc>
                <a:spcPct val="90000"/>
              </a:lnSpc>
            </a:pPr>
            <a:r>
              <a:rPr lang="en-US" sz="2800">
                <a:cs typeface="Times New Roman" pitchFamily="18" charset="0"/>
              </a:rPr>
              <a:t>The path is unknown to the end user. </a:t>
            </a:r>
          </a:p>
          <a:p>
            <a:pPr eaLnBrk="1" hangingPunct="1">
              <a:lnSpc>
                <a:spcPct val="90000"/>
              </a:lnSpc>
            </a:pPr>
            <a:r>
              <a:rPr lang="en-US" sz="2800">
                <a:cs typeface="Times New Roman" pitchFamily="18" charset="0"/>
              </a:rPr>
              <a:t>A series of </a:t>
            </a:r>
            <a:r>
              <a:rPr lang="en-US" sz="2800" b="1">
                <a:cs typeface="Times New Roman" pitchFamily="18" charset="0"/>
              </a:rPr>
              <a:t>packet switches</a:t>
            </a:r>
            <a:r>
              <a:rPr lang="en-US" sz="2800">
                <a:cs typeface="Times New Roman" pitchFamily="18" charset="0"/>
              </a:rPr>
              <a:t> pass packets among themselves as they travel from source to destination</a:t>
            </a:r>
            <a:r>
              <a:rPr lang="en-US" sz="2800"/>
              <a:t> </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Circuit vs Packet Switching</a:t>
            </a:r>
          </a:p>
        </p:txBody>
      </p:sp>
      <p:pic>
        <p:nvPicPr>
          <p:cNvPr id="36867" name="Content Placeholder 3" descr="c02f025.jpg"/>
          <p:cNvPicPr>
            <a:picLocks noGrp="1" noChangeAspect="1"/>
          </p:cNvPicPr>
          <p:nvPr>
            <p:ph idx="1"/>
          </p:nvPr>
        </p:nvPicPr>
        <p:blipFill>
          <a:blip r:embed="rId3" cstate="print"/>
          <a:srcRect/>
          <a:stretch>
            <a:fillRect/>
          </a:stretch>
        </p:blipFill>
        <p:spPr>
          <a:xfrm>
            <a:off x="1371600" y="1939925"/>
            <a:ext cx="6507163" cy="4613275"/>
          </a:xfrm>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95400" y="533400"/>
            <a:ext cx="7543800" cy="1219200"/>
          </a:xfrm>
        </p:spPr>
        <p:txBody>
          <a:bodyPr/>
          <a:lstStyle/>
          <a:p>
            <a:pPr eaLnBrk="1" hangingPunct="1"/>
            <a:r>
              <a:rPr lang="en-US">
                <a:latin typeface="Arial" charset="0"/>
              </a:rPr>
              <a:t>Datagram Delivery on a Packet Switched Network</a:t>
            </a:r>
          </a:p>
        </p:txBody>
      </p:sp>
      <p:sp>
        <p:nvSpPr>
          <p:cNvPr id="37891" name="Rectangle 5"/>
          <p:cNvSpPr>
            <a:spLocks noChangeArrowheads="1"/>
          </p:cNvSpPr>
          <p:nvPr/>
        </p:nvSpPr>
        <p:spPr bwMode="auto">
          <a:xfrm>
            <a:off x="2219325" y="1695450"/>
            <a:ext cx="9144000" cy="0"/>
          </a:xfrm>
          <a:prstGeom prst="rect">
            <a:avLst/>
          </a:prstGeom>
          <a:noFill/>
          <a:ln w="9525">
            <a:noFill/>
            <a:miter lim="800000"/>
            <a:headEnd/>
            <a:tailEnd/>
          </a:ln>
        </p:spPr>
        <p:txBody>
          <a:bodyPr>
            <a:spAutoFit/>
          </a:bodyPr>
          <a:lstStyle/>
          <a:p>
            <a:endParaRPr lang="en-US"/>
          </a:p>
        </p:txBody>
      </p:sp>
      <p:pic>
        <p:nvPicPr>
          <p:cNvPr id="37892" name="Picture 6" descr="H:\DATA\wiley\images\Goldman_JPG.sit - folder\c02f026.jpg"/>
          <p:cNvPicPr>
            <a:picLocks noChangeAspect="1" noChangeArrowheads="1"/>
          </p:cNvPicPr>
          <p:nvPr/>
        </p:nvPicPr>
        <p:blipFill>
          <a:blip r:embed="rId3" cstate="print"/>
          <a:srcRect/>
          <a:stretch>
            <a:fillRect/>
          </a:stretch>
        </p:blipFill>
        <p:spPr bwMode="auto">
          <a:xfrm>
            <a:off x="1524000" y="2209800"/>
            <a:ext cx="5781675" cy="3943350"/>
          </a:xfrm>
          <a:prstGeom prst="rect">
            <a:avLst/>
          </a:prstGeom>
          <a:noFill/>
          <a:ln w="9525">
            <a:noFill/>
            <a:miter lim="800000"/>
            <a:headEnd/>
            <a:tailEnd/>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9200" y="838200"/>
            <a:ext cx="7391400" cy="762000"/>
          </a:xfrm>
        </p:spPr>
        <p:txBody>
          <a:bodyPr/>
          <a:lstStyle/>
          <a:p>
            <a:pPr eaLnBrk="1" hangingPunct="1"/>
            <a:r>
              <a:rPr lang="en-US" sz="2800">
                <a:latin typeface="Arial" charset="0"/>
                <a:cs typeface="Times New Roman" pitchFamily="18" charset="0"/>
              </a:rPr>
              <a:t>Connectionless vs. Connection-Oriented Networks</a:t>
            </a:r>
          </a:p>
        </p:txBody>
      </p:sp>
      <p:sp>
        <p:nvSpPr>
          <p:cNvPr id="38915" name="Rectangle 5"/>
          <p:cNvSpPr>
            <a:spLocks noChangeArrowheads="1"/>
          </p:cNvSpPr>
          <p:nvPr/>
        </p:nvSpPr>
        <p:spPr bwMode="auto">
          <a:xfrm>
            <a:off x="2209800" y="2347913"/>
            <a:ext cx="9144000" cy="0"/>
          </a:xfrm>
          <a:prstGeom prst="rect">
            <a:avLst/>
          </a:prstGeom>
          <a:noFill/>
          <a:ln w="9525">
            <a:noFill/>
            <a:miter lim="800000"/>
            <a:headEnd/>
            <a:tailEnd/>
          </a:ln>
        </p:spPr>
        <p:txBody>
          <a:bodyPr>
            <a:spAutoFit/>
          </a:bodyPr>
          <a:lstStyle/>
          <a:p>
            <a:endParaRPr lang="en-US"/>
          </a:p>
        </p:txBody>
      </p:sp>
      <p:pic>
        <p:nvPicPr>
          <p:cNvPr id="38916" name="Picture 6" descr="H:\DATA\wiley\images\Goldman_JPG.sit - folder\c02f027.jpg"/>
          <p:cNvPicPr>
            <a:picLocks noChangeAspect="1" noChangeArrowheads="1"/>
          </p:cNvPicPr>
          <p:nvPr/>
        </p:nvPicPr>
        <p:blipFill>
          <a:blip r:embed="rId3" cstate="print"/>
          <a:srcRect/>
          <a:stretch>
            <a:fillRect/>
          </a:stretch>
        </p:blipFill>
        <p:spPr bwMode="auto">
          <a:xfrm>
            <a:off x="300038" y="2743200"/>
            <a:ext cx="8510587" cy="2819400"/>
          </a:xfrm>
          <a:prstGeom prst="rect">
            <a:avLst/>
          </a:prstGeom>
          <a:noFill/>
          <a:ln w="9525">
            <a:noFill/>
            <a:miter lim="800000"/>
            <a:headEnd/>
            <a:tailEnd/>
          </a:ln>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t>Error Control Techniques</a:t>
            </a:r>
          </a:p>
        </p:txBody>
      </p:sp>
      <p:sp>
        <p:nvSpPr>
          <p:cNvPr id="39939" name="Content Placeholder 2"/>
          <p:cNvSpPr>
            <a:spLocks noGrp="1"/>
          </p:cNvSpPr>
          <p:nvPr>
            <p:ph idx="1"/>
          </p:nvPr>
        </p:nvSpPr>
        <p:spPr/>
        <p:txBody>
          <a:bodyPr/>
          <a:lstStyle/>
          <a:p>
            <a:r>
              <a:rPr lang="en-US"/>
              <a:t>Error Prevention</a:t>
            </a:r>
          </a:p>
          <a:p>
            <a:r>
              <a:rPr lang="en-US"/>
              <a:t>Error Detection</a:t>
            </a:r>
          </a:p>
          <a:p>
            <a:r>
              <a:rPr lang="en-US"/>
              <a:t>Error Correction</a:t>
            </a:r>
          </a:p>
          <a:p>
            <a:r>
              <a:rPr lang="en-US"/>
              <a:t>Flow Control</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atin typeface="Arial" charset="0"/>
              </a:rPr>
              <a:t>Data Digitization</a:t>
            </a:r>
          </a:p>
        </p:txBody>
      </p:sp>
      <p:sp>
        <p:nvSpPr>
          <p:cNvPr id="5123" name="Rectangle 3"/>
          <p:cNvSpPr>
            <a:spLocks noGrp="1" noChangeArrowheads="1"/>
          </p:cNvSpPr>
          <p:nvPr>
            <p:ph type="body" idx="1"/>
          </p:nvPr>
        </p:nvSpPr>
        <p:spPr>
          <a:xfrm>
            <a:off x="1066800" y="2017713"/>
            <a:ext cx="7772400" cy="4114800"/>
          </a:xfrm>
        </p:spPr>
        <p:txBody>
          <a:bodyPr/>
          <a:lstStyle/>
          <a:p>
            <a:pPr eaLnBrk="1" hangingPunct="1">
              <a:lnSpc>
                <a:spcPct val="90000"/>
              </a:lnSpc>
            </a:pPr>
            <a:r>
              <a:rPr lang="en-US" dirty="0">
                <a:latin typeface="Arial" charset="0"/>
                <a:cs typeface="Times New Roman" pitchFamily="18" charset="0"/>
              </a:rPr>
              <a:t>The process of transforming humanly readable characters into machine readable code is </a:t>
            </a:r>
            <a:r>
              <a:rPr lang="en-US" b="1" dirty="0">
                <a:latin typeface="Arial" charset="0"/>
                <a:cs typeface="Times New Roman" pitchFamily="18" charset="0"/>
              </a:rPr>
              <a:t>character encoding</a:t>
            </a:r>
            <a:r>
              <a:rPr lang="en-US" dirty="0">
                <a:latin typeface="Arial" charset="0"/>
                <a:cs typeface="Times New Roman" pitchFamily="18" charset="0"/>
              </a:rPr>
              <a:t>. </a:t>
            </a:r>
          </a:p>
          <a:p>
            <a:pPr eaLnBrk="1" hangingPunct="1">
              <a:lnSpc>
                <a:spcPct val="90000"/>
              </a:lnSpc>
            </a:pPr>
            <a:r>
              <a:rPr lang="en-US" dirty="0">
                <a:latin typeface="Arial" charset="0"/>
                <a:cs typeface="Times New Roman" pitchFamily="18" charset="0"/>
              </a:rPr>
              <a:t>Characters are turned into a series of ones and zeroes (bits). </a:t>
            </a:r>
          </a:p>
          <a:p>
            <a:pPr eaLnBrk="1" hangingPunct="1">
              <a:lnSpc>
                <a:spcPct val="90000"/>
              </a:lnSpc>
            </a:pPr>
            <a:r>
              <a:rPr lang="en-US" dirty="0">
                <a:latin typeface="Arial" charset="0"/>
                <a:cs typeface="Times New Roman" pitchFamily="18" charset="0"/>
              </a:rPr>
              <a:t>8 bits = 1 byte aka 1 octet</a:t>
            </a:r>
          </a:p>
          <a:p>
            <a:pPr eaLnBrk="1" hangingPunct="1">
              <a:lnSpc>
                <a:spcPct val="90000"/>
              </a:lnSpc>
            </a:pPr>
            <a:r>
              <a:rPr lang="en-US" dirty="0">
                <a:latin typeface="Arial" charset="0"/>
                <a:cs typeface="Times New Roman" pitchFamily="18" charset="0"/>
              </a:rPr>
              <a:t>The most commonly used standards are ASCII, EBCDIC, and UNICODE</a:t>
            </a:r>
            <a:r>
              <a:rPr lang="en-US" dirty="0">
                <a:latin typeface="Arial" charset="0"/>
              </a:rPr>
              <a:t> </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Error Prevention</a:t>
            </a:r>
          </a:p>
        </p:txBody>
      </p:sp>
      <p:sp>
        <p:nvSpPr>
          <p:cNvPr id="40963" name="Content Placeholder 2"/>
          <p:cNvSpPr>
            <a:spLocks noGrp="1"/>
          </p:cNvSpPr>
          <p:nvPr>
            <p:ph idx="1"/>
          </p:nvPr>
        </p:nvSpPr>
        <p:spPr/>
        <p:txBody>
          <a:bodyPr/>
          <a:lstStyle/>
          <a:p>
            <a:r>
              <a:rPr lang="en-US"/>
              <a:t>Reducing Noise &amp; Interference on Lines Improves Signal to Noise Ratio</a:t>
            </a:r>
          </a:p>
          <a:p>
            <a:pPr lvl="1"/>
            <a:r>
              <a:rPr lang="en-US"/>
              <a:t>Filters</a:t>
            </a:r>
          </a:p>
          <a:p>
            <a:pPr lvl="1"/>
            <a:r>
              <a:rPr lang="en-US"/>
              <a:t>Amplifiers</a:t>
            </a:r>
          </a:p>
          <a:p>
            <a:pPr lvl="1"/>
            <a:r>
              <a:rPr lang="en-US"/>
              <a:t>Repeaters</a:t>
            </a:r>
          </a:p>
          <a:p>
            <a:r>
              <a:rPr lang="en-US"/>
              <a:t>Adaptive Protocols</a:t>
            </a:r>
          </a:p>
          <a:p>
            <a:pPr lvl="1"/>
            <a:r>
              <a:rPr lang="en-US"/>
              <a:t>Transmission speed is adjusted based on error rates</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atin typeface="Arial" charset="0"/>
                <a:cs typeface="Times New Roman" pitchFamily="18" charset="0"/>
              </a:rPr>
              <a:t>Error Detection Process</a:t>
            </a:r>
          </a:p>
        </p:txBody>
      </p:sp>
      <p:sp>
        <p:nvSpPr>
          <p:cNvPr id="41987" name="Rectangle 3"/>
          <p:cNvSpPr>
            <a:spLocks noGrp="1" noChangeArrowheads="1"/>
          </p:cNvSpPr>
          <p:nvPr>
            <p:ph type="body" idx="1"/>
          </p:nvPr>
        </p:nvSpPr>
        <p:spPr/>
        <p:txBody>
          <a:bodyPr/>
          <a:lstStyle/>
          <a:p>
            <a:pPr eaLnBrk="1" hangingPunct="1"/>
            <a:r>
              <a:rPr lang="en-US" sz="2400" dirty="0">
                <a:latin typeface="Arial" charset="0"/>
                <a:cs typeface="Times New Roman" pitchFamily="18" charset="0"/>
              </a:rPr>
              <a:t>The transmitting and receiving devices agree on how the error check is to be calculated</a:t>
            </a:r>
          </a:p>
          <a:p>
            <a:pPr eaLnBrk="1" hangingPunct="1"/>
            <a:r>
              <a:rPr lang="en-US" sz="2400" dirty="0">
                <a:latin typeface="Arial" charset="0"/>
                <a:cs typeface="Times New Roman" pitchFamily="18" charset="0"/>
              </a:rPr>
              <a:t>The transmitting device calculates and transmits the error check along with the transmitted data</a:t>
            </a:r>
          </a:p>
          <a:p>
            <a:pPr eaLnBrk="1" hangingPunct="1"/>
            <a:r>
              <a:rPr lang="en-US" sz="2400" dirty="0">
                <a:latin typeface="Arial" charset="0"/>
                <a:cs typeface="Times New Roman" pitchFamily="18" charset="0"/>
              </a:rPr>
              <a:t>The receiving device re-calculates the error check based on the received data and compares its newly calculated error check to the error check received with the data</a:t>
            </a:r>
          </a:p>
          <a:p>
            <a:pPr eaLnBrk="1" hangingPunct="1"/>
            <a:r>
              <a:rPr lang="en-US" sz="2400" dirty="0">
                <a:latin typeface="Arial" charset="0"/>
                <a:cs typeface="Times New Roman" pitchFamily="18" charset="0"/>
              </a:rPr>
              <a:t>If the two error checks match, everything is fine. If they do not match, an error has occurred</a:t>
            </a:r>
          </a:p>
          <a:p>
            <a:pPr eaLnBrk="1" hangingPunct="1"/>
            <a:endParaRPr lang="en-US" sz="2400" dirty="0">
              <a:latin typeface="Arial" charset="0"/>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Arial" charset="0"/>
              </a:rPr>
              <a:t>The Error Detection Process</a:t>
            </a:r>
          </a:p>
        </p:txBody>
      </p:sp>
      <p:sp>
        <p:nvSpPr>
          <p:cNvPr id="43011" name="Rectangle 5"/>
          <p:cNvSpPr>
            <a:spLocks noChangeArrowheads="1"/>
          </p:cNvSpPr>
          <p:nvPr/>
        </p:nvSpPr>
        <p:spPr bwMode="auto">
          <a:xfrm>
            <a:off x="2371725" y="2309813"/>
            <a:ext cx="9144000" cy="0"/>
          </a:xfrm>
          <a:prstGeom prst="rect">
            <a:avLst/>
          </a:prstGeom>
          <a:noFill/>
          <a:ln w="9525">
            <a:noFill/>
            <a:miter lim="800000"/>
            <a:headEnd/>
            <a:tailEnd/>
          </a:ln>
        </p:spPr>
        <p:txBody>
          <a:bodyPr>
            <a:spAutoFit/>
          </a:bodyPr>
          <a:lstStyle/>
          <a:p>
            <a:endParaRPr lang="en-US"/>
          </a:p>
        </p:txBody>
      </p:sp>
      <p:pic>
        <p:nvPicPr>
          <p:cNvPr id="43012" name="Picture 6" descr="H:\DATA\wiley\images\Goldman_JPG.sit - folder\c02f028.jpg"/>
          <p:cNvPicPr>
            <a:picLocks noChangeAspect="1" noChangeArrowheads="1"/>
          </p:cNvPicPr>
          <p:nvPr/>
        </p:nvPicPr>
        <p:blipFill>
          <a:blip r:embed="rId3" cstate="print"/>
          <a:srcRect/>
          <a:stretch>
            <a:fillRect/>
          </a:stretch>
        </p:blipFill>
        <p:spPr bwMode="auto">
          <a:xfrm>
            <a:off x="392113" y="2286000"/>
            <a:ext cx="8256587" cy="3733800"/>
          </a:xfrm>
          <a:prstGeom prst="rect">
            <a:avLst/>
          </a:prstGeom>
          <a:noFill/>
          <a:ln w="9525">
            <a:noFill/>
            <a:miter lim="800000"/>
            <a:headEnd/>
            <a:tailEnd/>
          </a:ln>
        </p:spPr>
      </p:pic>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Arial" charset="0"/>
              </a:rPr>
              <a:t>Error Detection Techniques</a:t>
            </a:r>
          </a:p>
        </p:txBody>
      </p:sp>
      <p:sp>
        <p:nvSpPr>
          <p:cNvPr id="44035" name="Rectangle 3"/>
          <p:cNvSpPr>
            <a:spLocks noGrp="1" noChangeArrowheads="1"/>
          </p:cNvSpPr>
          <p:nvPr>
            <p:ph type="body" idx="1"/>
          </p:nvPr>
        </p:nvSpPr>
        <p:spPr/>
        <p:txBody>
          <a:bodyPr/>
          <a:lstStyle/>
          <a:p>
            <a:pPr eaLnBrk="1" hangingPunct="1"/>
            <a:r>
              <a:rPr lang="en-US">
                <a:cs typeface="Times New Roman" pitchFamily="18" charset="0"/>
              </a:rPr>
              <a:t>Parity (VRC)</a:t>
            </a:r>
          </a:p>
          <a:p>
            <a:pPr eaLnBrk="1" hangingPunct="1"/>
            <a:r>
              <a:rPr lang="en-US">
                <a:cs typeface="Times New Roman" pitchFamily="18" charset="0"/>
              </a:rPr>
              <a:t>Longitudinal Redundancy Checks (LRC)</a:t>
            </a:r>
          </a:p>
          <a:p>
            <a:pPr eaLnBrk="1" hangingPunct="1"/>
            <a:r>
              <a:rPr lang="en-US">
                <a:cs typeface="Times New Roman" pitchFamily="18" charset="0"/>
              </a:rPr>
              <a:t>Checksums </a:t>
            </a:r>
          </a:p>
          <a:p>
            <a:pPr eaLnBrk="1" hangingPunct="1"/>
            <a:r>
              <a:rPr lang="en-US">
                <a:cs typeface="Times New Roman" pitchFamily="18" charset="0"/>
              </a:rPr>
              <a:t>Cyclic Redundancy Checks (CRC)</a:t>
            </a:r>
          </a:p>
          <a:p>
            <a:pPr eaLnBrk="1" hangingPunct="1"/>
            <a:endParaRPr lang="en-US"/>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cs typeface="Times New Roman" pitchFamily="18" charset="0"/>
              </a:rPr>
              <a:t>Parity</a:t>
            </a:r>
          </a:p>
        </p:txBody>
      </p:sp>
      <p:sp>
        <p:nvSpPr>
          <p:cNvPr id="45059" name="Rectangle 3"/>
          <p:cNvSpPr>
            <a:spLocks noGrp="1" noChangeArrowheads="1"/>
          </p:cNvSpPr>
          <p:nvPr>
            <p:ph type="body" idx="1"/>
          </p:nvPr>
        </p:nvSpPr>
        <p:spPr/>
        <p:txBody>
          <a:bodyPr/>
          <a:lstStyle/>
          <a:p>
            <a:pPr eaLnBrk="1" hangingPunct="1"/>
            <a:endParaRPr lang="en-US" b="1">
              <a:cs typeface="Times New Roman" pitchFamily="18" charset="0"/>
            </a:endParaRPr>
          </a:p>
          <a:p>
            <a:pPr eaLnBrk="1" hangingPunct="1"/>
            <a:r>
              <a:rPr lang="en-US" b="1">
                <a:cs typeface="Times New Roman" pitchFamily="18" charset="0"/>
              </a:rPr>
              <a:t>Parity</a:t>
            </a:r>
            <a:r>
              <a:rPr lang="en-US">
                <a:cs typeface="Times New Roman" pitchFamily="18" charset="0"/>
              </a:rPr>
              <a:t>, also known as a </a:t>
            </a:r>
            <a:r>
              <a:rPr lang="en-US" b="1">
                <a:cs typeface="Times New Roman" pitchFamily="18" charset="0"/>
              </a:rPr>
              <a:t>(Vertical Redundancy Check or VRC)</a:t>
            </a:r>
            <a:r>
              <a:rPr lang="en-US">
                <a:cs typeface="Times New Roman" pitchFamily="18" charset="0"/>
              </a:rPr>
              <a:t>, is the simplest error detection technique. </a:t>
            </a:r>
          </a:p>
          <a:p>
            <a:pPr eaLnBrk="1" hangingPunct="1"/>
            <a:r>
              <a:rPr lang="en-US">
                <a:cs typeface="Times New Roman" pitchFamily="18" charset="0"/>
              </a:rPr>
              <a:t>Parity works by adding an error check bit to each character. </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atin typeface="Arial" charset="0"/>
              </a:rPr>
              <a:t>Parity Checking</a:t>
            </a:r>
          </a:p>
        </p:txBody>
      </p:sp>
      <p:sp>
        <p:nvSpPr>
          <p:cNvPr id="46083" name="Rectangle 3"/>
          <p:cNvSpPr>
            <a:spLocks noGrp="1" noChangeArrowheads="1"/>
          </p:cNvSpPr>
          <p:nvPr>
            <p:ph type="body" idx="1"/>
          </p:nvPr>
        </p:nvSpPr>
        <p:spPr>
          <a:xfrm>
            <a:off x="685800" y="5181600"/>
            <a:ext cx="8269288" cy="950913"/>
          </a:xfrm>
        </p:spPr>
        <p:txBody>
          <a:bodyPr/>
          <a:lstStyle/>
          <a:p>
            <a:pPr eaLnBrk="1" hangingPunct="1"/>
            <a:r>
              <a:rPr lang="en-US" sz="2800"/>
              <a:t>Simple parity checking</a:t>
            </a:r>
          </a:p>
          <a:p>
            <a:pPr eaLnBrk="1" hangingPunct="1"/>
            <a:r>
              <a:rPr lang="en-US" sz="2800"/>
              <a:t>Also known as Vertical Redundancy Check (VRC)</a:t>
            </a:r>
          </a:p>
          <a:p>
            <a:pPr eaLnBrk="1" hangingPunct="1"/>
            <a:endParaRPr lang="en-US"/>
          </a:p>
        </p:txBody>
      </p:sp>
      <p:sp>
        <p:nvSpPr>
          <p:cNvPr id="46084" name="Rectangle 5"/>
          <p:cNvSpPr>
            <a:spLocks noChangeArrowheads="1"/>
          </p:cNvSpPr>
          <p:nvPr/>
        </p:nvSpPr>
        <p:spPr bwMode="auto">
          <a:xfrm>
            <a:off x="2900363" y="2728913"/>
            <a:ext cx="9144000" cy="0"/>
          </a:xfrm>
          <a:prstGeom prst="rect">
            <a:avLst/>
          </a:prstGeom>
          <a:noFill/>
          <a:ln w="9525">
            <a:noFill/>
            <a:miter lim="800000"/>
            <a:headEnd/>
            <a:tailEnd/>
          </a:ln>
        </p:spPr>
        <p:txBody>
          <a:bodyPr>
            <a:spAutoFit/>
          </a:bodyPr>
          <a:lstStyle/>
          <a:p>
            <a:endParaRPr lang="en-US"/>
          </a:p>
        </p:txBody>
      </p:sp>
      <p:pic>
        <p:nvPicPr>
          <p:cNvPr id="46085" name="Picture 6" descr="H:\DATA\wiley\images\Goldman_JPG.sit - folder\c02f029.jpg"/>
          <p:cNvPicPr>
            <a:picLocks noChangeAspect="1" noChangeArrowheads="1"/>
          </p:cNvPicPr>
          <p:nvPr/>
        </p:nvPicPr>
        <p:blipFill>
          <a:blip r:embed="rId3" cstate="print"/>
          <a:srcRect/>
          <a:stretch>
            <a:fillRect/>
          </a:stretch>
        </p:blipFill>
        <p:spPr bwMode="auto">
          <a:xfrm>
            <a:off x="454025" y="2514600"/>
            <a:ext cx="7850188" cy="2362200"/>
          </a:xfrm>
          <a:prstGeom prst="rect">
            <a:avLst/>
          </a:prstGeom>
          <a:noFill/>
          <a:ln w="9525">
            <a:noFill/>
            <a:miter lim="800000"/>
            <a:headEnd/>
            <a:tailEnd/>
          </a:ln>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atin typeface="Arial" charset="0"/>
              </a:rPr>
              <a:t>Parity Checking </a:t>
            </a:r>
          </a:p>
        </p:txBody>
      </p:sp>
      <p:sp>
        <p:nvSpPr>
          <p:cNvPr id="47107" name="Rectangle 3"/>
          <p:cNvSpPr>
            <a:spLocks noGrp="1" noChangeArrowheads="1"/>
          </p:cNvSpPr>
          <p:nvPr>
            <p:ph type="body" idx="1"/>
          </p:nvPr>
        </p:nvSpPr>
        <p:spPr>
          <a:xfrm>
            <a:off x="381000" y="5526088"/>
            <a:ext cx="8574088" cy="1027112"/>
          </a:xfrm>
        </p:spPr>
        <p:txBody>
          <a:bodyPr/>
          <a:lstStyle/>
          <a:p>
            <a:pPr eaLnBrk="1" hangingPunct="1">
              <a:lnSpc>
                <a:spcPct val="90000"/>
              </a:lnSpc>
            </a:pPr>
            <a:r>
              <a:rPr lang="en-US"/>
              <a:t>Parity checks can miss multiple bit errors</a:t>
            </a:r>
          </a:p>
        </p:txBody>
      </p:sp>
      <p:sp>
        <p:nvSpPr>
          <p:cNvPr id="47108" name="Rectangle 5"/>
          <p:cNvSpPr>
            <a:spLocks noChangeArrowheads="1"/>
          </p:cNvSpPr>
          <p:nvPr/>
        </p:nvSpPr>
        <p:spPr bwMode="auto">
          <a:xfrm>
            <a:off x="2900363" y="2500313"/>
            <a:ext cx="9144000" cy="0"/>
          </a:xfrm>
          <a:prstGeom prst="rect">
            <a:avLst/>
          </a:prstGeom>
          <a:noFill/>
          <a:ln w="9525">
            <a:noFill/>
            <a:miter lim="800000"/>
            <a:headEnd/>
            <a:tailEnd/>
          </a:ln>
        </p:spPr>
        <p:txBody>
          <a:bodyPr>
            <a:spAutoFit/>
          </a:bodyPr>
          <a:lstStyle/>
          <a:p>
            <a:endParaRPr lang="en-US"/>
          </a:p>
        </p:txBody>
      </p:sp>
      <p:pic>
        <p:nvPicPr>
          <p:cNvPr id="47109" name="Picture 6" descr="H:\DATA\wiley\images\Goldman_JPG.sit - folder\c02f030.jpg"/>
          <p:cNvPicPr>
            <a:picLocks noChangeAspect="1" noChangeArrowheads="1"/>
          </p:cNvPicPr>
          <p:nvPr/>
        </p:nvPicPr>
        <p:blipFill>
          <a:blip r:embed="rId3" cstate="print"/>
          <a:srcRect/>
          <a:stretch>
            <a:fillRect/>
          </a:stretch>
        </p:blipFill>
        <p:spPr bwMode="auto">
          <a:xfrm>
            <a:off x="914400" y="2081213"/>
            <a:ext cx="7410450" cy="3328987"/>
          </a:xfrm>
          <a:prstGeom prst="rect">
            <a:avLst/>
          </a:prstGeom>
          <a:noFill/>
          <a:ln w="9525">
            <a:noFill/>
            <a:miter lim="800000"/>
            <a:headEnd/>
            <a:tailEnd/>
          </a:ln>
        </p:spPr>
      </p:pic>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19200" y="609600"/>
            <a:ext cx="7924800" cy="1143000"/>
          </a:xfrm>
        </p:spPr>
        <p:txBody>
          <a:bodyPr/>
          <a:lstStyle/>
          <a:p>
            <a:pPr eaLnBrk="1" hangingPunct="1"/>
            <a:r>
              <a:rPr lang="en-US" sz="3600">
                <a:cs typeface="Times New Roman" pitchFamily="18" charset="0"/>
              </a:rPr>
              <a:t>Longitudinal Redundancy Check (LRC)</a:t>
            </a:r>
          </a:p>
        </p:txBody>
      </p:sp>
      <p:sp>
        <p:nvSpPr>
          <p:cNvPr id="48131" name="Rectangle 3"/>
          <p:cNvSpPr>
            <a:spLocks noGrp="1" noChangeArrowheads="1"/>
          </p:cNvSpPr>
          <p:nvPr>
            <p:ph type="body" idx="1"/>
          </p:nvPr>
        </p:nvSpPr>
        <p:spPr/>
        <p:txBody>
          <a:bodyPr/>
          <a:lstStyle/>
          <a:p>
            <a:pPr eaLnBrk="1" hangingPunct="1"/>
            <a:endParaRPr lang="en-US" b="1">
              <a:cs typeface="Times New Roman" pitchFamily="18" charset="0"/>
            </a:endParaRPr>
          </a:p>
          <a:p>
            <a:pPr eaLnBrk="1" hangingPunct="1"/>
            <a:r>
              <a:rPr lang="en-US" b="1">
                <a:cs typeface="Times New Roman" pitchFamily="18" charset="0"/>
              </a:rPr>
              <a:t>Longitudinal Redundancy Checks</a:t>
            </a:r>
            <a:r>
              <a:rPr lang="en-US">
                <a:cs typeface="Times New Roman" pitchFamily="18" charset="0"/>
              </a:rPr>
              <a:t> (</a:t>
            </a:r>
            <a:r>
              <a:rPr lang="en-US" b="1">
                <a:cs typeface="Times New Roman" pitchFamily="18" charset="0"/>
              </a:rPr>
              <a:t>LRC</a:t>
            </a:r>
            <a:r>
              <a:rPr lang="en-US">
                <a:cs typeface="Times New Roman" pitchFamily="18" charset="0"/>
              </a:rPr>
              <a:t>) seek to overcome the weakness of simple, bit-oriented one directional parity checking.. </a:t>
            </a:r>
          </a:p>
          <a:p>
            <a:pPr eaLnBrk="1" hangingPunct="1"/>
            <a:r>
              <a:rPr lang="en-US">
                <a:cs typeface="Times New Roman" pitchFamily="18" charset="0"/>
              </a:rPr>
              <a:t>LRC adds a second dimension to parity. </a:t>
            </a:r>
            <a:endParaRPr lang="en-US"/>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43000" y="617538"/>
            <a:ext cx="8077200" cy="1143000"/>
          </a:xfrm>
        </p:spPr>
        <p:txBody>
          <a:bodyPr/>
          <a:lstStyle/>
          <a:p>
            <a:pPr eaLnBrk="1" hangingPunct="1"/>
            <a:r>
              <a:rPr lang="en-US" sz="3600"/>
              <a:t>Longitudinal Redundancy Check (LRC)</a:t>
            </a:r>
          </a:p>
        </p:txBody>
      </p:sp>
      <p:sp>
        <p:nvSpPr>
          <p:cNvPr id="49155" name="Rectangle 3"/>
          <p:cNvSpPr>
            <a:spLocks noGrp="1" noChangeArrowheads="1"/>
          </p:cNvSpPr>
          <p:nvPr>
            <p:ph type="body" idx="1"/>
          </p:nvPr>
        </p:nvSpPr>
        <p:spPr>
          <a:xfrm>
            <a:off x="1182688" y="5410200"/>
            <a:ext cx="7772400" cy="722313"/>
          </a:xfrm>
        </p:spPr>
        <p:txBody>
          <a:bodyPr/>
          <a:lstStyle/>
          <a:p>
            <a:pPr eaLnBrk="1" hangingPunct="1">
              <a:lnSpc>
                <a:spcPct val="90000"/>
              </a:lnSpc>
            </a:pPr>
            <a:r>
              <a:rPr lang="en-US" sz="2800"/>
              <a:t>LRC improves parity checking at the cost of extra data transmitted</a:t>
            </a:r>
          </a:p>
        </p:txBody>
      </p:sp>
      <p:sp>
        <p:nvSpPr>
          <p:cNvPr id="49156" name="Rectangle 5"/>
          <p:cNvSpPr>
            <a:spLocks noChangeArrowheads="1"/>
          </p:cNvSpPr>
          <p:nvPr/>
        </p:nvSpPr>
        <p:spPr bwMode="auto">
          <a:xfrm>
            <a:off x="3281363" y="2328863"/>
            <a:ext cx="9144000" cy="0"/>
          </a:xfrm>
          <a:prstGeom prst="rect">
            <a:avLst/>
          </a:prstGeom>
          <a:noFill/>
          <a:ln w="9525">
            <a:noFill/>
            <a:miter lim="800000"/>
            <a:headEnd/>
            <a:tailEnd/>
          </a:ln>
        </p:spPr>
        <p:txBody>
          <a:bodyPr>
            <a:spAutoFit/>
          </a:bodyPr>
          <a:lstStyle/>
          <a:p>
            <a:endParaRPr lang="en-US"/>
          </a:p>
        </p:txBody>
      </p:sp>
      <p:pic>
        <p:nvPicPr>
          <p:cNvPr id="49157" name="Picture 6" descr="H:\DATA\wiley\images\Goldman_JPG.sit - folder\c02f031.jpg"/>
          <p:cNvPicPr>
            <a:picLocks noChangeAspect="1" noChangeArrowheads="1"/>
          </p:cNvPicPr>
          <p:nvPr/>
        </p:nvPicPr>
        <p:blipFill>
          <a:blip r:embed="rId3" cstate="print"/>
          <a:srcRect/>
          <a:stretch>
            <a:fillRect/>
          </a:stretch>
        </p:blipFill>
        <p:spPr bwMode="auto">
          <a:xfrm>
            <a:off x="2362200" y="1962150"/>
            <a:ext cx="4451350" cy="3295650"/>
          </a:xfrm>
          <a:prstGeom prst="rect">
            <a:avLst/>
          </a:prstGeom>
          <a:noFill/>
          <a:ln w="9525">
            <a:noFill/>
            <a:miter lim="800000"/>
            <a:headEnd/>
            <a:tailEnd/>
          </a:ln>
        </p:spPr>
      </p:pic>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cs typeface="Times New Roman" pitchFamily="18" charset="0"/>
              </a:rPr>
              <a:t>Checksums</a:t>
            </a:r>
          </a:p>
        </p:txBody>
      </p:sp>
      <p:sp>
        <p:nvSpPr>
          <p:cNvPr id="50179" name="Rectangle 3"/>
          <p:cNvSpPr>
            <a:spLocks noGrp="1" noChangeArrowheads="1"/>
          </p:cNvSpPr>
          <p:nvPr>
            <p:ph type="body" idx="1"/>
          </p:nvPr>
        </p:nvSpPr>
        <p:spPr/>
        <p:txBody>
          <a:bodyPr/>
          <a:lstStyle/>
          <a:p>
            <a:pPr eaLnBrk="1" hangingPunct="1"/>
            <a:r>
              <a:rPr lang="en-US" sz="2400" b="1">
                <a:latin typeface="Arial" charset="0"/>
                <a:cs typeface="Times New Roman" pitchFamily="18" charset="0"/>
              </a:rPr>
              <a:t>Checksums </a:t>
            </a:r>
            <a:r>
              <a:rPr lang="en-US" sz="2400">
                <a:latin typeface="Arial" charset="0"/>
                <a:cs typeface="Times New Roman" pitchFamily="18" charset="0"/>
              </a:rPr>
              <a:t>are also block-oriented error detection characters added to a block of data characters. </a:t>
            </a:r>
          </a:p>
          <a:p>
            <a:pPr eaLnBrk="1" hangingPunct="1"/>
            <a:r>
              <a:rPr lang="en-US" sz="2400">
                <a:latin typeface="Arial" charset="0"/>
                <a:cs typeface="Times New Roman" pitchFamily="18" charset="0"/>
              </a:rPr>
              <a:t>a checksum is calculated by adding the decimal face values of all of the characters sent in a given data block and sending only the least significant byte of that sum. </a:t>
            </a:r>
          </a:p>
          <a:p>
            <a:pPr eaLnBrk="1" hangingPunct="1"/>
            <a:r>
              <a:rPr lang="en-US" sz="2400">
                <a:latin typeface="Arial" charset="0"/>
                <a:cs typeface="Times New Roman" pitchFamily="18" charset="0"/>
              </a:rPr>
              <a:t>The receiving modem generates its own checksum and compares the locally calculated checksum with the transmitted checksum</a:t>
            </a:r>
            <a:r>
              <a:rPr lang="en-US" sz="2400">
                <a:latin typeface="Arial" charset="0"/>
              </a:rPr>
              <a:t> </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609600"/>
            <a:ext cx="7239000" cy="762000"/>
          </a:xfrm>
        </p:spPr>
        <p:txBody>
          <a:bodyPr/>
          <a:lstStyle/>
          <a:p>
            <a:pPr eaLnBrk="1" hangingPunct="1"/>
            <a:r>
              <a:rPr lang="en-US" sz="3600">
                <a:latin typeface="Arial" charset="0"/>
              </a:rPr>
              <a:t>7-Bit ASCII Code table</a:t>
            </a:r>
          </a:p>
        </p:txBody>
      </p:sp>
      <p:sp>
        <p:nvSpPr>
          <p:cNvPr id="6147" name="Rectangle 5"/>
          <p:cNvSpPr>
            <a:spLocks noChangeArrowheads="1"/>
          </p:cNvSpPr>
          <p:nvPr/>
        </p:nvSpPr>
        <p:spPr bwMode="auto">
          <a:xfrm>
            <a:off x="2728913" y="1181100"/>
            <a:ext cx="9144000" cy="0"/>
          </a:xfrm>
          <a:prstGeom prst="rect">
            <a:avLst/>
          </a:prstGeom>
          <a:noFill/>
          <a:ln w="9525">
            <a:noFill/>
            <a:miter lim="800000"/>
            <a:headEnd/>
            <a:tailEnd/>
          </a:ln>
        </p:spPr>
        <p:txBody>
          <a:bodyPr>
            <a:spAutoFit/>
          </a:bodyPr>
          <a:lstStyle/>
          <a:p>
            <a:endParaRPr lang="en-US"/>
          </a:p>
        </p:txBody>
      </p:sp>
      <p:sp>
        <p:nvSpPr>
          <p:cNvPr id="6148" name="Text Box 7"/>
          <p:cNvSpPr txBox="1">
            <a:spLocks noChangeArrowheads="1"/>
          </p:cNvSpPr>
          <p:nvPr/>
        </p:nvSpPr>
        <p:spPr bwMode="auto">
          <a:xfrm>
            <a:off x="228600" y="2590800"/>
            <a:ext cx="3276600" cy="2677656"/>
          </a:xfrm>
          <a:prstGeom prst="rect">
            <a:avLst/>
          </a:prstGeom>
          <a:noFill/>
          <a:ln w="9525">
            <a:noFill/>
            <a:miter lim="800000"/>
            <a:headEnd/>
            <a:tailEnd/>
          </a:ln>
        </p:spPr>
        <p:txBody>
          <a:bodyPr wrap="square">
            <a:spAutoFit/>
          </a:bodyPr>
          <a:lstStyle/>
          <a:p>
            <a:pPr marL="174625" indent="-174625">
              <a:buFontTx/>
              <a:buChar char="•"/>
            </a:pPr>
            <a:r>
              <a:rPr lang="en-US" dirty="0">
                <a:latin typeface="Times New Roman" pitchFamily="18" charset="0"/>
              </a:rPr>
              <a:t>ASCII encoding is used on most computers today</a:t>
            </a:r>
          </a:p>
          <a:p>
            <a:pPr marL="174625" indent="-174625">
              <a:buFontTx/>
              <a:buChar char="•"/>
            </a:pPr>
            <a:r>
              <a:rPr lang="en-US" dirty="0">
                <a:latin typeface="Times New Roman" pitchFamily="18" charset="0"/>
              </a:rPr>
              <a:t>ASCII table available from </a:t>
            </a:r>
            <a:r>
              <a:rPr lang="en-US" b="1" i="1" dirty="0">
                <a:solidFill>
                  <a:srgbClr val="78B832"/>
                </a:solidFill>
                <a:latin typeface="+mn-lt"/>
              </a:rPr>
              <a:t>Resources</a:t>
            </a:r>
            <a:r>
              <a:rPr lang="en-US" dirty="0">
                <a:latin typeface="Times New Roman" pitchFamily="18" charset="0"/>
              </a:rPr>
              <a:t> page under the “Documents” link</a:t>
            </a:r>
          </a:p>
        </p:txBody>
      </p:sp>
      <p:pic>
        <p:nvPicPr>
          <p:cNvPr id="6149" name="Picture 9" descr="H:\DATA\wiley\images\Goldman_JPG.sit - folder\c02f002.jpg"/>
          <p:cNvPicPr>
            <a:picLocks noChangeAspect="1" noChangeArrowheads="1"/>
          </p:cNvPicPr>
          <p:nvPr/>
        </p:nvPicPr>
        <p:blipFill>
          <a:blip r:embed="rId3" cstate="print"/>
          <a:srcRect/>
          <a:stretch>
            <a:fillRect/>
          </a:stretch>
        </p:blipFill>
        <p:spPr bwMode="auto">
          <a:xfrm>
            <a:off x="3762543" y="1905000"/>
            <a:ext cx="4086057" cy="4648200"/>
          </a:xfrm>
          <a:prstGeom prst="rect">
            <a:avLst/>
          </a:prstGeom>
          <a:noFill/>
          <a:ln w="9525">
            <a:noFill/>
            <a:miter lim="800000"/>
            <a:headEnd/>
            <a:tailEnd/>
          </a:ln>
        </p:spPr>
      </p:pic>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atin typeface="Arial" charset="0"/>
              </a:rPr>
              <a:t>Checksum Calculation</a:t>
            </a:r>
            <a:endParaRPr lang="en-US"/>
          </a:p>
        </p:txBody>
      </p:sp>
      <p:sp>
        <p:nvSpPr>
          <p:cNvPr id="51203" name="Content Placeholder 2"/>
          <p:cNvSpPr>
            <a:spLocks noGrp="1"/>
          </p:cNvSpPr>
          <p:nvPr>
            <p:ph idx="1"/>
          </p:nvPr>
        </p:nvSpPr>
        <p:spPr/>
        <p:txBody>
          <a:bodyPr/>
          <a:lstStyle/>
          <a:p>
            <a:r>
              <a:rPr lang="en-US"/>
              <a:t>Add ASCII Decimal Value of Characters</a:t>
            </a:r>
          </a:p>
          <a:p>
            <a:r>
              <a:rPr lang="en-US"/>
              <a:t>Divide by 255</a:t>
            </a:r>
          </a:p>
          <a:p>
            <a:r>
              <a:rPr lang="en-US"/>
              <a:t>Remainder is the Checksum Character Transmitted</a:t>
            </a:r>
          </a:p>
          <a:p>
            <a:r>
              <a:rPr lang="en-US"/>
              <a:t>If 128  Letter A’s are transmitted</a:t>
            </a:r>
          </a:p>
          <a:p>
            <a:pPr lvl="1"/>
            <a:r>
              <a:rPr lang="en-US" sz="2400"/>
              <a:t>(A) 65 X 128 = 8,320</a:t>
            </a:r>
          </a:p>
          <a:p>
            <a:pPr lvl="1"/>
            <a:r>
              <a:rPr lang="en-US" sz="2400"/>
              <a:t>8,320/255 = 32 r160</a:t>
            </a:r>
          </a:p>
          <a:p>
            <a:pPr lvl="1"/>
            <a:r>
              <a:rPr lang="en-US" sz="2400"/>
              <a:t>160 in binary = 10100000</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4000"/>
              <a:t>Cyclic Redundancy Check (CRC)</a:t>
            </a:r>
          </a:p>
        </p:txBody>
      </p:sp>
      <p:sp>
        <p:nvSpPr>
          <p:cNvPr id="52227" name="Content Placeholder 2"/>
          <p:cNvSpPr>
            <a:spLocks noGrp="1"/>
          </p:cNvSpPr>
          <p:nvPr>
            <p:ph idx="1"/>
          </p:nvPr>
        </p:nvSpPr>
        <p:spPr/>
        <p:txBody>
          <a:bodyPr/>
          <a:lstStyle/>
          <a:p>
            <a:r>
              <a:rPr lang="en-US"/>
              <a:t>Uses Binary Division</a:t>
            </a:r>
          </a:p>
          <a:p>
            <a:r>
              <a:rPr lang="en-US"/>
              <a:t>16-bit CRC uses a 17-bit divisor</a:t>
            </a:r>
          </a:p>
          <a:p>
            <a:r>
              <a:rPr lang="en-US"/>
              <a:t>32-bit CRC uses a 33-bit divisor</a:t>
            </a:r>
          </a:p>
          <a:p>
            <a:r>
              <a:rPr lang="en-US"/>
              <a:t>Error burst up to 1 bit less than CRC can be detected 100% of the time</a:t>
            </a:r>
          </a:p>
          <a:p>
            <a:r>
              <a:rPr lang="en-US"/>
              <a:t>Larger error bursts at 100 - ½ CRC percent of the time</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atin typeface="Arial" charset="0"/>
              </a:rPr>
              <a:t>Error Correction </a:t>
            </a:r>
          </a:p>
        </p:txBody>
      </p:sp>
      <p:sp>
        <p:nvSpPr>
          <p:cNvPr id="53251" name="Rectangle 3"/>
          <p:cNvSpPr>
            <a:spLocks noGrp="1" noChangeArrowheads="1"/>
          </p:cNvSpPr>
          <p:nvPr>
            <p:ph type="body" idx="1"/>
          </p:nvPr>
        </p:nvSpPr>
        <p:spPr/>
        <p:txBody>
          <a:bodyPr/>
          <a:lstStyle/>
          <a:p>
            <a:pPr eaLnBrk="1" hangingPunct="1"/>
            <a:r>
              <a:rPr lang="en-US">
                <a:latin typeface="Arial" charset="0"/>
                <a:cs typeface="Times New Roman" pitchFamily="18" charset="0"/>
              </a:rPr>
              <a:t>The receiving device detects the error and requests a re-transmission</a:t>
            </a:r>
          </a:p>
          <a:p>
            <a:pPr eaLnBrk="1" hangingPunct="1"/>
            <a:r>
              <a:rPr lang="en-US">
                <a:latin typeface="Arial" charset="0"/>
                <a:cs typeface="Times New Roman" pitchFamily="18" charset="0"/>
              </a:rPr>
              <a:t>The sending device then retransmits the portion that contained the error.</a:t>
            </a:r>
          </a:p>
          <a:p>
            <a:pPr eaLnBrk="1" hangingPunct="1"/>
            <a:r>
              <a:rPr lang="en-US">
                <a:latin typeface="Arial" charset="0"/>
                <a:cs typeface="Times New Roman" pitchFamily="18" charset="0"/>
              </a:rPr>
              <a:t>EC Protocol sophistication based on:</a:t>
            </a:r>
          </a:p>
          <a:p>
            <a:pPr lvl="1" eaLnBrk="1" hangingPunct="1"/>
            <a:r>
              <a:rPr lang="en-US">
                <a:latin typeface="Arial" charset="0"/>
                <a:cs typeface="Times New Roman" pitchFamily="18" charset="0"/>
              </a:rPr>
              <a:t>How transmission is requested</a:t>
            </a:r>
          </a:p>
          <a:p>
            <a:pPr lvl="1" eaLnBrk="1" hangingPunct="1"/>
            <a:r>
              <a:rPr lang="en-US">
                <a:latin typeface="Arial" charset="0"/>
                <a:cs typeface="Times New Roman" pitchFamily="18" charset="0"/>
              </a:rPr>
              <a:t>How much data must be retransmitted</a:t>
            </a:r>
          </a:p>
          <a:p>
            <a:pPr lvl="1" eaLnBrk="1" hangingPunct="1"/>
            <a:r>
              <a:rPr lang="en-US">
                <a:latin typeface="Arial" charset="0"/>
                <a:cs typeface="Times New Roman" pitchFamily="18" charset="0"/>
              </a:rPr>
              <a:t>How retransmission time is minimized</a:t>
            </a:r>
          </a:p>
          <a:p>
            <a:pPr eaLnBrk="1" hangingPunct="1"/>
            <a:endParaRPr lang="en-US">
              <a:latin typeface="Arial" charset="0"/>
              <a:cs typeface="Times New Roman" pitchFamily="18" charset="0"/>
            </a:endParaRPr>
          </a:p>
          <a:p>
            <a:pPr eaLnBrk="1" hangingPunct="1"/>
            <a:endParaRPr lang="en-US">
              <a:latin typeface="Arial" charset="0"/>
              <a:cs typeface="Times New Roman" pitchFamily="18" charset="0"/>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z="3200"/>
              <a:t>Automatic Retransmission Request (ARQ)</a:t>
            </a:r>
          </a:p>
        </p:txBody>
      </p:sp>
      <p:sp>
        <p:nvSpPr>
          <p:cNvPr id="54275" name="Content Placeholder 2"/>
          <p:cNvSpPr>
            <a:spLocks noGrp="1"/>
          </p:cNvSpPr>
          <p:nvPr>
            <p:ph idx="1"/>
          </p:nvPr>
        </p:nvSpPr>
        <p:spPr/>
        <p:txBody>
          <a:bodyPr/>
          <a:lstStyle/>
          <a:p>
            <a:r>
              <a:rPr lang="en-US"/>
              <a:t>Discrete ARQ (ACK/NAK)</a:t>
            </a:r>
          </a:p>
          <a:p>
            <a:r>
              <a:rPr lang="en-US"/>
              <a:t>Continuous ARQ</a:t>
            </a:r>
          </a:p>
          <a:p>
            <a:r>
              <a:rPr lang="en-US"/>
              <a:t>Selective ARQ</a:t>
            </a: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t>Discrete ARQ (ACK/NAK)</a:t>
            </a:r>
          </a:p>
        </p:txBody>
      </p:sp>
      <p:sp>
        <p:nvSpPr>
          <p:cNvPr id="55299" name="Content Placeholder 2"/>
          <p:cNvSpPr>
            <a:spLocks noGrp="1"/>
          </p:cNvSpPr>
          <p:nvPr>
            <p:ph idx="1"/>
          </p:nvPr>
        </p:nvSpPr>
        <p:spPr/>
        <p:txBody>
          <a:bodyPr/>
          <a:lstStyle/>
          <a:p>
            <a:r>
              <a:rPr lang="en-US" sz="2800" dirty="0"/>
              <a:t>Also known as “stop and wait”</a:t>
            </a:r>
          </a:p>
          <a:p>
            <a:r>
              <a:rPr lang="en-US" sz="2800" dirty="0"/>
              <a:t>Receiver sends an </a:t>
            </a:r>
            <a:r>
              <a:rPr lang="en-US" sz="2800" b="1" dirty="0"/>
              <a:t>Acknowledgement (ACK)</a:t>
            </a:r>
            <a:r>
              <a:rPr lang="en-US" sz="2800" dirty="0"/>
              <a:t> if no errors are detected</a:t>
            </a:r>
          </a:p>
          <a:p>
            <a:r>
              <a:rPr lang="en-US" sz="2800" dirty="0"/>
              <a:t>Receiver sends a </a:t>
            </a:r>
            <a:r>
              <a:rPr lang="en-US" sz="2800" b="1" dirty="0"/>
              <a:t>Negative Acknowledgement (NAK) </a:t>
            </a:r>
            <a:r>
              <a:rPr lang="en-US" sz="2800" dirty="0"/>
              <a:t>if errors are detected</a:t>
            </a:r>
          </a:p>
          <a:p>
            <a:r>
              <a:rPr lang="en-US" sz="2800" dirty="0"/>
              <a:t>If sender receives ACK it sends next block of data</a:t>
            </a:r>
          </a:p>
          <a:p>
            <a:r>
              <a:rPr lang="en-US" sz="2800" dirty="0"/>
              <a:t>If sender receives NAK it retransmits original block</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t>Continuous ARQ</a:t>
            </a:r>
          </a:p>
        </p:txBody>
      </p:sp>
      <p:sp>
        <p:nvSpPr>
          <p:cNvPr id="56323" name="Content Placeholder 2"/>
          <p:cNvSpPr>
            <a:spLocks noGrp="1"/>
          </p:cNvSpPr>
          <p:nvPr>
            <p:ph idx="1"/>
          </p:nvPr>
        </p:nvSpPr>
        <p:spPr/>
        <p:txBody>
          <a:bodyPr/>
          <a:lstStyle/>
          <a:p>
            <a:r>
              <a:rPr lang="en-US" sz="2800"/>
              <a:t>Eliminates need for sender to wait for ACK or NAK</a:t>
            </a:r>
          </a:p>
          <a:p>
            <a:r>
              <a:rPr lang="en-US" sz="2800"/>
              <a:t>Also known as “sliding window” protocol</a:t>
            </a:r>
          </a:p>
          <a:p>
            <a:r>
              <a:rPr lang="en-US" sz="2800"/>
              <a:t>Sequence number is appended to each block of data sent</a:t>
            </a:r>
          </a:p>
          <a:p>
            <a:r>
              <a:rPr lang="en-US" sz="2800"/>
              <a:t>Receiver only sends NAK when error is detected &amp; returns sequence number</a:t>
            </a:r>
          </a:p>
          <a:p>
            <a:r>
              <a:rPr lang="en-US" sz="2800"/>
              <a:t>Sender slides back to sequence number and begins retransmission</a:t>
            </a:r>
            <a:endParaRPr lang="en-US"/>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t>Selective ARQ</a:t>
            </a:r>
          </a:p>
        </p:txBody>
      </p:sp>
      <p:sp>
        <p:nvSpPr>
          <p:cNvPr id="57347" name="Content Placeholder 2"/>
          <p:cNvSpPr>
            <a:spLocks noGrp="1"/>
          </p:cNvSpPr>
          <p:nvPr>
            <p:ph idx="1"/>
          </p:nvPr>
        </p:nvSpPr>
        <p:spPr/>
        <p:txBody>
          <a:bodyPr/>
          <a:lstStyle/>
          <a:p>
            <a:r>
              <a:rPr lang="en-US"/>
              <a:t>Continuous ARQ requires retransmission from point of error</a:t>
            </a:r>
          </a:p>
          <a:p>
            <a:r>
              <a:rPr lang="en-US"/>
              <a:t>Selective ARQ only requires retransmission of sequence number with error</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atin typeface="Arial" charset="0"/>
                <a:cs typeface="Times New Roman" pitchFamily="18" charset="0"/>
              </a:rPr>
              <a:t>Flow Control</a:t>
            </a:r>
          </a:p>
        </p:txBody>
      </p:sp>
      <p:sp>
        <p:nvSpPr>
          <p:cNvPr id="58371" name="Rectangle 3"/>
          <p:cNvSpPr>
            <a:spLocks noGrp="1" noChangeArrowheads="1"/>
          </p:cNvSpPr>
          <p:nvPr>
            <p:ph type="body" idx="1"/>
          </p:nvPr>
        </p:nvSpPr>
        <p:spPr/>
        <p:txBody>
          <a:bodyPr/>
          <a:lstStyle/>
          <a:p>
            <a:pPr eaLnBrk="1" hangingPunct="1"/>
            <a:r>
              <a:rPr lang="en-US" sz="2800">
                <a:latin typeface="Arial" charset="0"/>
                <a:cs typeface="Times New Roman" pitchFamily="18" charset="0"/>
              </a:rPr>
              <a:t>To prevent buffer overflows the receiving device sends a signal to the sending device</a:t>
            </a:r>
          </a:p>
          <a:p>
            <a:pPr eaLnBrk="1" hangingPunct="1"/>
            <a:r>
              <a:rPr lang="en-US" sz="2800">
                <a:latin typeface="Arial" charset="0"/>
                <a:cs typeface="Times New Roman" pitchFamily="18" charset="0"/>
              </a:rPr>
              <a:t>The flow control software constantly monitors the amount of free space available in buffer memory and tells the sending device to stop sending data when there is insufficient storage space. </a:t>
            </a:r>
          </a:p>
          <a:p>
            <a:pPr eaLnBrk="1" hangingPunct="1"/>
            <a:r>
              <a:rPr lang="en-US" sz="2800">
                <a:latin typeface="Arial" charset="0"/>
                <a:cs typeface="Times New Roman" pitchFamily="18" charset="0"/>
              </a:rPr>
              <a:t>When the buffer once again has room the sending device is told to resume transmitting</a:t>
            </a:r>
            <a:r>
              <a:rPr lang="en-US" sz="2800"/>
              <a:t> </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609600"/>
            <a:ext cx="6934200" cy="762000"/>
          </a:xfrm>
        </p:spPr>
        <p:txBody>
          <a:bodyPr/>
          <a:lstStyle/>
          <a:p>
            <a:pPr eaLnBrk="1" hangingPunct="1"/>
            <a:r>
              <a:rPr lang="en-US" sz="3600">
                <a:latin typeface="Arial" charset="0"/>
              </a:rPr>
              <a:t>EBCDIC Code Table</a:t>
            </a:r>
          </a:p>
        </p:txBody>
      </p:sp>
      <p:sp>
        <p:nvSpPr>
          <p:cNvPr id="7171" name="Rectangle 5"/>
          <p:cNvSpPr>
            <a:spLocks noChangeArrowheads="1"/>
          </p:cNvSpPr>
          <p:nvPr/>
        </p:nvSpPr>
        <p:spPr bwMode="auto">
          <a:xfrm flipV="1">
            <a:off x="2133600" y="1068388"/>
            <a:ext cx="8977313" cy="74612"/>
          </a:xfrm>
          <a:prstGeom prst="rect">
            <a:avLst/>
          </a:prstGeom>
          <a:noFill/>
          <a:ln w="9525">
            <a:noFill/>
            <a:miter lim="800000"/>
            <a:headEnd/>
            <a:tailEnd/>
          </a:ln>
        </p:spPr>
        <p:txBody>
          <a:bodyPr>
            <a:spAutoFit/>
          </a:bodyPr>
          <a:lstStyle/>
          <a:p>
            <a:endParaRPr lang="en-US"/>
          </a:p>
        </p:txBody>
      </p:sp>
      <p:sp>
        <p:nvSpPr>
          <p:cNvPr id="7172" name="Text Box 6"/>
          <p:cNvSpPr txBox="1">
            <a:spLocks noChangeArrowheads="1"/>
          </p:cNvSpPr>
          <p:nvPr/>
        </p:nvSpPr>
        <p:spPr bwMode="auto">
          <a:xfrm>
            <a:off x="1524000" y="6096000"/>
            <a:ext cx="6705600" cy="457200"/>
          </a:xfrm>
          <a:prstGeom prst="rect">
            <a:avLst/>
          </a:prstGeom>
          <a:noFill/>
          <a:ln w="9525">
            <a:noFill/>
            <a:miter lim="800000"/>
            <a:headEnd/>
            <a:tailEnd/>
          </a:ln>
        </p:spPr>
        <p:txBody>
          <a:bodyPr>
            <a:spAutoFit/>
          </a:bodyPr>
          <a:lstStyle/>
          <a:p>
            <a:pPr>
              <a:spcBef>
                <a:spcPct val="50000"/>
              </a:spcBef>
              <a:buFontTx/>
              <a:buChar char="•"/>
            </a:pPr>
            <a:r>
              <a:rPr lang="en-US">
                <a:latin typeface="Times New Roman" pitchFamily="18" charset="0"/>
              </a:rPr>
              <a:t> EBCDIC is used on IBM Mainframes</a:t>
            </a:r>
          </a:p>
        </p:txBody>
      </p:sp>
      <p:pic>
        <p:nvPicPr>
          <p:cNvPr id="7173" name="Picture 7" descr="H:\DATA\wiley\images\Goldman_JPG.sit - folder\c02f003.jpg"/>
          <p:cNvPicPr>
            <a:picLocks noChangeAspect="1" noChangeArrowheads="1"/>
          </p:cNvPicPr>
          <p:nvPr/>
        </p:nvPicPr>
        <p:blipFill>
          <a:blip r:embed="rId3" cstate="print"/>
          <a:srcRect/>
          <a:stretch>
            <a:fillRect/>
          </a:stretch>
        </p:blipFill>
        <p:spPr bwMode="auto">
          <a:xfrm>
            <a:off x="1905000" y="2057400"/>
            <a:ext cx="4540250" cy="3830638"/>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Unicode Table</a:t>
            </a:r>
          </a:p>
        </p:txBody>
      </p:sp>
      <p:sp>
        <p:nvSpPr>
          <p:cNvPr id="3" name="Content Placeholder 2"/>
          <p:cNvSpPr>
            <a:spLocks noGrp="1"/>
          </p:cNvSpPr>
          <p:nvPr>
            <p:ph idx="1"/>
          </p:nvPr>
        </p:nvSpPr>
        <p:spPr>
          <a:xfrm>
            <a:off x="304800" y="2362199"/>
            <a:ext cx="2819400" cy="2438401"/>
          </a:xfrm>
        </p:spPr>
        <p:txBody>
          <a:bodyPr/>
          <a:lstStyle/>
          <a:p>
            <a:r>
              <a:rPr lang="en-US" sz="2800" dirty="0"/>
              <a:t>ISO 10646 standard</a:t>
            </a:r>
          </a:p>
          <a:p>
            <a:r>
              <a:rPr lang="en-US" sz="2800" dirty="0"/>
              <a:t>16 bits = 65,536 characters</a:t>
            </a:r>
          </a:p>
        </p:txBody>
      </p:sp>
      <p:sp>
        <p:nvSpPr>
          <p:cNvPr id="4" name="Content Placeholder 2"/>
          <p:cNvSpPr txBox="1">
            <a:spLocks/>
          </p:cNvSpPr>
          <p:nvPr/>
        </p:nvSpPr>
        <p:spPr bwMode="auto">
          <a:xfrm>
            <a:off x="304800" y="5943600"/>
            <a:ext cx="8839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Char char="n"/>
              <a:tabLst/>
              <a:defRPr/>
            </a:pPr>
            <a:r>
              <a:rPr kumimoji="0" lang="en-US" b="0" i="0" u="none" strike="noStrike" kern="0" cap="none" spc="0" normalizeH="0" baseline="0" noProof="0" dirty="0">
                <a:ln>
                  <a:noFill/>
                </a:ln>
                <a:solidFill>
                  <a:schemeClr val="tx1"/>
                </a:solidFill>
                <a:effectLst/>
                <a:uLnTx/>
                <a:uFillTx/>
                <a:latin typeface="+mn-lt"/>
                <a:ea typeface="+mn-ea"/>
                <a:cs typeface="+mn-cs"/>
              </a:rPr>
              <a:t>Start </a:t>
            </a:r>
            <a:r>
              <a:rPr kumimoji="0" lang="en-US" b="0" i="0" u="none" strike="noStrike" kern="0" cap="none" spc="0" normalizeH="0" baseline="0" noProof="0" dirty="0">
                <a:ln>
                  <a:noFill/>
                </a:ln>
                <a:solidFill>
                  <a:schemeClr val="tx1"/>
                </a:solidFill>
                <a:effectLst/>
                <a:uLnTx/>
                <a:uFillTx/>
                <a:latin typeface="+mn-lt"/>
                <a:ea typeface="+mn-ea"/>
                <a:cs typeface="+mn-cs"/>
                <a:sym typeface="Wingdings" pitchFamily="2" charset="2"/>
              </a:rPr>
              <a:t> Accessories  System Tools  Character Map</a:t>
            </a: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4" descr="CharacterMap.png"/>
          <p:cNvPicPr>
            <a:picLocks noChangeAspect="1"/>
          </p:cNvPicPr>
          <p:nvPr/>
        </p:nvPicPr>
        <p:blipFill>
          <a:blip r:embed="rId3" cstate="print"/>
          <a:stretch>
            <a:fillRect/>
          </a:stretch>
        </p:blipFill>
        <p:spPr>
          <a:xfrm>
            <a:off x="3200400" y="2011680"/>
            <a:ext cx="4061460" cy="385572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a:latin typeface="Arial" charset="0"/>
              </a:rPr>
              <a:t>Serial vs. Parallel Data Transmission</a:t>
            </a:r>
          </a:p>
        </p:txBody>
      </p:sp>
      <p:sp>
        <p:nvSpPr>
          <p:cNvPr id="8195" name="Rectangle 5"/>
          <p:cNvSpPr>
            <a:spLocks noChangeArrowheads="1"/>
          </p:cNvSpPr>
          <p:nvPr/>
        </p:nvSpPr>
        <p:spPr bwMode="auto">
          <a:xfrm>
            <a:off x="2181225" y="2043113"/>
            <a:ext cx="9144000" cy="0"/>
          </a:xfrm>
          <a:prstGeom prst="rect">
            <a:avLst/>
          </a:prstGeom>
          <a:noFill/>
          <a:ln w="9525">
            <a:noFill/>
            <a:miter lim="800000"/>
            <a:headEnd/>
            <a:tailEnd/>
          </a:ln>
        </p:spPr>
        <p:txBody>
          <a:bodyPr>
            <a:spAutoFit/>
          </a:bodyPr>
          <a:lstStyle/>
          <a:p>
            <a:endParaRPr lang="en-US"/>
          </a:p>
        </p:txBody>
      </p:sp>
      <p:pic>
        <p:nvPicPr>
          <p:cNvPr id="8196" name="Picture 6" descr="H:\DATA\wiley\images\Goldman_JPG.sit - folder\c02f005.jpg"/>
          <p:cNvPicPr>
            <a:picLocks noChangeAspect="1" noChangeArrowheads="1"/>
          </p:cNvPicPr>
          <p:nvPr/>
        </p:nvPicPr>
        <p:blipFill>
          <a:blip r:embed="rId3" cstate="print"/>
          <a:srcRect/>
          <a:stretch>
            <a:fillRect/>
          </a:stretch>
        </p:blipFill>
        <p:spPr bwMode="auto">
          <a:xfrm>
            <a:off x="381000" y="2286000"/>
            <a:ext cx="8333432" cy="4267200"/>
          </a:xfrm>
          <a:prstGeom prst="rect">
            <a:avLst/>
          </a:prstGeom>
          <a:noFill/>
          <a:ln w="9525">
            <a:noFill/>
            <a:miter lim="800000"/>
            <a:headEnd/>
            <a:tailEnd/>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a:latin typeface="Arial" charset="0"/>
              </a:rPr>
              <a:t>Serial vs. parallel Data Transmission</a:t>
            </a:r>
          </a:p>
        </p:txBody>
      </p:sp>
      <p:grpSp>
        <p:nvGrpSpPr>
          <p:cNvPr id="9219" name="Group 94"/>
          <p:cNvGrpSpPr>
            <a:grpSpLocks/>
          </p:cNvGrpSpPr>
          <p:nvPr/>
        </p:nvGrpSpPr>
        <p:grpSpPr bwMode="auto">
          <a:xfrm>
            <a:off x="762000" y="2133600"/>
            <a:ext cx="7848600" cy="4191000"/>
            <a:chOff x="0" y="0"/>
            <a:chExt cx="3801" cy="2555"/>
          </a:xfrm>
        </p:grpSpPr>
        <p:grpSp>
          <p:nvGrpSpPr>
            <p:cNvPr id="9220" name="Group 25"/>
            <p:cNvGrpSpPr>
              <a:grpSpLocks/>
            </p:cNvGrpSpPr>
            <p:nvPr/>
          </p:nvGrpSpPr>
          <p:grpSpPr bwMode="auto">
            <a:xfrm>
              <a:off x="0" y="0"/>
              <a:ext cx="1267" cy="384"/>
              <a:chOff x="0" y="0"/>
              <a:chExt cx="1267" cy="384"/>
            </a:xfrm>
          </p:grpSpPr>
          <p:sp>
            <p:nvSpPr>
              <p:cNvPr id="9306" name="Rectangle 24"/>
              <p:cNvSpPr>
                <a:spLocks noChangeArrowheads="1"/>
              </p:cNvSpPr>
              <p:nvPr/>
            </p:nvSpPr>
            <p:spPr bwMode="auto">
              <a:xfrm>
                <a:off x="0" y="0"/>
                <a:ext cx="1267" cy="384"/>
              </a:xfrm>
              <a:prstGeom prst="rect">
                <a:avLst/>
              </a:prstGeom>
              <a:solidFill>
                <a:srgbClr val="B2B2B2"/>
              </a:solidFill>
              <a:ln w="9525">
                <a:noFill/>
                <a:miter lim="800000"/>
                <a:headEnd/>
                <a:tailEnd/>
              </a:ln>
            </p:spPr>
            <p:txBody>
              <a:bodyPr/>
              <a:lstStyle/>
              <a:p>
                <a:endParaRPr lang="en-US"/>
              </a:p>
            </p:txBody>
          </p:sp>
          <p:grpSp>
            <p:nvGrpSpPr>
              <p:cNvPr id="9307" name="Group 23"/>
              <p:cNvGrpSpPr>
                <a:grpSpLocks/>
              </p:cNvGrpSpPr>
              <p:nvPr/>
            </p:nvGrpSpPr>
            <p:grpSpPr bwMode="auto">
              <a:xfrm>
                <a:off x="0" y="0"/>
                <a:ext cx="1267" cy="384"/>
                <a:chOff x="0" y="0"/>
                <a:chExt cx="1267" cy="384"/>
              </a:xfrm>
            </p:grpSpPr>
            <p:sp>
              <p:nvSpPr>
                <p:cNvPr id="9308" name="Rectangle 4"/>
                <p:cNvSpPr>
                  <a:spLocks noChangeArrowheads="1"/>
                </p:cNvSpPr>
                <p:nvPr/>
              </p:nvSpPr>
              <p:spPr bwMode="auto">
                <a:xfrm>
                  <a:off x="43" y="0"/>
                  <a:ext cx="1181" cy="384"/>
                </a:xfrm>
                <a:prstGeom prst="rect">
                  <a:avLst/>
                </a:prstGeom>
                <a:solidFill>
                  <a:srgbClr val="B2B2B2"/>
                </a:solidFill>
                <a:ln w="9525">
                  <a:noFill/>
                  <a:miter lim="800000"/>
                  <a:headEnd/>
                  <a:tailEnd/>
                </a:ln>
              </p:spPr>
              <p:txBody>
                <a:bodyPr/>
                <a:lstStyle/>
                <a:p>
                  <a:pPr algn="just"/>
                  <a:r>
                    <a:rPr lang="en-US" sz="1400" b="1">
                      <a:latin typeface="Arial" charset="0"/>
                      <a:cs typeface="Times New Roman" pitchFamily="18" charset="0"/>
                    </a:rPr>
                    <a:t>Transmission Characteristic</a:t>
                  </a:r>
                  <a:endParaRPr lang="en-US" sz="1400">
                    <a:latin typeface="Arial" charset="0"/>
                    <a:cs typeface="Times New Roman" pitchFamily="18" charset="0"/>
                  </a:endParaRPr>
                </a:p>
                <a:p>
                  <a:pPr algn="just" eaLnBrk="0" hangingPunct="0"/>
                  <a:endParaRPr lang="en-US" sz="1200">
                    <a:latin typeface="Arial" charset="0"/>
                  </a:endParaRPr>
                </a:p>
              </p:txBody>
            </p:sp>
            <p:sp>
              <p:nvSpPr>
                <p:cNvPr id="9309" name="Rectangle 22"/>
                <p:cNvSpPr>
                  <a:spLocks noChangeArrowheads="1"/>
                </p:cNvSpPr>
                <p:nvPr/>
              </p:nvSpPr>
              <p:spPr bwMode="auto">
                <a:xfrm>
                  <a:off x="0" y="0"/>
                  <a:ext cx="1267" cy="384"/>
                </a:xfrm>
                <a:prstGeom prst="rect">
                  <a:avLst/>
                </a:prstGeom>
                <a:noFill/>
                <a:ln w="7">
                  <a:solidFill>
                    <a:srgbClr val="A0A0A0"/>
                  </a:solidFill>
                  <a:miter lim="800000"/>
                  <a:headEnd/>
                  <a:tailEnd/>
                </a:ln>
              </p:spPr>
              <p:txBody>
                <a:bodyPr/>
                <a:lstStyle/>
                <a:p>
                  <a:endParaRPr lang="en-US"/>
                </a:p>
              </p:txBody>
            </p:sp>
          </p:grpSp>
        </p:grpSp>
        <p:grpSp>
          <p:nvGrpSpPr>
            <p:cNvPr id="9221" name="Group 29"/>
            <p:cNvGrpSpPr>
              <a:grpSpLocks/>
            </p:cNvGrpSpPr>
            <p:nvPr/>
          </p:nvGrpSpPr>
          <p:grpSpPr bwMode="auto">
            <a:xfrm>
              <a:off x="1267" y="0"/>
              <a:ext cx="1267" cy="384"/>
              <a:chOff x="1267" y="0"/>
              <a:chExt cx="1267" cy="384"/>
            </a:xfrm>
          </p:grpSpPr>
          <p:sp>
            <p:nvSpPr>
              <p:cNvPr id="9302" name="Rectangle 28"/>
              <p:cNvSpPr>
                <a:spLocks noChangeArrowheads="1"/>
              </p:cNvSpPr>
              <p:nvPr/>
            </p:nvSpPr>
            <p:spPr bwMode="auto">
              <a:xfrm>
                <a:off x="1267" y="0"/>
                <a:ext cx="1267" cy="384"/>
              </a:xfrm>
              <a:prstGeom prst="rect">
                <a:avLst/>
              </a:prstGeom>
              <a:solidFill>
                <a:srgbClr val="B2B2B2"/>
              </a:solidFill>
              <a:ln w="9525">
                <a:noFill/>
                <a:miter lim="800000"/>
                <a:headEnd/>
                <a:tailEnd/>
              </a:ln>
            </p:spPr>
            <p:txBody>
              <a:bodyPr/>
              <a:lstStyle/>
              <a:p>
                <a:endParaRPr lang="en-US"/>
              </a:p>
            </p:txBody>
          </p:sp>
          <p:grpSp>
            <p:nvGrpSpPr>
              <p:cNvPr id="9303" name="Group 27"/>
              <p:cNvGrpSpPr>
                <a:grpSpLocks/>
              </p:cNvGrpSpPr>
              <p:nvPr/>
            </p:nvGrpSpPr>
            <p:grpSpPr bwMode="auto">
              <a:xfrm>
                <a:off x="1267" y="0"/>
                <a:ext cx="1267" cy="384"/>
                <a:chOff x="1267" y="0"/>
                <a:chExt cx="1267" cy="384"/>
              </a:xfrm>
            </p:grpSpPr>
            <p:sp>
              <p:nvSpPr>
                <p:cNvPr id="9304" name="Rectangle 5"/>
                <p:cNvSpPr>
                  <a:spLocks noChangeArrowheads="1"/>
                </p:cNvSpPr>
                <p:nvPr/>
              </p:nvSpPr>
              <p:spPr bwMode="auto">
                <a:xfrm>
                  <a:off x="1310" y="0"/>
                  <a:ext cx="1181" cy="384"/>
                </a:xfrm>
                <a:prstGeom prst="rect">
                  <a:avLst/>
                </a:prstGeom>
                <a:solidFill>
                  <a:srgbClr val="B2B2B2"/>
                </a:solidFill>
                <a:ln w="9525">
                  <a:noFill/>
                  <a:miter lim="800000"/>
                  <a:headEnd/>
                  <a:tailEnd/>
                </a:ln>
              </p:spPr>
              <p:txBody>
                <a:bodyPr/>
                <a:lstStyle/>
                <a:p>
                  <a:pPr algn="ctr"/>
                  <a:r>
                    <a:rPr lang="en-US" sz="1400" b="1">
                      <a:latin typeface="Arial" charset="0"/>
                      <a:cs typeface="Times New Roman" pitchFamily="18" charset="0"/>
                    </a:rPr>
                    <a:t>Serial</a:t>
                  </a:r>
                  <a:endParaRPr lang="en-US" sz="1400">
                    <a:latin typeface="Arial" charset="0"/>
                    <a:cs typeface="Times New Roman" pitchFamily="18" charset="0"/>
                  </a:endParaRPr>
                </a:p>
                <a:p>
                  <a:pPr algn="ctr" eaLnBrk="0" hangingPunct="0"/>
                  <a:endParaRPr lang="en-US" sz="1600">
                    <a:latin typeface="Arial" charset="0"/>
                  </a:endParaRPr>
                </a:p>
              </p:txBody>
            </p:sp>
            <p:sp>
              <p:nvSpPr>
                <p:cNvPr id="9305" name="Rectangle 26"/>
                <p:cNvSpPr>
                  <a:spLocks noChangeArrowheads="1"/>
                </p:cNvSpPr>
                <p:nvPr/>
              </p:nvSpPr>
              <p:spPr bwMode="auto">
                <a:xfrm>
                  <a:off x="1267" y="0"/>
                  <a:ext cx="1267" cy="384"/>
                </a:xfrm>
                <a:prstGeom prst="rect">
                  <a:avLst/>
                </a:prstGeom>
                <a:noFill/>
                <a:ln w="7">
                  <a:solidFill>
                    <a:srgbClr val="A0A0A0"/>
                  </a:solidFill>
                  <a:miter lim="800000"/>
                  <a:headEnd/>
                  <a:tailEnd/>
                </a:ln>
              </p:spPr>
              <p:txBody>
                <a:bodyPr/>
                <a:lstStyle/>
                <a:p>
                  <a:endParaRPr lang="en-US"/>
                </a:p>
              </p:txBody>
            </p:sp>
          </p:grpSp>
        </p:grpSp>
        <p:grpSp>
          <p:nvGrpSpPr>
            <p:cNvPr id="9222" name="Group 33"/>
            <p:cNvGrpSpPr>
              <a:grpSpLocks/>
            </p:cNvGrpSpPr>
            <p:nvPr/>
          </p:nvGrpSpPr>
          <p:grpSpPr bwMode="auto">
            <a:xfrm>
              <a:off x="2534" y="0"/>
              <a:ext cx="1267" cy="384"/>
              <a:chOff x="2534" y="0"/>
              <a:chExt cx="1267" cy="384"/>
            </a:xfrm>
          </p:grpSpPr>
          <p:sp>
            <p:nvSpPr>
              <p:cNvPr id="9298" name="Rectangle 32"/>
              <p:cNvSpPr>
                <a:spLocks noChangeArrowheads="1"/>
              </p:cNvSpPr>
              <p:nvPr/>
            </p:nvSpPr>
            <p:spPr bwMode="auto">
              <a:xfrm>
                <a:off x="2534" y="0"/>
                <a:ext cx="1267" cy="384"/>
              </a:xfrm>
              <a:prstGeom prst="rect">
                <a:avLst/>
              </a:prstGeom>
              <a:solidFill>
                <a:srgbClr val="B2B2B2"/>
              </a:solidFill>
              <a:ln w="9525">
                <a:noFill/>
                <a:miter lim="800000"/>
                <a:headEnd/>
                <a:tailEnd/>
              </a:ln>
            </p:spPr>
            <p:txBody>
              <a:bodyPr/>
              <a:lstStyle/>
              <a:p>
                <a:endParaRPr lang="en-US"/>
              </a:p>
            </p:txBody>
          </p:sp>
          <p:grpSp>
            <p:nvGrpSpPr>
              <p:cNvPr id="9299" name="Group 31"/>
              <p:cNvGrpSpPr>
                <a:grpSpLocks/>
              </p:cNvGrpSpPr>
              <p:nvPr/>
            </p:nvGrpSpPr>
            <p:grpSpPr bwMode="auto">
              <a:xfrm>
                <a:off x="2534" y="0"/>
                <a:ext cx="1267" cy="384"/>
                <a:chOff x="2534" y="0"/>
                <a:chExt cx="1267" cy="384"/>
              </a:xfrm>
            </p:grpSpPr>
            <p:sp>
              <p:nvSpPr>
                <p:cNvPr id="9300" name="Rectangle 6"/>
                <p:cNvSpPr>
                  <a:spLocks noChangeArrowheads="1"/>
                </p:cNvSpPr>
                <p:nvPr/>
              </p:nvSpPr>
              <p:spPr bwMode="auto">
                <a:xfrm>
                  <a:off x="2577" y="0"/>
                  <a:ext cx="1181" cy="384"/>
                </a:xfrm>
                <a:prstGeom prst="rect">
                  <a:avLst/>
                </a:prstGeom>
                <a:solidFill>
                  <a:srgbClr val="B2B2B2"/>
                </a:solidFill>
                <a:ln w="9525">
                  <a:noFill/>
                  <a:miter lim="800000"/>
                  <a:headEnd/>
                  <a:tailEnd/>
                </a:ln>
              </p:spPr>
              <p:txBody>
                <a:bodyPr/>
                <a:lstStyle/>
                <a:p>
                  <a:pPr algn="ctr"/>
                  <a:r>
                    <a:rPr lang="en-US" sz="1400" b="1">
                      <a:latin typeface="Arial" charset="0"/>
                      <a:cs typeface="Times New Roman" pitchFamily="18" charset="0"/>
                    </a:rPr>
                    <a:t>Parallel</a:t>
                  </a:r>
                  <a:endParaRPr lang="en-US" sz="1400">
                    <a:latin typeface="Arial" charset="0"/>
                    <a:cs typeface="Times New Roman" pitchFamily="18" charset="0"/>
                  </a:endParaRPr>
                </a:p>
                <a:p>
                  <a:pPr algn="ctr" eaLnBrk="0" hangingPunct="0"/>
                  <a:endParaRPr lang="en-US" sz="1200">
                    <a:latin typeface="Arial" charset="0"/>
                  </a:endParaRPr>
                </a:p>
              </p:txBody>
            </p:sp>
            <p:sp>
              <p:nvSpPr>
                <p:cNvPr id="9301" name="Rectangle 30"/>
                <p:cNvSpPr>
                  <a:spLocks noChangeArrowheads="1"/>
                </p:cNvSpPr>
                <p:nvPr/>
              </p:nvSpPr>
              <p:spPr bwMode="auto">
                <a:xfrm>
                  <a:off x="2534" y="0"/>
                  <a:ext cx="1267" cy="384"/>
                </a:xfrm>
                <a:prstGeom prst="rect">
                  <a:avLst/>
                </a:prstGeom>
                <a:noFill/>
                <a:ln w="7">
                  <a:solidFill>
                    <a:srgbClr val="A0A0A0"/>
                  </a:solidFill>
                  <a:miter lim="800000"/>
                  <a:headEnd/>
                  <a:tailEnd/>
                </a:ln>
              </p:spPr>
              <p:txBody>
                <a:bodyPr/>
                <a:lstStyle/>
                <a:p>
                  <a:endParaRPr lang="en-US"/>
                </a:p>
              </p:txBody>
            </p:sp>
          </p:grpSp>
        </p:grpSp>
        <p:grpSp>
          <p:nvGrpSpPr>
            <p:cNvPr id="9223" name="Group 37"/>
            <p:cNvGrpSpPr>
              <a:grpSpLocks/>
            </p:cNvGrpSpPr>
            <p:nvPr/>
          </p:nvGrpSpPr>
          <p:grpSpPr bwMode="auto">
            <a:xfrm>
              <a:off x="0" y="384"/>
              <a:ext cx="1267" cy="442"/>
              <a:chOff x="0" y="384"/>
              <a:chExt cx="1267" cy="442"/>
            </a:xfrm>
          </p:grpSpPr>
          <p:sp>
            <p:nvSpPr>
              <p:cNvPr id="9294" name="Rectangle 36"/>
              <p:cNvSpPr>
                <a:spLocks noChangeArrowheads="1"/>
              </p:cNvSpPr>
              <p:nvPr/>
            </p:nvSpPr>
            <p:spPr bwMode="auto">
              <a:xfrm>
                <a:off x="0" y="384"/>
                <a:ext cx="1267" cy="442"/>
              </a:xfrm>
              <a:prstGeom prst="rect">
                <a:avLst/>
              </a:prstGeom>
              <a:solidFill>
                <a:srgbClr val="CCCCCC"/>
              </a:solidFill>
              <a:ln w="9525">
                <a:noFill/>
                <a:miter lim="800000"/>
                <a:headEnd/>
                <a:tailEnd/>
              </a:ln>
            </p:spPr>
            <p:txBody>
              <a:bodyPr/>
              <a:lstStyle/>
              <a:p>
                <a:endParaRPr lang="en-US"/>
              </a:p>
            </p:txBody>
          </p:sp>
          <p:grpSp>
            <p:nvGrpSpPr>
              <p:cNvPr id="9295" name="Group 35"/>
              <p:cNvGrpSpPr>
                <a:grpSpLocks/>
              </p:cNvGrpSpPr>
              <p:nvPr/>
            </p:nvGrpSpPr>
            <p:grpSpPr bwMode="auto">
              <a:xfrm>
                <a:off x="0" y="384"/>
                <a:ext cx="1267" cy="442"/>
                <a:chOff x="0" y="384"/>
                <a:chExt cx="1267" cy="442"/>
              </a:xfrm>
            </p:grpSpPr>
            <p:sp>
              <p:nvSpPr>
                <p:cNvPr id="9296" name="Rectangle 7"/>
                <p:cNvSpPr>
                  <a:spLocks noChangeArrowheads="1"/>
                </p:cNvSpPr>
                <p:nvPr/>
              </p:nvSpPr>
              <p:spPr bwMode="auto">
                <a:xfrm>
                  <a:off x="43" y="384"/>
                  <a:ext cx="1181" cy="442"/>
                </a:xfrm>
                <a:prstGeom prst="rect">
                  <a:avLst/>
                </a:prstGeom>
                <a:solidFill>
                  <a:srgbClr val="CCCCCC"/>
                </a:solidFill>
                <a:ln w="9525">
                  <a:noFill/>
                  <a:miter lim="800000"/>
                  <a:headEnd/>
                  <a:tailEnd/>
                </a:ln>
              </p:spPr>
              <p:txBody>
                <a:bodyPr/>
                <a:lstStyle/>
                <a:p>
                  <a:pPr algn="just"/>
                  <a:r>
                    <a:rPr lang="en-US" sz="1200" b="1">
                      <a:latin typeface="Arial" charset="0"/>
                      <a:cs typeface="Times New Roman" pitchFamily="18" charset="0"/>
                    </a:rPr>
                    <a:t>Transmission Description</a:t>
                  </a:r>
                  <a:endParaRPr lang="en-US" sz="1200">
                    <a:latin typeface="Arial" charset="0"/>
                    <a:cs typeface="Times New Roman" pitchFamily="18" charset="0"/>
                  </a:endParaRPr>
                </a:p>
                <a:p>
                  <a:pPr algn="just" eaLnBrk="0" hangingPunct="0"/>
                  <a:endParaRPr lang="en-US" sz="1200">
                    <a:latin typeface="Arial" charset="0"/>
                  </a:endParaRPr>
                </a:p>
              </p:txBody>
            </p:sp>
            <p:sp>
              <p:nvSpPr>
                <p:cNvPr id="9297" name="Rectangle 34"/>
                <p:cNvSpPr>
                  <a:spLocks noChangeArrowheads="1"/>
                </p:cNvSpPr>
                <p:nvPr/>
              </p:nvSpPr>
              <p:spPr bwMode="auto">
                <a:xfrm>
                  <a:off x="0" y="384"/>
                  <a:ext cx="1267" cy="442"/>
                </a:xfrm>
                <a:prstGeom prst="rect">
                  <a:avLst/>
                </a:prstGeom>
                <a:noFill/>
                <a:ln w="7">
                  <a:solidFill>
                    <a:srgbClr val="A0A0A0"/>
                  </a:solidFill>
                  <a:miter lim="800000"/>
                  <a:headEnd/>
                  <a:tailEnd/>
                </a:ln>
              </p:spPr>
              <p:txBody>
                <a:bodyPr/>
                <a:lstStyle/>
                <a:p>
                  <a:endParaRPr lang="en-US"/>
                </a:p>
              </p:txBody>
            </p:sp>
          </p:grpSp>
        </p:grpSp>
        <p:grpSp>
          <p:nvGrpSpPr>
            <p:cNvPr id="9224" name="Group 41"/>
            <p:cNvGrpSpPr>
              <a:grpSpLocks/>
            </p:cNvGrpSpPr>
            <p:nvPr/>
          </p:nvGrpSpPr>
          <p:grpSpPr bwMode="auto">
            <a:xfrm>
              <a:off x="1267" y="384"/>
              <a:ext cx="1267" cy="442"/>
              <a:chOff x="1267" y="384"/>
              <a:chExt cx="1267" cy="442"/>
            </a:xfrm>
          </p:grpSpPr>
          <p:sp>
            <p:nvSpPr>
              <p:cNvPr id="9290" name="Rectangle 40"/>
              <p:cNvSpPr>
                <a:spLocks noChangeArrowheads="1"/>
              </p:cNvSpPr>
              <p:nvPr/>
            </p:nvSpPr>
            <p:spPr bwMode="auto">
              <a:xfrm>
                <a:off x="1267" y="384"/>
                <a:ext cx="1267" cy="442"/>
              </a:xfrm>
              <a:prstGeom prst="rect">
                <a:avLst/>
              </a:prstGeom>
              <a:solidFill>
                <a:srgbClr val="CCCCCC"/>
              </a:solidFill>
              <a:ln w="9525">
                <a:noFill/>
                <a:miter lim="800000"/>
                <a:headEnd/>
                <a:tailEnd/>
              </a:ln>
            </p:spPr>
            <p:txBody>
              <a:bodyPr/>
              <a:lstStyle/>
              <a:p>
                <a:endParaRPr lang="en-US"/>
              </a:p>
            </p:txBody>
          </p:sp>
          <p:grpSp>
            <p:nvGrpSpPr>
              <p:cNvPr id="9291" name="Group 39"/>
              <p:cNvGrpSpPr>
                <a:grpSpLocks/>
              </p:cNvGrpSpPr>
              <p:nvPr/>
            </p:nvGrpSpPr>
            <p:grpSpPr bwMode="auto">
              <a:xfrm>
                <a:off x="1267" y="384"/>
                <a:ext cx="1267" cy="442"/>
                <a:chOff x="1267" y="384"/>
                <a:chExt cx="1267" cy="442"/>
              </a:xfrm>
            </p:grpSpPr>
            <p:sp>
              <p:nvSpPr>
                <p:cNvPr id="9292" name="Rectangle 8"/>
                <p:cNvSpPr>
                  <a:spLocks noChangeArrowheads="1"/>
                </p:cNvSpPr>
                <p:nvPr/>
              </p:nvSpPr>
              <p:spPr bwMode="auto">
                <a:xfrm>
                  <a:off x="1310" y="384"/>
                  <a:ext cx="1181" cy="442"/>
                </a:xfrm>
                <a:prstGeom prst="rect">
                  <a:avLst/>
                </a:prstGeom>
                <a:solidFill>
                  <a:srgbClr val="CCCCCC"/>
                </a:solidFill>
                <a:ln w="9525">
                  <a:noFill/>
                  <a:miter lim="800000"/>
                  <a:headEnd/>
                  <a:tailEnd/>
                </a:ln>
              </p:spPr>
              <p:txBody>
                <a:bodyPr/>
                <a:lstStyle/>
                <a:p>
                  <a:pPr algn="just"/>
                  <a:r>
                    <a:rPr lang="en-US" sz="1200">
                      <a:latin typeface="Arial" charset="0"/>
                      <a:cs typeface="Times New Roman" pitchFamily="18" charset="0"/>
                    </a:rPr>
                    <a:t>One bit after another, one at a time</a:t>
                  </a:r>
                </a:p>
                <a:p>
                  <a:pPr algn="just" eaLnBrk="0" hangingPunct="0"/>
                  <a:endParaRPr lang="en-US" sz="1200">
                    <a:latin typeface="Arial" charset="0"/>
                  </a:endParaRPr>
                </a:p>
              </p:txBody>
            </p:sp>
            <p:sp>
              <p:nvSpPr>
                <p:cNvPr id="9293" name="Rectangle 38"/>
                <p:cNvSpPr>
                  <a:spLocks noChangeArrowheads="1"/>
                </p:cNvSpPr>
                <p:nvPr/>
              </p:nvSpPr>
              <p:spPr bwMode="auto">
                <a:xfrm>
                  <a:off x="1267" y="384"/>
                  <a:ext cx="1267" cy="442"/>
                </a:xfrm>
                <a:prstGeom prst="rect">
                  <a:avLst/>
                </a:prstGeom>
                <a:noFill/>
                <a:ln w="7">
                  <a:solidFill>
                    <a:srgbClr val="A0A0A0"/>
                  </a:solidFill>
                  <a:miter lim="800000"/>
                  <a:headEnd/>
                  <a:tailEnd/>
                </a:ln>
              </p:spPr>
              <p:txBody>
                <a:bodyPr/>
                <a:lstStyle/>
                <a:p>
                  <a:endParaRPr lang="en-US"/>
                </a:p>
              </p:txBody>
            </p:sp>
          </p:grpSp>
        </p:grpSp>
        <p:grpSp>
          <p:nvGrpSpPr>
            <p:cNvPr id="9225" name="Group 45"/>
            <p:cNvGrpSpPr>
              <a:grpSpLocks/>
            </p:cNvGrpSpPr>
            <p:nvPr/>
          </p:nvGrpSpPr>
          <p:grpSpPr bwMode="auto">
            <a:xfrm>
              <a:off x="2534" y="384"/>
              <a:ext cx="1267" cy="442"/>
              <a:chOff x="2534" y="384"/>
              <a:chExt cx="1267" cy="442"/>
            </a:xfrm>
          </p:grpSpPr>
          <p:sp>
            <p:nvSpPr>
              <p:cNvPr id="9286" name="Rectangle 44"/>
              <p:cNvSpPr>
                <a:spLocks noChangeArrowheads="1"/>
              </p:cNvSpPr>
              <p:nvPr/>
            </p:nvSpPr>
            <p:spPr bwMode="auto">
              <a:xfrm>
                <a:off x="2534" y="384"/>
                <a:ext cx="1267" cy="442"/>
              </a:xfrm>
              <a:prstGeom prst="rect">
                <a:avLst/>
              </a:prstGeom>
              <a:solidFill>
                <a:srgbClr val="CCCCCC"/>
              </a:solidFill>
              <a:ln w="9525">
                <a:noFill/>
                <a:miter lim="800000"/>
                <a:headEnd/>
                <a:tailEnd/>
              </a:ln>
            </p:spPr>
            <p:txBody>
              <a:bodyPr/>
              <a:lstStyle/>
              <a:p>
                <a:endParaRPr lang="en-US"/>
              </a:p>
            </p:txBody>
          </p:sp>
          <p:grpSp>
            <p:nvGrpSpPr>
              <p:cNvPr id="9287" name="Group 43"/>
              <p:cNvGrpSpPr>
                <a:grpSpLocks/>
              </p:cNvGrpSpPr>
              <p:nvPr/>
            </p:nvGrpSpPr>
            <p:grpSpPr bwMode="auto">
              <a:xfrm>
                <a:off x="2534" y="384"/>
                <a:ext cx="1267" cy="442"/>
                <a:chOff x="2534" y="384"/>
                <a:chExt cx="1267" cy="442"/>
              </a:xfrm>
            </p:grpSpPr>
            <p:sp>
              <p:nvSpPr>
                <p:cNvPr id="9288" name="Rectangle 9"/>
                <p:cNvSpPr>
                  <a:spLocks noChangeArrowheads="1"/>
                </p:cNvSpPr>
                <p:nvPr/>
              </p:nvSpPr>
              <p:spPr bwMode="auto">
                <a:xfrm>
                  <a:off x="2577" y="384"/>
                  <a:ext cx="1181" cy="442"/>
                </a:xfrm>
                <a:prstGeom prst="rect">
                  <a:avLst/>
                </a:prstGeom>
                <a:solidFill>
                  <a:srgbClr val="CCCCCC"/>
                </a:solidFill>
                <a:ln w="9525">
                  <a:noFill/>
                  <a:miter lim="800000"/>
                  <a:headEnd/>
                  <a:tailEnd/>
                </a:ln>
              </p:spPr>
              <p:txBody>
                <a:bodyPr/>
                <a:lstStyle/>
                <a:p>
                  <a:pPr algn="just"/>
                  <a:r>
                    <a:rPr lang="en-US" sz="1200">
                      <a:latin typeface="Arial" charset="0"/>
                      <a:cs typeface="Times New Roman" pitchFamily="18" charset="0"/>
                    </a:rPr>
                    <a:t>All bits in a single character transmitted simultaneously</a:t>
                  </a:r>
                </a:p>
                <a:p>
                  <a:pPr algn="just" eaLnBrk="0" hangingPunct="0"/>
                  <a:endParaRPr lang="en-US" sz="1200">
                    <a:latin typeface="Arial" charset="0"/>
                  </a:endParaRPr>
                </a:p>
              </p:txBody>
            </p:sp>
            <p:sp>
              <p:nvSpPr>
                <p:cNvPr id="9289" name="Rectangle 42"/>
                <p:cNvSpPr>
                  <a:spLocks noChangeArrowheads="1"/>
                </p:cNvSpPr>
                <p:nvPr/>
              </p:nvSpPr>
              <p:spPr bwMode="auto">
                <a:xfrm>
                  <a:off x="2534" y="384"/>
                  <a:ext cx="1267" cy="442"/>
                </a:xfrm>
                <a:prstGeom prst="rect">
                  <a:avLst/>
                </a:prstGeom>
                <a:noFill/>
                <a:ln w="7">
                  <a:solidFill>
                    <a:srgbClr val="A0A0A0"/>
                  </a:solidFill>
                  <a:miter lim="800000"/>
                  <a:headEnd/>
                  <a:tailEnd/>
                </a:ln>
              </p:spPr>
              <p:txBody>
                <a:bodyPr/>
                <a:lstStyle/>
                <a:p>
                  <a:endParaRPr lang="en-US"/>
                </a:p>
              </p:txBody>
            </p:sp>
          </p:grpSp>
        </p:grpSp>
        <p:grpSp>
          <p:nvGrpSpPr>
            <p:cNvPr id="9226" name="Group 49"/>
            <p:cNvGrpSpPr>
              <a:grpSpLocks/>
            </p:cNvGrpSpPr>
            <p:nvPr/>
          </p:nvGrpSpPr>
          <p:grpSpPr bwMode="auto">
            <a:xfrm>
              <a:off x="0" y="826"/>
              <a:ext cx="1267" cy="384"/>
              <a:chOff x="0" y="826"/>
              <a:chExt cx="1267" cy="384"/>
            </a:xfrm>
          </p:grpSpPr>
          <p:sp>
            <p:nvSpPr>
              <p:cNvPr id="9282" name="Rectangle 48"/>
              <p:cNvSpPr>
                <a:spLocks noChangeArrowheads="1"/>
              </p:cNvSpPr>
              <p:nvPr/>
            </p:nvSpPr>
            <p:spPr bwMode="auto">
              <a:xfrm>
                <a:off x="0" y="826"/>
                <a:ext cx="1267" cy="384"/>
              </a:xfrm>
              <a:prstGeom prst="rect">
                <a:avLst/>
              </a:prstGeom>
              <a:solidFill>
                <a:srgbClr val="F1F1F1"/>
              </a:solidFill>
              <a:ln w="9525">
                <a:noFill/>
                <a:miter lim="800000"/>
                <a:headEnd/>
                <a:tailEnd/>
              </a:ln>
            </p:spPr>
            <p:txBody>
              <a:bodyPr/>
              <a:lstStyle/>
              <a:p>
                <a:endParaRPr lang="en-US"/>
              </a:p>
            </p:txBody>
          </p:sp>
          <p:grpSp>
            <p:nvGrpSpPr>
              <p:cNvPr id="9283" name="Group 47"/>
              <p:cNvGrpSpPr>
                <a:grpSpLocks/>
              </p:cNvGrpSpPr>
              <p:nvPr/>
            </p:nvGrpSpPr>
            <p:grpSpPr bwMode="auto">
              <a:xfrm>
                <a:off x="0" y="826"/>
                <a:ext cx="1267" cy="384"/>
                <a:chOff x="0" y="826"/>
                <a:chExt cx="1267" cy="384"/>
              </a:xfrm>
            </p:grpSpPr>
            <p:sp>
              <p:nvSpPr>
                <p:cNvPr id="9284" name="Rectangle 10"/>
                <p:cNvSpPr>
                  <a:spLocks noChangeArrowheads="1"/>
                </p:cNvSpPr>
                <p:nvPr/>
              </p:nvSpPr>
              <p:spPr bwMode="auto">
                <a:xfrm>
                  <a:off x="43" y="826"/>
                  <a:ext cx="1181" cy="384"/>
                </a:xfrm>
                <a:prstGeom prst="rect">
                  <a:avLst/>
                </a:prstGeom>
                <a:solidFill>
                  <a:srgbClr val="F1F1F1"/>
                </a:solidFill>
                <a:ln w="9525">
                  <a:noFill/>
                  <a:miter lim="800000"/>
                  <a:headEnd/>
                  <a:tailEnd/>
                </a:ln>
              </p:spPr>
              <p:txBody>
                <a:bodyPr/>
                <a:lstStyle/>
                <a:p>
                  <a:pPr algn="just"/>
                  <a:r>
                    <a:rPr lang="en-US" sz="1200" b="1">
                      <a:latin typeface="Arial" charset="0"/>
                      <a:cs typeface="Times New Roman" pitchFamily="18" charset="0"/>
                    </a:rPr>
                    <a:t>Comparative Speed</a:t>
                  </a:r>
                  <a:endParaRPr lang="en-US" sz="1200">
                    <a:latin typeface="Arial" charset="0"/>
                    <a:cs typeface="Times New Roman" pitchFamily="18" charset="0"/>
                  </a:endParaRPr>
                </a:p>
                <a:p>
                  <a:pPr algn="just" eaLnBrk="0" hangingPunct="0"/>
                  <a:endParaRPr lang="en-US" sz="1200">
                    <a:latin typeface="Arial" charset="0"/>
                  </a:endParaRPr>
                </a:p>
              </p:txBody>
            </p:sp>
            <p:sp>
              <p:nvSpPr>
                <p:cNvPr id="9285" name="Rectangle 46"/>
                <p:cNvSpPr>
                  <a:spLocks noChangeArrowheads="1"/>
                </p:cNvSpPr>
                <p:nvPr/>
              </p:nvSpPr>
              <p:spPr bwMode="auto">
                <a:xfrm>
                  <a:off x="0" y="826"/>
                  <a:ext cx="1267" cy="384"/>
                </a:xfrm>
                <a:prstGeom prst="rect">
                  <a:avLst/>
                </a:prstGeom>
                <a:noFill/>
                <a:ln w="7">
                  <a:solidFill>
                    <a:srgbClr val="A0A0A0"/>
                  </a:solidFill>
                  <a:miter lim="800000"/>
                  <a:headEnd/>
                  <a:tailEnd/>
                </a:ln>
              </p:spPr>
              <p:txBody>
                <a:bodyPr/>
                <a:lstStyle/>
                <a:p>
                  <a:endParaRPr lang="en-US"/>
                </a:p>
              </p:txBody>
            </p:sp>
          </p:grpSp>
        </p:grpSp>
        <p:grpSp>
          <p:nvGrpSpPr>
            <p:cNvPr id="9227" name="Group 53"/>
            <p:cNvGrpSpPr>
              <a:grpSpLocks/>
            </p:cNvGrpSpPr>
            <p:nvPr/>
          </p:nvGrpSpPr>
          <p:grpSpPr bwMode="auto">
            <a:xfrm>
              <a:off x="1267" y="826"/>
              <a:ext cx="1267" cy="384"/>
              <a:chOff x="1267" y="826"/>
              <a:chExt cx="1267" cy="384"/>
            </a:xfrm>
          </p:grpSpPr>
          <p:sp>
            <p:nvSpPr>
              <p:cNvPr id="9278" name="Rectangle 52"/>
              <p:cNvSpPr>
                <a:spLocks noChangeArrowheads="1"/>
              </p:cNvSpPr>
              <p:nvPr/>
            </p:nvSpPr>
            <p:spPr bwMode="auto">
              <a:xfrm>
                <a:off x="1267" y="826"/>
                <a:ext cx="1267" cy="384"/>
              </a:xfrm>
              <a:prstGeom prst="rect">
                <a:avLst/>
              </a:prstGeom>
              <a:solidFill>
                <a:srgbClr val="F1F1F1"/>
              </a:solidFill>
              <a:ln w="9525">
                <a:noFill/>
                <a:miter lim="800000"/>
                <a:headEnd/>
                <a:tailEnd/>
              </a:ln>
            </p:spPr>
            <p:txBody>
              <a:bodyPr/>
              <a:lstStyle/>
              <a:p>
                <a:endParaRPr lang="en-US"/>
              </a:p>
            </p:txBody>
          </p:sp>
          <p:grpSp>
            <p:nvGrpSpPr>
              <p:cNvPr id="9279" name="Group 51"/>
              <p:cNvGrpSpPr>
                <a:grpSpLocks/>
              </p:cNvGrpSpPr>
              <p:nvPr/>
            </p:nvGrpSpPr>
            <p:grpSpPr bwMode="auto">
              <a:xfrm>
                <a:off x="1267" y="826"/>
                <a:ext cx="1267" cy="384"/>
                <a:chOff x="1267" y="826"/>
                <a:chExt cx="1267" cy="384"/>
              </a:xfrm>
            </p:grpSpPr>
            <p:sp>
              <p:nvSpPr>
                <p:cNvPr id="9280" name="Rectangle 11"/>
                <p:cNvSpPr>
                  <a:spLocks noChangeArrowheads="1"/>
                </p:cNvSpPr>
                <p:nvPr/>
              </p:nvSpPr>
              <p:spPr bwMode="auto">
                <a:xfrm>
                  <a:off x="1310" y="826"/>
                  <a:ext cx="1181" cy="384"/>
                </a:xfrm>
                <a:prstGeom prst="rect">
                  <a:avLst/>
                </a:prstGeom>
                <a:solidFill>
                  <a:srgbClr val="F1F1F1"/>
                </a:solidFill>
                <a:ln w="9525">
                  <a:noFill/>
                  <a:miter lim="800000"/>
                  <a:headEnd/>
                  <a:tailEnd/>
                </a:ln>
              </p:spPr>
              <p:txBody>
                <a:bodyPr/>
                <a:lstStyle/>
                <a:p>
                  <a:pPr algn="just"/>
                  <a:r>
                    <a:rPr lang="en-US" sz="1200">
                      <a:latin typeface="Arial" charset="0"/>
                      <a:cs typeface="Times New Roman" pitchFamily="18" charset="0"/>
                    </a:rPr>
                    <a:t>Slower</a:t>
                  </a:r>
                </a:p>
                <a:p>
                  <a:pPr algn="just" eaLnBrk="0" hangingPunct="0"/>
                  <a:endParaRPr lang="en-US" sz="1200">
                    <a:latin typeface="Arial" charset="0"/>
                  </a:endParaRPr>
                </a:p>
              </p:txBody>
            </p:sp>
            <p:sp>
              <p:nvSpPr>
                <p:cNvPr id="9281" name="Rectangle 50"/>
                <p:cNvSpPr>
                  <a:spLocks noChangeArrowheads="1"/>
                </p:cNvSpPr>
                <p:nvPr/>
              </p:nvSpPr>
              <p:spPr bwMode="auto">
                <a:xfrm>
                  <a:off x="1267" y="826"/>
                  <a:ext cx="1267" cy="384"/>
                </a:xfrm>
                <a:prstGeom prst="rect">
                  <a:avLst/>
                </a:prstGeom>
                <a:noFill/>
                <a:ln w="7">
                  <a:solidFill>
                    <a:srgbClr val="A0A0A0"/>
                  </a:solidFill>
                  <a:miter lim="800000"/>
                  <a:headEnd/>
                  <a:tailEnd/>
                </a:ln>
              </p:spPr>
              <p:txBody>
                <a:bodyPr/>
                <a:lstStyle/>
                <a:p>
                  <a:endParaRPr lang="en-US"/>
                </a:p>
              </p:txBody>
            </p:sp>
          </p:grpSp>
        </p:grpSp>
        <p:grpSp>
          <p:nvGrpSpPr>
            <p:cNvPr id="9228" name="Group 57"/>
            <p:cNvGrpSpPr>
              <a:grpSpLocks/>
            </p:cNvGrpSpPr>
            <p:nvPr/>
          </p:nvGrpSpPr>
          <p:grpSpPr bwMode="auto">
            <a:xfrm>
              <a:off x="2534" y="826"/>
              <a:ext cx="1267" cy="384"/>
              <a:chOff x="2534" y="826"/>
              <a:chExt cx="1267" cy="384"/>
            </a:xfrm>
          </p:grpSpPr>
          <p:sp>
            <p:nvSpPr>
              <p:cNvPr id="9274" name="Rectangle 56"/>
              <p:cNvSpPr>
                <a:spLocks noChangeArrowheads="1"/>
              </p:cNvSpPr>
              <p:nvPr/>
            </p:nvSpPr>
            <p:spPr bwMode="auto">
              <a:xfrm>
                <a:off x="2534" y="826"/>
                <a:ext cx="1267" cy="384"/>
              </a:xfrm>
              <a:prstGeom prst="rect">
                <a:avLst/>
              </a:prstGeom>
              <a:solidFill>
                <a:srgbClr val="F1F1F1"/>
              </a:solidFill>
              <a:ln w="9525">
                <a:noFill/>
                <a:miter lim="800000"/>
                <a:headEnd/>
                <a:tailEnd/>
              </a:ln>
            </p:spPr>
            <p:txBody>
              <a:bodyPr/>
              <a:lstStyle/>
              <a:p>
                <a:endParaRPr lang="en-US"/>
              </a:p>
            </p:txBody>
          </p:sp>
          <p:grpSp>
            <p:nvGrpSpPr>
              <p:cNvPr id="9275" name="Group 55"/>
              <p:cNvGrpSpPr>
                <a:grpSpLocks/>
              </p:cNvGrpSpPr>
              <p:nvPr/>
            </p:nvGrpSpPr>
            <p:grpSpPr bwMode="auto">
              <a:xfrm>
                <a:off x="2534" y="826"/>
                <a:ext cx="1267" cy="384"/>
                <a:chOff x="2534" y="826"/>
                <a:chExt cx="1267" cy="384"/>
              </a:xfrm>
            </p:grpSpPr>
            <p:sp>
              <p:nvSpPr>
                <p:cNvPr id="9276" name="Rectangle 12"/>
                <p:cNvSpPr>
                  <a:spLocks noChangeArrowheads="1"/>
                </p:cNvSpPr>
                <p:nvPr/>
              </p:nvSpPr>
              <p:spPr bwMode="auto">
                <a:xfrm>
                  <a:off x="2577" y="826"/>
                  <a:ext cx="1181" cy="384"/>
                </a:xfrm>
                <a:prstGeom prst="rect">
                  <a:avLst/>
                </a:prstGeom>
                <a:solidFill>
                  <a:srgbClr val="F1F1F1"/>
                </a:solidFill>
                <a:ln w="9525">
                  <a:noFill/>
                  <a:miter lim="800000"/>
                  <a:headEnd/>
                  <a:tailEnd/>
                </a:ln>
              </p:spPr>
              <p:txBody>
                <a:bodyPr/>
                <a:lstStyle/>
                <a:p>
                  <a:pPr algn="just"/>
                  <a:r>
                    <a:rPr lang="en-US" sz="1200">
                      <a:latin typeface="Arial" charset="0"/>
                      <a:cs typeface="Times New Roman" pitchFamily="18" charset="0"/>
                    </a:rPr>
                    <a:t>Faster</a:t>
                  </a:r>
                </a:p>
                <a:p>
                  <a:pPr algn="just" eaLnBrk="0" hangingPunct="0"/>
                  <a:endParaRPr lang="en-US" sz="1200">
                    <a:latin typeface="Arial" charset="0"/>
                  </a:endParaRPr>
                </a:p>
              </p:txBody>
            </p:sp>
            <p:sp>
              <p:nvSpPr>
                <p:cNvPr id="9277" name="Rectangle 54"/>
                <p:cNvSpPr>
                  <a:spLocks noChangeArrowheads="1"/>
                </p:cNvSpPr>
                <p:nvPr/>
              </p:nvSpPr>
              <p:spPr bwMode="auto">
                <a:xfrm>
                  <a:off x="2534" y="826"/>
                  <a:ext cx="1267" cy="384"/>
                </a:xfrm>
                <a:prstGeom prst="rect">
                  <a:avLst/>
                </a:prstGeom>
                <a:noFill/>
                <a:ln w="7">
                  <a:solidFill>
                    <a:srgbClr val="A0A0A0"/>
                  </a:solidFill>
                  <a:miter lim="800000"/>
                  <a:headEnd/>
                  <a:tailEnd/>
                </a:ln>
              </p:spPr>
              <p:txBody>
                <a:bodyPr/>
                <a:lstStyle/>
                <a:p>
                  <a:endParaRPr lang="en-US"/>
                </a:p>
              </p:txBody>
            </p:sp>
          </p:grpSp>
        </p:grpSp>
        <p:grpSp>
          <p:nvGrpSpPr>
            <p:cNvPr id="9229" name="Group 61"/>
            <p:cNvGrpSpPr>
              <a:grpSpLocks/>
            </p:cNvGrpSpPr>
            <p:nvPr/>
          </p:nvGrpSpPr>
          <p:grpSpPr bwMode="auto">
            <a:xfrm>
              <a:off x="0" y="1210"/>
              <a:ext cx="1267" cy="384"/>
              <a:chOff x="0" y="1210"/>
              <a:chExt cx="1267" cy="384"/>
            </a:xfrm>
          </p:grpSpPr>
          <p:sp>
            <p:nvSpPr>
              <p:cNvPr id="9270" name="Rectangle 60"/>
              <p:cNvSpPr>
                <a:spLocks noChangeArrowheads="1"/>
              </p:cNvSpPr>
              <p:nvPr/>
            </p:nvSpPr>
            <p:spPr bwMode="auto">
              <a:xfrm>
                <a:off x="0" y="1210"/>
                <a:ext cx="1267" cy="384"/>
              </a:xfrm>
              <a:prstGeom prst="rect">
                <a:avLst/>
              </a:prstGeom>
              <a:solidFill>
                <a:srgbClr val="CCCCCC"/>
              </a:solidFill>
              <a:ln w="9525">
                <a:noFill/>
                <a:miter lim="800000"/>
                <a:headEnd/>
                <a:tailEnd/>
              </a:ln>
            </p:spPr>
            <p:txBody>
              <a:bodyPr/>
              <a:lstStyle/>
              <a:p>
                <a:endParaRPr lang="en-US"/>
              </a:p>
            </p:txBody>
          </p:sp>
          <p:grpSp>
            <p:nvGrpSpPr>
              <p:cNvPr id="9271" name="Group 59"/>
              <p:cNvGrpSpPr>
                <a:grpSpLocks/>
              </p:cNvGrpSpPr>
              <p:nvPr/>
            </p:nvGrpSpPr>
            <p:grpSpPr bwMode="auto">
              <a:xfrm>
                <a:off x="0" y="1210"/>
                <a:ext cx="1267" cy="384"/>
                <a:chOff x="0" y="1210"/>
                <a:chExt cx="1267" cy="384"/>
              </a:xfrm>
            </p:grpSpPr>
            <p:sp>
              <p:nvSpPr>
                <p:cNvPr id="9272" name="Rectangle 13"/>
                <p:cNvSpPr>
                  <a:spLocks noChangeArrowheads="1"/>
                </p:cNvSpPr>
                <p:nvPr/>
              </p:nvSpPr>
              <p:spPr bwMode="auto">
                <a:xfrm>
                  <a:off x="43" y="1210"/>
                  <a:ext cx="1181" cy="384"/>
                </a:xfrm>
                <a:prstGeom prst="rect">
                  <a:avLst/>
                </a:prstGeom>
                <a:solidFill>
                  <a:srgbClr val="CCCCCC"/>
                </a:solidFill>
                <a:ln w="9525">
                  <a:noFill/>
                  <a:miter lim="800000"/>
                  <a:headEnd/>
                  <a:tailEnd/>
                </a:ln>
              </p:spPr>
              <p:txBody>
                <a:bodyPr/>
                <a:lstStyle/>
                <a:p>
                  <a:pPr algn="just"/>
                  <a:r>
                    <a:rPr lang="en-US" sz="1200" b="1">
                      <a:latin typeface="Arial" charset="0"/>
                      <a:cs typeface="Times New Roman" pitchFamily="18" charset="0"/>
                    </a:rPr>
                    <a:t>Distance Limitation</a:t>
                  </a:r>
                  <a:endParaRPr lang="en-US" sz="1200">
                    <a:latin typeface="Arial" charset="0"/>
                    <a:cs typeface="Times New Roman" pitchFamily="18" charset="0"/>
                  </a:endParaRPr>
                </a:p>
                <a:p>
                  <a:pPr algn="just" eaLnBrk="0" hangingPunct="0"/>
                  <a:endParaRPr lang="en-US" sz="1200">
                    <a:latin typeface="Arial" charset="0"/>
                  </a:endParaRPr>
                </a:p>
              </p:txBody>
            </p:sp>
            <p:sp>
              <p:nvSpPr>
                <p:cNvPr id="9273" name="Rectangle 58"/>
                <p:cNvSpPr>
                  <a:spLocks noChangeArrowheads="1"/>
                </p:cNvSpPr>
                <p:nvPr/>
              </p:nvSpPr>
              <p:spPr bwMode="auto">
                <a:xfrm>
                  <a:off x="0" y="1210"/>
                  <a:ext cx="1267" cy="384"/>
                </a:xfrm>
                <a:prstGeom prst="rect">
                  <a:avLst/>
                </a:prstGeom>
                <a:noFill/>
                <a:ln w="7">
                  <a:solidFill>
                    <a:srgbClr val="A0A0A0"/>
                  </a:solidFill>
                  <a:miter lim="800000"/>
                  <a:headEnd/>
                  <a:tailEnd/>
                </a:ln>
              </p:spPr>
              <p:txBody>
                <a:bodyPr/>
                <a:lstStyle/>
                <a:p>
                  <a:endParaRPr lang="en-US"/>
                </a:p>
              </p:txBody>
            </p:sp>
          </p:grpSp>
        </p:grpSp>
        <p:grpSp>
          <p:nvGrpSpPr>
            <p:cNvPr id="9230" name="Group 65"/>
            <p:cNvGrpSpPr>
              <a:grpSpLocks/>
            </p:cNvGrpSpPr>
            <p:nvPr/>
          </p:nvGrpSpPr>
          <p:grpSpPr bwMode="auto">
            <a:xfrm>
              <a:off x="1267" y="1210"/>
              <a:ext cx="1267" cy="384"/>
              <a:chOff x="1267" y="1210"/>
              <a:chExt cx="1267" cy="384"/>
            </a:xfrm>
          </p:grpSpPr>
          <p:sp>
            <p:nvSpPr>
              <p:cNvPr id="9266" name="Rectangle 64"/>
              <p:cNvSpPr>
                <a:spLocks noChangeArrowheads="1"/>
              </p:cNvSpPr>
              <p:nvPr/>
            </p:nvSpPr>
            <p:spPr bwMode="auto">
              <a:xfrm>
                <a:off x="1267" y="1210"/>
                <a:ext cx="1267" cy="384"/>
              </a:xfrm>
              <a:prstGeom prst="rect">
                <a:avLst/>
              </a:prstGeom>
              <a:solidFill>
                <a:srgbClr val="CCCCCC"/>
              </a:solidFill>
              <a:ln w="9525">
                <a:noFill/>
                <a:miter lim="800000"/>
                <a:headEnd/>
                <a:tailEnd/>
              </a:ln>
            </p:spPr>
            <p:txBody>
              <a:bodyPr/>
              <a:lstStyle/>
              <a:p>
                <a:endParaRPr lang="en-US"/>
              </a:p>
            </p:txBody>
          </p:sp>
          <p:grpSp>
            <p:nvGrpSpPr>
              <p:cNvPr id="9267" name="Group 63"/>
              <p:cNvGrpSpPr>
                <a:grpSpLocks/>
              </p:cNvGrpSpPr>
              <p:nvPr/>
            </p:nvGrpSpPr>
            <p:grpSpPr bwMode="auto">
              <a:xfrm>
                <a:off x="1267" y="1210"/>
                <a:ext cx="1267" cy="384"/>
                <a:chOff x="1267" y="1210"/>
                <a:chExt cx="1267" cy="384"/>
              </a:xfrm>
            </p:grpSpPr>
            <p:sp>
              <p:nvSpPr>
                <p:cNvPr id="9268" name="Rectangle 14"/>
                <p:cNvSpPr>
                  <a:spLocks noChangeArrowheads="1"/>
                </p:cNvSpPr>
                <p:nvPr/>
              </p:nvSpPr>
              <p:spPr bwMode="auto">
                <a:xfrm>
                  <a:off x="1310" y="1210"/>
                  <a:ext cx="1181" cy="384"/>
                </a:xfrm>
                <a:prstGeom prst="rect">
                  <a:avLst/>
                </a:prstGeom>
                <a:solidFill>
                  <a:srgbClr val="CCCCCC"/>
                </a:solidFill>
                <a:ln w="9525">
                  <a:noFill/>
                  <a:miter lim="800000"/>
                  <a:headEnd/>
                  <a:tailEnd/>
                </a:ln>
              </p:spPr>
              <p:txBody>
                <a:bodyPr/>
                <a:lstStyle/>
                <a:p>
                  <a:pPr algn="just"/>
                  <a:r>
                    <a:rPr lang="en-US" sz="1200">
                      <a:latin typeface="Arial" charset="0"/>
                      <a:cs typeface="Times New Roman" pitchFamily="18" charset="0"/>
                    </a:rPr>
                    <a:t>Farther</a:t>
                  </a:r>
                </a:p>
                <a:p>
                  <a:pPr algn="just" eaLnBrk="0" hangingPunct="0"/>
                  <a:endParaRPr lang="en-US" sz="1200">
                    <a:latin typeface="Arial" charset="0"/>
                  </a:endParaRPr>
                </a:p>
              </p:txBody>
            </p:sp>
            <p:sp>
              <p:nvSpPr>
                <p:cNvPr id="9269" name="Rectangle 62"/>
                <p:cNvSpPr>
                  <a:spLocks noChangeArrowheads="1"/>
                </p:cNvSpPr>
                <p:nvPr/>
              </p:nvSpPr>
              <p:spPr bwMode="auto">
                <a:xfrm>
                  <a:off x="1267" y="1210"/>
                  <a:ext cx="1267" cy="384"/>
                </a:xfrm>
                <a:prstGeom prst="rect">
                  <a:avLst/>
                </a:prstGeom>
                <a:noFill/>
                <a:ln w="7">
                  <a:solidFill>
                    <a:srgbClr val="A0A0A0"/>
                  </a:solidFill>
                  <a:miter lim="800000"/>
                  <a:headEnd/>
                  <a:tailEnd/>
                </a:ln>
              </p:spPr>
              <p:txBody>
                <a:bodyPr/>
                <a:lstStyle/>
                <a:p>
                  <a:endParaRPr lang="en-US"/>
                </a:p>
              </p:txBody>
            </p:sp>
          </p:grpSp>
        </p:grpSp>
        <p:grpSp>
          <p:nvGrpSpPr>
            <p:cNvPr id="9231" name="Group 69"/>
            <p:cNvGrpSpPr>
              <a:grpSpLocks/>
            </p:cNvGrpSpPr>
            <p:nvPr/>
          </p:nvGrpSpPr>
          <p:grpSpPr bwMode="auto">
            <a:xfrm>
              <a:off x="2534" y="1210"/>
              <a:ext cx="1267" cy="384"/>
              <a:chOff x="2534" y="1210"/>
              <a:chExt cx="1267" cy="384"/>
            </a:xfrm>
          </p:grpSpPr>
          <p:sp>
            <p:nvSpPr>
              <p:cNvPr id="9262" name="Rectangle 68"/>
              <p:cNvSpPr>
                <a:spLocks noChangeArrowheads="1"/>
              </p:cNvSpPr>
              <p:nvPr/>
            </p:nvSpPr>
            <p:spPr bwMode="auto">
              <a:xfrm>
                <a:off x="2534" y="1210"/>
                <a:ext cx="1267" cy="384"/>
              </a:xfrm>
              <a:prstGeom prst="rect">
                <a:avLst/>
              </a:prstGeom>
              <a:solidFill>
                <a:srgbClr val="CCCCCC"/>
              </a:solidFill>
              <a:ln w="9525">
                <a:noFill/>
                <a:miter lim="800000"/>
                <a:headEnd/>
                <a:tailEnd/>
              </a:ln>
            </p:spPr>
            <p:txBody>
              <a:bodyPr/>
              <a:lstStyle/>
              <a:p>
                <a:endParaRPr lang="en-US"/>
              </a:p>
            </p:txBody>
          </p:sp>
          <p:grpSp>
            <p:nvGrpSpPr>
              <p:cNvPr id="9263" name="Group 67"/>
              <p:cNvGrpSpPr>
                <a:grpSpLocks/>
              </p:cNvGrpSpPr>
              <p:nvPr/>
            </p:nvGrpSpPr>
            <p:grpSpPr bwMode="auto">
              <a:xfrm>
                <a:off x="2534" y="1210"/>
                <a:ext cx="1267" cy="384"/>
                <a:chOff x="2534" y="1210"/>
                <a:chExt cx="1267" cy="384"/>
              </a:xfrm>
            </p:grpSpPr>
            <p:sp>
              <p:nvSpPr>
                <p:cNvPr id="9264" name="Rectangle 15"/>
                <p:cNvSpPr>
                  <a:spLocks noChangeArrowheads="1"/>
                </p:cNvSpPr>
                <p:nvPr/>
              </p:nvSpPr>
              <p:spPr bwMode="auto">
                <a:xfrm>
                  <a:off x="2577" y="1210"/>
                  <a:ext cx="1181" cy="384"/>
                </a:xfrm>
                <a:prstGeom prst="rect">
                  <a:avLst/>
                </a:prstGeom>
                <a:solidFill>
                  <a:srgbClr val="CCCCCC"/>
                </a:solidFill>
                <a:ln w="9525">
                  <a:noFill/>
                  <a:miter lim="800000"/>
                  <a:headEnd/>
                  <a:tailEnd/>
                </a:ln>
              </p:spPr>
              <p:txBody>
                <a:bodyPr/>
                <a:lstStyle/>
                <a:p>
                  <a:pPr algn="just"/>
                  <a:r>
                    <a:rPr lang="en-US" sz="1200">
                      <a:latin typeface="Arial" charset="0"/>
                      <a:cs typeface="Times New Roman" pitchFamily="18" charset="0"/>
                    </a:rPr>
                    <a:t>Shorter</a:t>
                  </a:r>
                </a:p>
                <a:p>
                  <a:pPr algn="just" eaLnBrk="0" hangingPunct="0"/>
                  <a:endParaRPr lang="en-US" sz="1200">
                    <a:latin typeface="Arial" charset="0"/>
                  </a:endParaRPr>
                </a:p>
              </p:txBody>
            </p:sp>
            <p:sp>
              <p:nvSpPr>
                <p:cNvPr id="9265" name="Rectangle 66"/>
                <p:cNvSpPr>
                  <a:spLocks noChangeArrowheads="1"/>
                </p:cNvSpPr>
                <p:nvPr/>
              </p:nvSpPr>
              <p:spPr bwMode="auto">
                <a:xfrm>
                  <a:off x="2534" y="1210"/>
                  <a:ext cx="1267" cy="384"/>
                </a:xfrm>
                <a:prstGeom prst="rect">
                  <a:avLst/>
                </a:prstGeom>
                <a:noFill/>
                <a:ln w="7">
                  <a:solidFill>
                    <a:srgbClr val="A0A0A0"/>
                  </a:solidFill>
                  <a:miter lim="800000"/>
                  <a:headEnd/>
                  <a:tailEnd/>
                </a:ln>
              </p:spPr>
              <p:txBody>
                <a:bodyPr/>
                <a:lstStyle/>
                <a:p>
                  <a:endParaRPr lang="en-US"/>
                </a:p>
              </p:txBody>
            </p:sp>
          </p:grpSp>
        </p:grpSp>
        <p:grpSp>
          <p:nvGrpSpPr>
            <p:cNvPr id="9232" name="Group 73"/>
            <p:cNvGrpSpPr>
              <a:grpSpLocks/>
            </p:cNvGrpSpPr>
            <p:nvPr/>
          </p:nvGrpSpPr>
          <p:grpSpPr bwMode="auto">
            <a:xfrm>
              <a:off x="0" y="1594"/>
              <a:ext cx="1267" cy="519"/>
              <a:chOff x="0" y="1594"/>
              <a:chExt cx="1267" cy="519"/>
            </a:xfrm>
          </p:grpSpPr>
          <p:sp>
            <p:nvSpPr>
              <p:cNvPr id="9258" name="Rectangle 72"/>
              <p:cNvSpPr>
                <a:spLocks noChangeArrowheads="1"/>
              </p:cNvSpPr>
              <p:nvPr/>
            </p:nvSpPr>
            <p:spPr bwMode="auto">
              <a:xfrm>
                <a:off x="0" y="1594"/>
                <a:ext cx="1267" cy="519"/>
              </a:xfrm>
              <a:prstGeom prst="rect">
                <a:avLst/>
              </a:prstGeom>
              <a:solidFill>
                <a:srgbClr val="F1F1F1"/>
              </a:solidFill>
              <a:ln w="9525">
                <a:noFill/>
                <a:miter lim="800000"/>
                <a:headEnd/>
                <a:tailEnd/>
              </a:ln>
            </p:spPr>
            <p:txBody>
              <a:bodyPr/>
              <a:lstStyle/>
              <a:p>
                <a:endParaRPr lang="en-US"/>
              </a:p>
            </p:txBody>
          </p:sp>
          <p:grpSp>
            <p:nvGrpSpPr>
              <p:cNvPr id="9259" name="Group 71"/>
              <p:cNvGrpSpPr>
                <a:grpSpLocks/>
              </p:cNvGrpSpPr>
              <p:nvPr/>
            </p:nvGrpSpPr>
            <p:grpSpPr bwMode="auto">
              <a:xfrm>
                <a:off x="0" y="1594"/>
                <a:ext cx="1267" cy="519"/>
                <a:chOff x="0" y="1594"/>
                <a:chExt cx="1267" cy="519"/>
              </a:xfrm>
            </p:grpSpPr>
            <p:sp>
              <p:nvSpPr>
                <p:cNvPr id="9260" name="Rectangle 16"/>
                <p:cNvSpPr>
                  <a:spLocks noChangeArrowheads="1"/>
                </p:cNvSpPr>
                <p:nvPr/>
              </p:nvSpPr>
              <p:spPr bwMode="auto">
                <a:xfrm>
                  <a:off x="43" y="1594"/>
                  <a:ext cx="1181" cy="519"/>
                </a:xfrm>
                <a:prstGeom prst="rect">
                  <a:avLst/>
                </a:prstGeom>
                <a:solidFill>
                  <a:srgbClr val="F1F1F1"/>
                </a:solidFill>
                <a:ln w="9525">
                  <a:noFill/>
                  <a:miter lim="800000"/>
                  <a:headEnd/>
                  <a:tailEnd/>
                </a:ln>
              </p:spPr>
              <p:txBody>
                <a:bodyPr/>
                <a:lstStyle/>
                <a:p>
                  <a:pPr algn="just"/>
                  <a:r>
                    <a:rPr lang="en-US" sz="1200" b="1">
                      <a:latin typeface="Arial" charset="0"/>
                      <a:cs typeface="Times New Roman" pitchFamily="18" charset="0"/>
                    </a:rPr>
                    <a:t>Application</a:t>
                  </a:r>
                  <a:endParaRPr lang="en-US" sz="1200">
                    <a:latin typeface="Arial" charset="0"/>
                    <a:cs typeface="Times New Roman" pitchFamily="18" charset="0"/>
                  </a:endParaRPr>
                </a:p>
                <a:p>
                  <a:pPr algn="just" eaLnBrk="0" hangingPunct="0"/>
                  <a:endParaRPr lang="en-US" sz="1200">
                    <a:latin typeface="Arial" charset="0"/>
                  </a:endParaRPr>
                </a:p>
              </p:txBody>
            </p:sp>
            <p:sp>
              <p:nvSpPr>
                <p:cNvPr id="9261" name="Rectangle 70"/>
                <p:cNvSpPr>
                  <a:spLocks noChangeArrowheads="1"/>
                </p:cNvSpPr>
                <p:nvPr/>
              </p:nvSpPr>
              <p:spPr bwMode="auto">
                <a:xfrm>
                  <a:off x="0" y="1594"/>
                  <a:ext cx="1267" cy="519"/>
                </a:xfrm>
                <a:prstGeom prst="rect">
                  <a:avLst/>
                </a:prstGeom>
                <a:noFill/>
                <a:ln w="7">
                  <a:solidFill>
                    <a:srgbClr val="A0A0A0"/>
                  </a:solidFill>
                  <a:miter lim="800000"/>
                  <a:headEnd/>
                  <a:tailEnd/>
                </a:ln>
              </p:spPr>
              <p:txBody>
                <a:bodyPr/>
                <a:lstStyle/>
                <a:p>
                  <a:endParaRPr lang="en-US"/>
                </a:p>
              </p:txBody>
            </p:sp>
          </p:grpSp>
        </p:grpSp>
        <p:grpSp>
          <p:nvGrpSpPr>
            <p:cNvPr id="9233" name="Group 77"/>
            <p:cNvGrpSpPr>
              <a:grpSpLocks/>
            </p:cNvGrpSpPr>
            <p:nvPr/>
          </p:nvGrpSpPr>
          <p:grpSpPr bwMode="auto">
            <a:xfrm>
              <a:off x="1267" y="1594"/>
              <a:ext cx="1267" cy="519"/>
              <a:chOff x="1267" y="1594"/>
              <a:chExt cx="1267" cy="519"/>
            </a:xfrm>
          </p:grpSpPr>
          <p:sp>
            <p:nvSpPr>
              <p:cNvPr id="9254" name="Rectangle 76"/>
              <p:cNvSpPr>
                <a:spLocks noChangeArrowheads="1"/>
              </p:cNvSpPr>
              <p:nvPr/>
            </p:nvSpPr>
            <p:spPr bwMode="auto">
              <a:xfrm>
                <a:off x="1267" y="1594"/>
                <a:ext cx="1267" cy="519"/>
              </a:xfrm>
              <a:prstGeom prst="rect">
                <a:avLst/>
              </a:prstGeom>
              <a:solidFill>
                <a:srgbClr val="F1F1F1"/>
              </a:solidFill>
              <a:ln w="9525">
                <a:noFill/>
                <a:miter lim="800000"/>
                <a:headEnd/>
                <a:tailEnd/>
              </a:ln>
            </p:spPr>
            <p:txBody>
              <a:bodyPr/>
              <a:lstStyle/>
              <a:p>
                <a:endParaRPr lang="en-US"/>
              </a:p>
            </p:txBody>
          </p:sp>
          <p:grpSp>
            <p:nvGrpSpPr>
              <p:cNvPr id="9255" name="Group 75"/>
              <p:cNvGrpSpPr>
                <a:grpSpLocks/>
              </p:cNvGrpSpPr>
              <p:nvPr/>
            </p:nvGrpSpPr>
            <p:grpSpPr bwMode="auto">
              <a:xfrm>
                <a:off x="1267" y="1594"/>
                <a:ext cx="1267" cy="519"/>
                <a:chOff x="1267" y="1594"/>
                <a:chExt cx="1267" cy="519"/>
              </a:xfrm>
            </p:grpSpPr>
            <p:sp>
              <p:nvSpPr>
                <p:cNvPr id="9256" name="Rectangle 17"/>
                <p:cNvSpPr>
                  <a:spLocks noChangeArrowheads="1"/>
                </p:cNvSpPr>
                <p:nvPr/>
              </p:nvSpPr>
              <p:spPr bwMode="auto">
                <a:xfrm>
                  <a:off x="1310" y="1594"/>
                  <a:ext cx="1181" cy="519"/>
                </a:xfrm>
                <a:prstGeom prst="rect">
                  <a:avLst/>
                </a:prstGeom>
                <a:solidFill>
                  <a:srgbClr val="F1F1F1"/>
                </a:solidFill>
                <a:ln w="9525">
                  <a:noFill/>
                  <a:miter lim="800000"/>
                  <a:headEnd/>
                  <a:tailEnd/>
                </a:ln>
              </p:spPr>
              <p:txBody>
                <a:bodyPr/>
                <a:lstStyle/>
                <a:p>
                  <a:pPr algn="just"/>
                  <a:r>
                    <a:rPr lang="en-US" sz="1200">
                      <a:latin typeface="Arial" charset="0"/>
                      <a:cs typeface="Times New Roman" pitchFamily="18" charset="0"/>
                    </a:rPr>
                    <a:t>Between two computers, from computers to external devices, local and wide area networks</a:t>
                  </a:r>
                </a:p>
                <a:p>
                  <a:pPr algn="just" eaLnBrk="0" hangingPunct="0"/>
                  <a:endParaRPr lang="en-US" sz="1200">
                    <a:latin typeface="Arial" charset="0"/>
                  </a:endParaRPr>
                </a:p>
              </p:txBody>
            </p:sp>
            <p:sp>
              <p:nvSpPr>
                <p:cNvPr id="9257" name="Rectangle 74"/>
                <p:cNvSpPr>
                  <a:spLocks noChangeArrowheads="1"/>
                </p:cNvSpPr>
                <p:nvPr/>
              </p:nvSpPr>
              <p:spPr bwMode="auto">
                <a:xfrm>
                  <a:off x="1267" y="1594"/>
                  <a:ext cx="1267" cy="519"/>
                </a:xfrm>
                <a:prstGeom prst="rect">
                  <a:avLst/>
                </a:prstGeom>
                <a:noFill/>
                <a:ln w="7">
                  <a:solidFill>
                    <a:srgbClr val="A0A0A0"/>
                  </a:solidFill>
                  <a:miter lim="800000"/>
                  <a:headEnd/>
                  <a:tailEnd/>
                </a:ln>
              </p:spPr>
              <p:txBody>
                <a:bodyPr/>
                <a:lstStyle/>
                <a:p>
                  <a:endParaRPr lang="en-US"/>
                </a:p>
              </p:txBody>
            </p:sp>
          </p:grpSp>
        </p:grpSp>
        <p:grpSp>
          <p:nvGrpSpPr>
            <p:cNvPr id="9234" name="Group 81"/>
            <p:cNvGrpSpPr>
              <a:grpSpLocks/>
            </p:cNvGrpSpPr>
            <p:nvPr/>
          </p:nvGrpSpPr>
          <p:grpSpPr bwMode="auto">
            <a:xfrm>
              <a:off x="2534" y="1594"/>
              <a:ext cx="1267" cy="519"/>
              <a:chOff x="2534" y="1594"/>
              <a:chExt cx="1267" cy="519"/>
            </a:xfrm>
          </p:grpSpPr>
          <p:sp>
            <p:nvSpPr>
              <p:cNvPr id="9250" name="Rectangle 80"/>
              <p:cNvSpPr>
                <a:spLocks noChangeArrowheads="1"/>
              </p:cNvSpPr>
              <p:nvPr/>
            </p:nvSpPr>
            <p:spPr bwMode="auto">
              <a:xfrm>
                <a:off x="2534" y="1594"/>
                <a:ext cx="1267" cy="519"/>
              </a:xfrm>
              <a:prstGeom prst="rect">
                <a:avLst/>
              </a:prstGeom>
              <a:solidFill>
                <a:srgbClr val="F1F1F1"/>
              </a:solidFill>
              <a:ln w="9525">
                <a:noFill/>
                <a:miter lim="800000"/>
                <a:headEnd/>
                <a:tailEnd/>
              </a:ln>
            </p:spPr>
            <p:txBody>
              <a:bodyPr/>
              <a:lstStyle/>
              <a:p>
                <a:endParaRPr lang="en-US"/>
              </a:p>
            </p:txBody>
          </p:sp>
          <p:grpSp>
            <p:nvGrpSpPr>
              <p:cNvPr id="9251" name="Group 79"/>
              <p:cNvGrpSpPr>
                <a:grpSpLocks/>
              </p:cNvGrpSpPr>
              <p:nvPr/>
            </p:nvGrpSpPr>
            <p:grpSpPr bwMode="auto">
              <a:xfrm>
                <a:off x="2534" y="1594"/>
                <a:ext cx="1267" cy="519"/>
                <a:chOff x="2534" y="1594"/>
                <a:chExt cx="1267" cy="519"/>
              </a:xfrm>
            </p:grpSpPr>
            <p:sp>
              <p:nvSpPr>
                <p:cNvPr id="9252" name="Rectangle 18"/>
                <p:cNvSpPr>
                  <a:spLocks noChangeArrowheads="1"/>
                </p:cNvSpPr>
                <p:nvPr/>
              </p:nvSpPr>
              <p:spPr bwMode="auto">
                <a:xfrm>
                  <a:off x="2577" y="1594"/>
                  <a:ext cx="1181" cy="519"/>
                </a:xfrm>
                <a:prstGeom prst="rect">
                  <a:avLst/>
                </a:prstGeom>
                <a:solidFill>
                  <a:srgbClr val="F1F1F1"/>
                </a:solidFill>
                <a:ln w="9525">
                  <a:noFill/>
                  <a:miter lim="800000"/>
                  <a:headEnd/>
                  <a:tailEnd/>
                </a:ln>
              </p:spPr>
              <p:txBody>
                <a:bodyPr/>
                <a:lstStyle/>
                <a:p>
                  <a:pPr algn="just"/>
                  <a:r>
                    <a:rPr lang="en-US" sz="1200">
                      <a:latin typeface="Arial" charset="0"/>
                      <a:cs typeface="Times New Roman" pitchFamily="18" charset="0"/>
                    </a:rPr>
                    <a:t>Within a computer along the computer’s busses, between a drive controller and a hard drive</a:t>
                  </a:r>
                </a:p>
                <a:p>
                  <a:pPr algn="just" eaLnBrk="0" hangingPunct="0"/>
                  <a:endParaRPr lang="en-US" sz="1200">
                    <a:latin typeface="Arial" charset="0"/>
                  </a:endParaRPr>
                </a:p>
              </p:txBody>
            </p:sp>
            <p:sp>
              <p:nvSpPr>
                <p:cNvPr id="9253" name="Rectangle 78"/>
                <p:cNvSpPr>
                  <a:spLocks noChangeArrowheads="1"/>
                </p:cNvSpPr>
                <p:nvPr/>
              </p:nvSpPr>
              <p:spPr bwMode="auto">
                <a:xfrm>
                  <a:off x="2534" y="1594"/>
                  <a:ext cx="1267" cy="519"/>
                </a:xfrm>
                <a:prstGeom prst="rect">
                  <a:avLst/>
                </a:prstGeom>
                <a:noFill/>
                <a:ln w="7">
                  <a:solidFill>
                    <a:srgbClr val="A0A0A0"/>
                  </a:solidFill>
                  <a:miter lim="800000"/>
                  <a:headEnd/>
                  <a:tailEnd/>
                </a:ln>
              </p:spPr>
              <p:txBody>
                <a:bodyPr/>
                <a:lstStyle/>
                <a:p>
                  <a:endParaRPr lang="en-US"/>
                </a:p>
              </p:txBody>
            </p:sp>
          </p:grpSp>
        </p:grpSp>
        <p:grpSp>
          <p:nvGrpSpPr>
            <p:cNvPr id="9235" name="Group 85"/>
            <p:cNvGrpSpPr>
              <a:grpSpLocks/>
            </p:cNvGrpSpPr>
            <p:nvPr/>
          </p:nvGrpSpPr>
          <p:grpSpPr bwMode="auto">
            <a:xfrm>
              <a:off x="0" y="2113"/>
              <a:ext cx="1267" cy="442"/>
              <a:chOff x="0" y="2113"/>
              <a:chExt cx="1267" cy="442"/>
            </a:xfrm>
          </p:grpSpPr>
          <p:sp>
            <p:nvSpPr>
              <p:cNvPr id="9246" name="Rectangle 84"/>
              <p:cNvSpPr>
                <a:spLocks noChangeArrowheads="1"/>
              </p:cNvSpPr>
              <p:nvPr/>
            </p:nvSpPr>
            <p:spPr bwMode="auto">
              <a:xfrm>
                <a:off x="0" y="2113"/>
                <a:ext cx="1267" cy="442"/>
              </a:xfrm>
              <a:prstGeom prst="rect">
                <a:avLst/>
              </a:prstGeom>
              <a:solidFill>
                <a:srgbClr val="CCCCCC"/>
              </a:solidFill>
              <a:ln w="9525">
                <a:noFill/>
                <a:miter lim="800000"/>
                <a:headEnd/>
                <a:tailEnd/>
              </a:ln>
            </p:spPr>
            <p:txBody>
              <a:bodyPr/>
              <a:lstStyle/>
              <a:p>
                <a:endParaRPr lang="en-US"/>
              </a:p>
            </p:txBody>
          </p:sp>
          <p:grpSp>
            <p:nvGrpSpPr>
              <p:cNvPr id="9247" name="Group 83"/>
              <p:cNvGrpSpPr>
                <a:grpSpLocks/>
              </p:cNvGrpSpPr>
              <p:nvPr/>
            </p:nvGrpSpPr>
            <p:grpSpPr bwMode="auto">
              <a:xfrm>
                <a:off x="0" y="2113"/>
                <a:ext cx="1267" cy="442"/>
                <a:chOff x="0" y="2113"/>
                <a:chExt cx="1267" cy="442"/>
              </a:xfrm>
            </p:grpSpPr>
            <p:sp>
              <p:nvSpPr>
                <p:cNvPr id="9248" name="Rectangle 19"/>
                <p:cNvSpPr>
                  <a:spLocks noChangeArrowheads="1"/>
                </p:cNvSpPr>
                <p:nvPr/>
              </p:nvSpPr>
              <p:spPr bwMode="auto">
                <a:xfrm>
                  <a:off x="43" y="2113"/>
                  <a:ext cx="1181" cy="442"/>
                </a:xfrm>
                <a:prstGeom prst="rect">
                  <a:avLst/>
                </a:prstGeom>
                <a:solidFill>
                  <a:srgbClr val="CCCCCC"/>
                </a:solidFill>
                <a:ln w="9525">
                  <a:noFill/>
                  <a:miter lim="800000"/>
                  <a:headEnd/>
                  <a:tailEnd/>
                </a:ln>
              </p:spPr>
              <p:txBody>
                <a:bodyPr/>
                <a:lstStyle/>
                <a:p>
                  <a:pPr algn="just"/>
                  <a:r>
                    <a:rPr lang="en-US" sz="1200" b="1">
                      <a:latin typeface="Arial" charset="0"/>
                      <a:cs typeface="Times New Roman" pitchFamily="18" charset="0"/>
                    </a:rPr>
                    <a:t>Cable Description</a:t>
                  </a:r>
                  <a:endParaRPr lang="en-US" sz="1200">
                    <a:latin typeface="Arial" charset="0"/>
                    <a:cs typeface="Times New Roman" pitchFamily="18" charset="0"/>
                  </a:endParaRPr>
                </a:p>
                <a:p>
                  <a:pPr algn="just" eaLnBrk="0" hangingPunct="0"/>
                  <a:endParaRPr lang="en-US" sz="1200">
                    <a:latin typeface="Arial" charset="0"/>
                  </a:endParaRPr>
                </a:p>
              </p:txBody>
            </p:sp>
            <p:sp>
              <p:nvSpPr>
                <p:cNvPr id="9249" name="Rectangle 82"/>
                <p:cNvSpPr>
                  <a:spLocks noChangeArrowheads="1"/>
                </p:cNvSpPr>
                <p:nvPr/>
              </p:nvSpPr>
              <p:spPr bwMode="auto">
                <a:xfrm>
                  <a:off x="0" y="2113"/>
                  <a:ext cx="1267" cy="442"/>
                </a:xfrm>
                <a:prstGeom prst="rect">
                  <a:avLst/>
                </a:prstGeom>
                <a:noFill/>
                <a:ln w="7">
                  <a:solidFill>
                    <a:srgbClr val="A0A0A0"/>
                  </a:solidFill>
                  <a:miter lim="800000"/>
                  <a:headEnd/>
                  <a:tailEnd/>
                </a:ln>
              </p:spPr>
              <p:txBody>
                <a:bodyPr/>
                <a:lstStyle/>
                <a:p>
                  <a:endParaRPr lang="en-US"/>
                </a:p>
              </p:txBody>
            </p:sp>
          </p:grpSp>
        </p:grpSp>
        <p:grpSp>
          <p:nvGrpSpPr>
            <p:cNvPr id="9236" name="Group 89"/>
            <p:cNvGrpSpPr>
              <a:grpSpLocks/>
            </p:cNvGrpSpPr>
            <p:nvPr/>
          </p:nvGrpSpPr>
          <p:grpSpPr bwMode="auto">
            <a:xfrm>
              <a:off x="1267" y="2113"/>
              <a:ext cx="1267" cy="442"/>
              <a:chOff x="1267" y="2113"/>
              <a:chExt cx="1267" cy="442"/>
            </a:xfrm>
          </p:grpSpPr>
          <p:sp>
            <p:nvSpPr>
              <p:cNvPr id="9242" name="Rectangle 88"/>
              <p:cNvSpPr>
                <a:spLocks noChangeArrowheads="1"/>
              </p:cNvSpPr>
              <p:nvPr/>
            </p:nvSpPr>
            <p:spPr bwMode="auto">
              <a:xfrm>
                <a:off x="1267" y="2113"/>
                <a:ext cx="1267" cy="442"/>
              </a:xfrm>
              <a:prstGeom prst="rect">
                <a:avLst/>
              </a:prstGeom>
              <a:solidFill>
                <a:srgbClr val="CCCCCC"/>
              </a:solidFill>
              <a:ln w="9525">
                <a:noFill/>
                <a:miter lim="800000"/>
                <a:headEnd/>
                <a:tailEnd/>
              </a:ln>
            </p:spPr>
            <p:txBody>
              <a:bodyPr/>
              <a:lstStyle/>
              <a:p>
                <a:endParaRPr lang="en-US"/>
              </a:p>
            </p:txBody>
          </p:sp>
          <p:grpSp>
            <p:nvGrpSpPr>
              <p:cNvPr id="9243" name="Group 87"/>
              <p:cNvGrpSpPr>
                <a:grpSpLocks/>
              </p:cNvGrpSpPr>
              <p:nvPr/>
            </p:nvGrpSpPr>
            <p:grpSpPr bwMode="auto">
              <a:xfrm>
                <a:off x="1267" y="2113"/>
                <a:ext cx="1267" cy="442"/>
                <a:chOff x="1267" y="2113"/>
                <a:chExt cx="1267" cy="442"/>
              </a:xfrm>
            </p:grpSpPr>
            <p:sp>
              <p:nvSpPr>
                <p:cNvPr id="9244" name="Rectangle 20"/>
                <p:cNvSpPr>
                  <a:spLocks noChangeArrowheads="1"/>
                </p:cNvSpPr>
                <p:nvPr/>
              </p:nvSpPr>
              <p:spPr bwMode="auto">
                <a:xfrm>
                  <a:off x="1310" y="2113"/>
                  <a:ext cx="1181" cy="442"/>
                </a:xfrm>
                <a:prstGeom prst="rect">
                  <a:avLst/>
                </a:prstGeom>
                <a:solidFill>
                  <a:srgbClr val="CCCCCC"/>
                </a:solidFill>
                <a:ln w="9525">
                  <a:noFill/>
                  <a:miter lim="800000"/>
                  <a:headEnd/>
                  <a:tailEnd/>
                </a:ln>
              </p:spPr>
              <p:txBody>
                <a:bodyPr/>
                <a:lstStyle/>
                <a:p>
                  <a:pPr algn="just"/>
                  <a:r>
                    <a:rPr lang="en-US" sz="1200">
                      <a:latin typeface="Arial" charset="0"/>
                      <a:cs typeface="Times New Roman" pitchFamily="18" charset="0"/>
                    </a:rPr>
                    <a:t>All bits travel down a single wire, one bit at a time</a:t>
                  </a:r>
                </a:p>
                <a:p>
                  <a:pPr algn="just" eaLnBrk="0" hangingPunct="0"/>
                  <a:endParaRPr lang="en-US" sz="1200">
                    <a:latin typeface="Arial" charset="0"/>
                  </a:endParaRPr>
                </a:p>
              </p:txBody>
            </p:sp>
            <p:sp>
              <p:nvSpPr>
                <p:cNvPr id="9245" name="Rectangle 86"/>
                <p:cNvSpPr>
                  <a:spLocks noChangeArrowheads="1"/>
                </p:cNvSpPr>
                <p:nvPr/>
              </p:nvSpPr>
              <p:spPr bwMode="auto">
                <a:xfrm>
                  <a:off x="1267" y="2113"/>
                  <a:ext cx="1267" cy="442"/>
                </a:xfrm>
                <a:prstGeom prst="rect">
                  <a:avLst/>
                </a:prstGeom>
                <a:noFill/>
                <a:ln w="7">
                  <a:solidFill>
                    <a:srgbClr val="A0A0A0"/>
                  </a:solidFill>
                  <a:miter lim="800000"/>
                  <a:headEnd/>
                  <a:tailEnd/>
                </a:ln>
              </p:spPr>
              <p:txBody>
                <a:bodyPr/>
                <a:lstStyle/>
                <a:p>
                  <a:endParaRPr lang="en-US"/>
                </a:p>
              </p:txBody>
            </p:sp>
          </p:grpSp>
        </p:grpSp>
        <p:grpSp>
          <p:nvGrpSpPr>
            <p:cNvPr id="9237" name="Group 93"/>
            <p:cNvGrpSpPr>
              <a:grpSpLocks/>
            </p:cNvGrpSpPr>
            <p:nvPr/>
          </p:nvGrpSpPr>
          <p:grpSpPr bwMode="auto">
            <a:xfrm>
              <a:off x="2534" y="2113"/>
              <a:ext cx="1267" cy="442"/>
              <a:chOff x="2534" y="2113"/>
              <a:chExt cx="1267" cy="442"/>
            </a:xfrm>
          </p:grpSpPr>
          <p:sp>
            <p:nvSpPr>
              <p:cNvPr id="9238" name="Rectangle 92"/>
              <p:cNvSpPr>
                <a:spLocks noChangeArrowheads="1"/>
              </p:cNvSpPr>
              <p:nvPr/>
            </p:nvSpPr>
            <p:spPr bwMode="auto">
              <a:xfrm>
                <a:off x="2534" y="2113"/>
                <a:ext cx="1267" cy="442"/>
              </a:xfrm>
              <a:prstGeom prst="rect">
                <a:avLst/>
              </a:prstGeom>
              <a:solidFill>
                <a:srgbClr val="CCCCCC"/>
              </a:solidFill>
              <a:ln w="9525">
                <a:noFill/>
                <a:miter lim="800000"/>
                <a:headEnd/>
                <a:tailEnd/>
              </a:ln>
            </p:spPr>
            <p:txBody>
              <a:bodyPr/>
              <a:lstStyle/>
              <a:p>
                <a:endParaRPr lang="en-US"/>
              </a:p>
            </p:txBody>
          </p:sp>
          <p:grpSp>
            <p:nvGrpSpPr>
              <p:cNvPr id="9239" name="Group 91"/>
              <p:cNvGrpSpPr>
                <a:grpSpLocks/>
              </p:cNvGrpSpPr>
              <p:nvPr/>
            </p:nvGrpSpPr>
            <p:grpSpPr bwMode="auto">
              <a:xfrm>
                <a:off x="2534" y="2113"/>
                <a:ext cx="1267" cy="442"/>
                <a:chOff x="2534" y="2113"/>
                <a:chExt cx="1267" cy="442"/>
              </a:xfrm>
            </p:grpSpPr>
            <p:sp>
              <p:nvSpPr>
                <p:cNvPr id="9240" name="Rectangle 21"/>
                <p:cNvSpPr>
                  <a:spLocks noChangeArrowheads="1"/>
                </p:cNvSpPr>
                <p:nvPr/>
              </p:nvSpPr>
              <p:spPr bwMode="auto">
                <a:xfrm>
                  <a:off x="2577" y="2113"/>
                  <a:ext cx="1181" cy="442"/>
                </a:xfrm>
                <a:prstGeom prst="rect">
                  <a:avLst/>
                </a:prstGeom>
                <a:solidFill>
                  <a:srgbClr val="CCCCCC"/>
                </a:solidFill>
                <a:ln w="9525">
                  <a:noFill/>
                  <a:miter lim="800000"/>
                  <a:headEnd/>
                  <a:tailEnd/>
                </a:ln>
              </p:spPr>
              <p:txBody>
                <a:bodyPr/>
                <a:lstStyle/>
                <a:p>
                  <a:pPr algn="just"/>
                  <a:r>
                    <a:rPr lang="en-US" sz="1200">
                      <a:latin typeface="Arial" charset="0"/>
                      <a:cs typeface="Times New Roman" pitchFamily="18" charset="0"/>
                    </a:rPr>
                    <a:t>Each bit travels down its own wire simultaneously with other bits.</a:t>
                  </a:r>
                </a:p>
                <a:p>
                  <a:pPr algn="just" eaLnBrk="0" hangingPunct="0"/>
                  <a:endParaRPr lang="en-US" sz="1200">
                    <a:latin typeface="Arial" charset="0"/>
                  </a:endParaRPr>
                </a:p>
              </p:txBody>
            </p:sp>
            <p:sp>
              <p:nvSpPr>
                <p:cNvPr id="9241" name="Rectangle 90"/>
                <p:cNvSpPr>
                  <a:spLocks noChangeArrowheads="1"/>
                </p:cNvSpPr>
                <p:nvPr/>
              </p:nvSpPr>
              <p:spPr bwMode="auto">
                <a:xfrm>
                  <a:off x="2534" y="2113"/>
                  <a:ext cx="1267" cy="442"/>
                </a:xfrm>
                <a:prstGeom prst="rect">
                  <a:avLst/>
                </a:prstGeom>
                <a:noFill/>
                <a:ln w="7">
                  <a:solidFill>
                    <a:srgbClr val="A0A0A0"/>
                  </a:solidFill>
                  <a:miter lim="800000"/>
                  <a:headEnd/>
                  <a:tailEnd/>
                </a:ln>
              </p:spPr>
              <p:txBody>
                <a:bodyPr/>
                <a:lstStyle/>
                <a:p>
                  <a:endParaRPr lang="en-US"/>
                </a:p>
              </p:txBody>
            </p:sp>
          </p:grpSp>
        </p:gr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property id=&quot;20141&quot; value=&quot;Chapter 2&quot;/&gt;&lt;property id=&quot;20142&quot; value=&quot;This chapter covers several data communications concepts including, the data communications architecture, data transmission techniques, data communication techniques, and error control.&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191&quot; value=&quot;CIS Server&quot;/&gt;&lt;property id=&quot;20192&quot; value=&quot;ftp://207.233.9.20&quot;/&gt;&lt;property id=&quot;20193&quot; value=&quot;0&quot;/&gt;&lt;property id=&quot;20224&quot; value=&quot;\\BB1\Bill\My Adobe Presentations\ch02&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Chapter 2&amp;quot;&quot;/&gt;&lt;property id=&quot;20302&quot; value=&quot;1&quot;/&gt;&lt;property id=&quot;20303&quot; value=&quot;Bill Bennett&quot;/&gt;&lt;property id=&quot;20307&quot; value=&quot;287&quot;/&gt;&lt;property id=&quot;20309&quot; value=&quot;13647&quot;/&gt;&lt;property id=&quot;20312&quot; value=&quot;0&quot;/&gt;&lt;/object&gt;&lt;object type=&quot;3&quot; unique_id=&quot;10005&quot;&gt;&lt;property id=&quot;20148&quot; value=&quot;5&quot;/&gt;&lt;property id=&quot;20300&quot; value=&quot;Slide 2 - &amp;quot;What We’ll Be Covering&amp;quot;&quot;/&gt;&lt;property id=&quot;20302&quot; value=&quot;1&quot;/&gt;&lt;property id=&quot;20303&quot; value=&quot;Bill Bennett&quot;/&gt;&lt;property id=&quot;20307&quot; value=&quot;322&quot;/&gt;&lt;property id=&quot;20309&quot; value=&quot;13647&quot;/&gt;&lt;property id=&quot;20312&quot; value=&quot;0&quot;/&gt;&lt;/object&gt;&lt;object type=&quot;3&quot; unique_id=&quot;10006&quot;&gt;&lt;property id=&quot;20148&quot; value=&quot;5&quot;/&gt;&lt;property id=&quot;20300&quot; value=&quot;Slide 3 - &amp;quot;Overall Data Communications Architecture&amp;quot;&quot;/&gt;&lt;property id=&quot;20302&quot; value=&quot;1&quot;/&gt;&lt;property id=&quot;20303&quot; value=&quot;Bill Bennett&quot;/&gt;&lt;property id=&quot;20307&quot; value=&quot;309&quot;/&gt;&lt;property id=&quot;20309&quot; value=&quot;13647&quot;/&gt;&lt;property id=&quot;20312&quot; value=&quot;0&quot;/&gt;&lt;/object&gt;&lt;object type=&quot;3&quot; unique_id=&quot;10007&quot;&gt;&lt;property id=&quot;20148&quot; value=&quot;5&quot;/&gt;&lt;property id=&quot;20300&quot; value=&quot;Slide 4 - &amp;quot;Data Digitization&amp;quot;&quot;/&gt;&lt;property id=&quot;20302&quot; value=&quot;1&quot;/&gt;&lt;property id=&quot;20303&quot; value=&quot;Bill Bennett&quot;/&gt;&lt;property id=&quot;20307&quot; value=&quot;288&quot;/&gt;&lt;property id=&quot;20309&quot; value=&quot;13647&quot;/&gt;&lt;property id=&quot;20312&quot; value=&quot;0&quot;/&gt;&lt;/object&gt;&lt;object type=&quot;3&quot; unique_id=&quot;10008&quot;&gt;&lt;property id=&quot;20148&quot; value=&quot;5&quot;/&gt;&lt;property id=&quot;20300&quot; value=&quot;Slide 5 - &amp;quot;7-Bit ASCII Code table&amp;quot;&quot;/&gt;&lt;property id=&quot;20302&quot; value=&quot;1&quot;/&gt;&lt;property id=&quot;20303&quot; value=&quot;Bill Bennett&quot;/&gt;&lt;property id=&quot;20307&quot; value=&quot;256&quot;/&gt;&lt;property id=&quot;20309&quot; value=&quot;13647&quot;/&gt;&lt;property id=&quot;20312&quot; value=&quot;0&quot;/&gt;&lt;/object&gt;&lt;object type=&quot;3&quot; unique_id=&quot;10009&quot;&gt;&lt;property id=&quot;20148&quot; value=&quot;5&quot;/&gt;&lt;property id=&quot;20300&quot; value=&quot;Slide 6 - &amp;quot;EBCDIC Code Table&amp;quot;&quot;/&gt;&lt;property id=&quot;20302&quot; value=&quot;1&quot;/&gt;&lt;property id=&quot;20303&quot; value=&quot;Bill Bennett&quot;/&gt;&lt;property id=&quot;20307&quot; value=&quot;257&quot;/&gt;&lt;property id=&quot;20309&quot; value=&quot;13647&quot;/&gt;&lt;property id=&quot;20312&quot; value=&quot;0&quot;/&gt;&lt;/object&gt;&lt;object type=&quot;3&quot; unique_id=&quot;10010&quot;&gt;&lt;property id=&quot;20148&quot; value=&quot;5&quot;/&gt;&lt;property id=&quot;20300&quot; value=&quot;Slide 8 - &amp;quot;Serial vs. Parallel Data Transmission&amp;quot;&quot;/&gt;&lt;property id=&quot;20302&quot; value=&quot;1&quot;/&gt;&lt;property id=&quot;20303&quot; value=&quot;Bill Bennett&quot;/&gt;&lt;property id=&quot;20307&quot; value=&quot;258&quot;/&gt;&lt;property id=&quot;20309&quot; value=&quot;13647&quot;/&gt;&lt;property id=&quot;20312&quot; value=&quot;0&quot;/&gt;&lt;/object&gt;&lt;object type=&quot;3&quot; unique_id=&quot;10011&quot;&gt;&lt;property id=&quot;20148&quot; value=&quot;5&quot;/&gt;&lt;property id=&quot;20300&quot; value=&quot;Slide 9 - &amp;quot;Serial vs. parallel Data Transmission&amp;quot;&quot;/&gt;&lt;property id=&quot;20302&quot; value=&quot;1&quot;/&gt;&lt;property id=&quot;20303&quot; value=&quot;Bill Bennett&quot;/&gt;&lt;property id=&quot;20307&quot; value=&quot;311&quot;/&gt;&lt;property id=&quot;20309&quot; value=&quot;13647&quot;/&gt;&lt;property id=&quot;20312&quot; value=&quot;0&quot;/&gt;&lt;/object&gt;&lt;object type=&quot;3&quot; unique_id=&quot;10012&quot;&gt;&lt;property id=&quot;20148&quot; value=&quot;5&quot;/&gt;&lt;property id=&quot;20300&quot; value=&quot;Slide 10 - &amp;quot;Synchronous vs. Asynchronous transmission&amp;quot;&quot;/&gt;&lt;property id=&quot;20302&quot; value=&quot;1&quot;/&gt;&lt;property id=&quot;20303&quot; value=&quot;Bill Bennett&quot;/&gt;&lt;property id=&quot;20307&quot; value=&quot;260&quot;/&gt;&lt;property id=&quot;20309&quot; value=&quot;13647&quot;/&gt;&lt;property id=&quot;20312&quot; value=&quot;0&quot;/&gt;&lt;/object&gt;&lt;object type=&quot;3&quot; unique_id=&quot;10013&quot;&gt;&lt;property id=&quot;20148&quot; value=&quot;5&quot;/&gt;&lt;property id=&quot;20300&quot; value=&quot;Slide 11 - &amp;quot;Half vs. Full duplex&amp;quot;&quot;/&gt;&lt;property id=&quot;20302&quot; value=&quot;1&quot;/&gt;&lt;property id=&quot;20303&quot; value=&quot;Bill Bennett&quot;/&gt;&lt;property id=&quot;20307&quot; value=&quot;289&quot;/&gt;&lt;property id=&quot;20309&quot; value=&quot;13647&quot;/&gt;&lt;property id=&quot;20312&quot; value=&quot;0&quot;/&gt;&lt;/object&gt;&lt;object type=&quot;3&quot; unique_id=&quot;10014&quot;&gt;&lt;property id=&quot;20148&quot; value=&quot;5&quot;/&gt;&lt;property id=&quot;20300&quot; value=&quot;Slide 12 - &amp;quot;Modulation vs. Demodulation&amp;quot;&quot;/&gt;&lt;property id=&quot;20302&quot; value=&quot;1&quot;/&gt;&lt;property id=&quot;20303&quot; value=&quot;Bill Bennett&quot;/&gt;&lt;property id=&quot;20307&quot; value=&quot;261&quot;/&gt;&lt;property id=&quot;20309&quot; value=&quot;13647&quot;/&gt;&lt;property id=&quot;20312&quot; value=&quot;0&quot;/&gt;&lt;/object&gt;&lt;object type=&quot;3&quot; unique_id=&quot;10015&quot;&gt;&lt;property id=&quot;20148&quot; value=&quot;5&quot;/&gt;&lt;property id=&quot;20300&quot; value=&quot;Slide 13 - &amp;quot;Modem Based Communication Channels&amp;quot;&quot;/&gt;&lt;property id=&quot;20302&quot; value=&quot;1&quot;/&gt;&lt;property id=&quot;20303&quot; value=&quot;Bill Bennett&quot;/&gt;&lt;property id=&quot;20307&quot; value=&quot;262&quot;/&gt;&lt;property id=&quot;20309&quot; value=&quot;13647&quot;/&gt;&lt;property id=&quot;20312&quot; value=&quot;0&quot;/&gt;&lt;/object&gt;&lt;object type=&quot;3&quot; unique_id=&quot;10016&quot;&gt;&lt;property id=&quot;20148&quot; value=&quot;5&quot;/&gt;&lt;property id=&quot;20300&quot; value=&quot;Slide 14 - &amp;quot;Carrier Wave&amp;quot;&quot;/&gt;&lt;property id=&quot;20302&quot; value=&quot;1&quot;/&gt;&lt;property id=&quot;20303&quot; value=&quot;Bill Bennett&quot;/&gt;&lt;property id=&quot;20307&quot; value=&quot;263&quot;/&gt;&lt;property id=&quot;20309&quot; value=&quot;13647&quot;/&gt;&lt;property id=&quot;20312&quot; value=&quot;0&quot;/&gt;&lt;/object&gt;&lt;object type=&quot;3&quot; unique_id=&quot;10017&quot;&gt;&lt;property id=&quot;20148&quot; value=&quot;5&quot;/&gt;&lt;property id=&quot;20300&quot; value=&quot;Slide 15 - &amp;quot;Amplitude Modulation&amp;quot;&quot;/&gt;&lt;property id=&quot;20302&quot; value=&quot;1&quot;/&gt;&lt;property id=&quot;20303&quot; value=&quot;Bill Bennett&quot;/&gt;&lt;property id=&quot;20307&quot; value=&quot;264&quot;/&gt;&lt;property id=&quot;20309&quot; value=&quot;13647&quot;/&gt;&lt;property id=&quot;20312&quot; value=&quot;0&quot;/&gt;&lt;/object&gt;&lt;object type=&quot;3&quot; unique_id=&quot;10018&quot;&gt;&lt;property id=&quot;20148&quot; value=&quot;5&quot;/&gt;&lt;property id=&quot;20300&quot; value=&quot;Slide 16 - &amp;quot;Frequency Modulation&amp;quot;&quot;/&gt;&lt;property id=&quot;20302&quot; value=&quot;1&quot;/&gt;&lt;property id=&quot;20303&quot; value=&quot;Bill Bennett&quot;/&gt;&lt;property id=&quot;20307&quot; value=&quot;265&quot;/&gt;&lt;property id=&quot;20309&quot; value=&quot;13647&quot;/&gt;&lt;property id=&quot;20312&quot; value=&quot;0&quot;/&gt;&lt;/object&gt;&lt;object type=&quot;3&quot; unique_id=&quot;10019&quot;&gt;&lt;property id=&quot;20148&quot; value=&quot;5&quot;/&gt;&lt;property id=&quot;20300&quot; value=&quot;Slide 17 - &amp;quot;Phase Modulation&amp;quot;&quot;/&gt;&lt;property id=&quot;20302&quot; value=&quot;1&quot;/&gt;&lt;property id=&quot;20303&quot; value=&quot;Bill Bennett&quot;/&gt;&lt;property id=&quot;20307&quot; value=&quot;266&quot;/&gt;&lt;property id=&quot;20309&quot; value=&quot;13647&quot;/&gt;&lt;property id=&quot;20312&quot; value=&quot;0&quot;/&gt;&lt;/object&gt;&lt;object type=&quot;3&quot; unique_id=&quot;10020&quot;&gt;&lt;property id=&quot;20148&quot; value=&quot;5&quot;/&gt;&lt;property id=&quot;20300&quot; value=&quot;Slide 18 - &amp;quot;Detecting Phase Shifting&amp;quot;&quot;/&gt;&lt;property id=&quot;20302&quot; value=&quot;1&quot;/&gt;&lt;property id=&quot;20303&quot; value=&quot;Bill Bennett&quot;/&gt;&lt;property id=&quot;20307&quot; value=&quot;267&quot;/&gt;&lt;property id=&quot;20309&quot; value=&quot;13647&quot;/&gt;&lt;property id=&quot;20312&quot; value=&quot;0&quot;/&gt;&lt;/object&gt;&lt;object type=&quot;3&quot; unique_id=&quot;10021&quot;&gt;&lt;property id=&quot;20148&quot; value=&quot;5&quot;/&gt;&lt;property id=&quot;20300&quot; value=&quot;Slide 19 - &amp;quot;Increasing Transmission Efficiency&amp;quot;&quot;/&gt;&lt;property id=&quot;20302&quot; value=&quot;1&quot;/&gt;&lt;property id=&quot;20303&quot; value=&quot;Bill Bennett&quot;/&gt;&lt;property id=&quot;20307&quot; value=&quot;290&quot;/&gt;&lt;property id=&quot;20309&quot; value=&quot;13647&quot;/&gt;&lt;property id=&quot;20312&quot; value=&quot;0&quot;/&gt;&lt;/object&gt;&lt;object type=&quot;3&quot; unique_id=&quot;10022&quot;&gt;&lt;property id=&quot;20148&quot; value=&quot;5&quot;/&gt;&lt;property id=&quot;20300&quot; value=&quot;Slide 20 - &amp;quot;Differential Quadrature Phase Shift keying&amp;quot;&quot;/&gt;&lt;property id=&quot;20302&quot; value=&quot;1&quot;/&gt;&lt;property id=&quot;20303&quot; value=&quot;Bill Bennett&quot;/&gt;&lt;property id=&quot;20307&quot; value=&quot;269&quot;/&gt;&lt;property id=&quot;20309&quot; value=&quot;13647&quot;/&gt;&lt;property id=&quot;20312&quot; value=&quot;0&quot;/&gt;&lt;/object&gt;&lt;object type=&quot;3&quot; unique_id=&quot;10023&quot;&gt;&lt;property id=&quot;20148&quot; value=&quot;5&quot;/&gt;&lt;property id=&quot;20300&quot; value=&quot;Slide 21 - &amp;quot;Quadrature Amplitude Modulation&amp;quot;&quot;/&gt;&lt;property id=&quot;20302&quot; value=&quot;1&quot;/&gt;&lt;property id=&quot;20303&quot; value=&quot;Bill Bennett&quot;/&gt;&lt;property id=&quot;20307&quot; value=&quot;312&quot;/&gt;&lt;property id=&quot;20309&quot; value=&quot;13647&quot;/&gt;&lt;property id=&quot;20312&quot; value=&quot;0&quot;/&gt;&lt;/object&gt;&lt;object type=&quot;3&quot; unique_id=&quot;10024&quot;&gt;&lt;property id=&quot;20148&quot; value=&quot;5&quot;/&gt;&lt;property id=&quot;20300&quot; value=&quot;Slide 22 - &amp;quot;Data Compression&amp;quot;&quot;/&gt;&lt;property id=&quot;20302&quot; value=&quot;1&quot;/&gt;&lt;property id=&quot;20303&quot; value=&quot;Bill Bennett&quot;/&gt;&lt;property id=&quot;20307&quot; value=&quot;271&quot;/&gt;&lt;property id=&quot;20309&quot; value=&quot;13647&quot;/&gt;&lt;property id=&quot;20312&quot; value=&quot;0&quot;/&gt;&lt;/object&gt;&lt;object type=&quot;3&quot; unique_id=&quot;10025&quot;&gt;&lt;property id=&quot;20148&quot; value=&quot;5&quot;/&gt;&lt;property id=&quot;20300&quot; value=&quot;Slide 23 - &amp;quot;Data compression&amp;quot;&quot;/&gt;&lt;property id=&quot;20302&quot; value=&quot;1&quot;/&gt;&lt;property id=&quot;20303&quot; value=&quot;Bill Bennett&quot;/&gt;&lt;property id=&quot;20307&quot; value=&quot;291&quot;/&gt;&lt;property id=&quot;20309&quot; value=&quot;13647&quot;/&gt;&lt;property id=&quot;20312&quot; value=&quot;0&quot;/&gt;&lt;/object&gt;&lt;object type=&quot;3&quot; unique_id=&quot;10026&quot;&gt;&lt;property id=&quot;20148&quot; value=&quot;5&quot;/&gt;&lt;property id=&quot;20300&quot; value=&quot;Slide 24 - &amp;quot;Packetization&amp;quot;&quot;/&gt;&lt;property id=&quot;20302&quot; value=&quot;1&quot;/&gt;&lt;property id=&quot;20303&quot; value=&quot;Bill Bennett&quot;/&gt;&lt;property id=&quot;20307&quot; value=&quot;293&quot;/&gt;&lt;property id=&quot;20309&quot; value=&quot;13647&quot;/&gt;&lt;property id=&quot;20312&quot; value=&quot;0&quot;/&gt;&lt;/object&gt;&lt;object type=&quot;3&quot; unique_id=&quot;10027&quot;&gt;&lt;property id=&quot;20148&quot; value=&quot;5&quot;/&gt;&lt;property id=&quot;20300&quot; value=&quot;Slide 25 - &amp;quot;Packetization &amp;amp;#x09;&amp;quot;&quot;/&gt;&lt;property id=&quot;20302&quot; value=&quot;1&quot;/&gt;&lt;property id=&quot;20303&quot; value=&quot;Bill Bennett&quot;/&gt;&lt;property id=&quot;20307&quot; value=&quot;292&quot;/&gt;&lt;property id=&quot;20309&quot; value=&quot;13647&quot;/&gt;&lt;property id=&quot;20312&quot; value=&quot;0&quot;/&gt;&lt;/object&gt;&lt;object type=&quot;3&quot; unique_id=&quot;10028&quot;&gt;&lt;property id=&quot;20148&quot; value=&quot;5&quot;/&gt;&lt;property id=&quot;20300&quot; value=&quot;Slide 26 - &amp;quot;Packetization&amp;quot;&quot;/&gt;&lt;property id=&quot;20302&quot; value=&quot;1&quot;/&gt;&lt;property id=&quot;20303&quot; value=&quot;Bill Bennett&quot;/&gt;&lt;property id=&quot;20307&quot; value=&quot;294&quot;/&gt;&lt;property id=&quot;20309&quot; value=&quot;13647&quot;/&gt;&lt;property id=&quot;20312&quot; value=&quot;0&quot;/&gt;&lt;/object&gt;&lt;object type=&quot;3&quot; unique_id=&quot;10029&quot;&gt;&lt;property id=&quot;20148&quot; value=&quot;5&quot;/&gt;&lt;property id=&quot;20300&quot; value=&quot;Slide 27 - &amp;quot;Encapsulation / De-encapsulation&amp;quot;&quot;/&gt;&lt;property id=&quot;20302&quot; value=&quot;1&quot;/&gt;&lt;property id=&quot;20303&quot; value=&quot;Bill Bennett&quot;/&gt;&lt;property id=&quot;20307&quot; value=&quot;297&quot;/&gt;&lt;property id=&quot;20309&quot; value=&quot;13647&quot;/&gt;&lt;property id=&quot;20312&quot; value=&quot;0&quot;/&gt;&lt;/object&gt;&lt;object type=&quot;3&quot; unique_id=&quot;10030&quot;&gt;&lt;property id=&quot;20148&quot; value=&quot;5&quot;/&gt;&lt;property id=&quot;20300&quot; value=&quot;Slide 28&quot;/&gt;&lt;property id=&quot;20302&quot; value=&quot;1&quot;/&gt;&lt;property id=&quot;20303&quot; value=&quot;Bill Bennett&quot;/&gt;&lt;property id=&quot;20307&quot; value=&quot;298&quot;/&gt;&lt;property id=&quot;20309&quot; value=&quot;13647&quot;/&gt;&lt;property id=&quot;20312&quot; value=&quot;0&quot;/&gt;&lt;/object&gt;&lt;object type=&quot;3&quot; unique_id=&quot;10031&quot;&gt;&lt;property id=&quot;20148&quot; value=&quot;5&quot;/&gt;&lt;property id=&quot;20300&quot; value=&quot;Slide 29 - &amp;quot;Multiplexing&amp;quot;&quot;/&gt;&lt;property id=&quot;20302&quot; value=&quot;1&quot;/&gt;&lt;property id=&quot;20303&quot; value=&quot;Bill Bennett&quot;/&gt;&lt;property id=&quot;20307&quot; value=&quot;272&quot;/&gt;&lt;property id=&quot;20309&quot; value=&quot;13647&quot;/&gt;&lt;property id=&quot;20312&quot; value=&quot;0&quot;/&gt;&lt;/object&gt;&lt;object type=&quot;3&quot; unique_id=&quot;10032&quot;&gt;&lt;property id=&quot;20148&quot; value=&quot;5&quot;/&gt;&lt;property id=&quot;20300&quot; value=&quot;Slide 30 - &amp;quot;Frequency Division Multiplexing&amp;quot;&quot;/&gt;&lt;property id=&quot;20302&quot; value=&quot;1&quot;/&gt;&lt;property id=&quot;20303&quot; value=&quot;Bill Bennett&quot;/&gt;&lt;property id=&quot;20307&quot; value=&quot;274&quot;/&gt;&lt;property id=&quot;20309&quot; value=&quot;13647&quot;/&gt;&lt;property id=&quot;20312&quot; value=&quot;0&quot;/&gt;&lt;/object&gt;&lt;object type=&quot;3&quot; unique_id=&quot;10033&quot;&gt;&lt;property id=&quot;20148&quot; value=&quot;5&quot;/&gt;&lt;property id=&quot;20300&quot; value=&quot;Slide 31 - &amp;quot;Time Division Multiplexing&amp;quot;&quot;/&gt;&lt;property id=&quot;20302&quot; value=&quot;1&quot;/&gt;&lt;property id=&quot;20303&quot; value=&quot;Bill Bennett&quot;/&gt;&lt;property id=&quot;20307&quot; value=&quot;299&quot;/&gt;&lt;property id=&quot;20309&quot; value=&quot;13647&quot;/&gt;&lt;property id=&quot;20312&quot; value=&quot;0&quot;/&gt;&lt;/object&gt;&lt;object type=&quot;3&quot; unique_id=&quot;10034&quot;&gt;&lt;property id=&quot;20148&quot; value=&quot;5&quot;/&gt;&lt;property id=&quot;20300&quot; value=&quot;Slide 32 - &amp;quot;Statistical Time Division Multiplexing&amp;quot;&quot;/&gt;&lt;property id=&quot;20302&quot; value=&quot;1&quot;/&gt;&lt;property id=&quot;20303&quot; value=&quot;Bill Bennett&quot;/&gt;&lt;property id=&quot;20307&quot; value=&quot;300&quot;/&gt;&lt;property id=&quot;20309&quot; value=&quot;13647&quot;/&gt;&lt;property id=&quot;20312&quot; value=&quot;0&quot;/&gt;&lt;/object&gt;&lt;object type=&quot;3&quot; unique_id=&quot;10035&quot;&gt;&lt;property id=&quot;20148&quot; value=&quot;5&quot;/&gt;&lt;property id=&quot;20300&quot; value=&quot;Slide 33 - &amp;quot;Switching&amp;quot;&quot;/&gt;&lt;property id=&quot;20302&quot; value=&quot;1&quot;/&gt;&lt;property id=&quot;20303&quot; value=&quot;Bill Bennett&quot;/&gt;&lt;property id=&quot;20307&quot; value=&quot;276&quot;/&gt;&lt;property id=&quot;20309&quot; value=&quot;13647&quot;/&gt;&lt;property id=&quot;20312&quot; value=&quot;0&quot;/&gt;&lt;/object&gt;&lt;object type=&quot;3&quot; unique_id=&quot;10036&quot;&gt;&lt;property id=&quot;20148&quot; value=&quot;5&quot;/&gt;&lt;property id=&quot;20300&quot; value=&quot;Slide 34 - &amp;quot;Circuit Switching&amp;quot;&quot;/&gt;&lt;property id=&quot;20302&quot; value=&quot;1&quot;/&gt;&lt;property id=&quot;20303&quot; value=&quot;Bill Bennett&quot;/&gt;&lt;property id=&quot;20307&quot; value=&quot;301&quot;/&gt;&lt;property id=&quot;20309&quot; value=&quot;13647&quot;/&gt;&lt;property id=&quot;20312&quot; value=&quot;0&quot;/&gt;&lt;/object&gt;&lt;object type=&quot;3&quot; unique_id=&quot;10037&quot;&gt;&lt;property id=&quot;20148&quot; value=&quot;5&quot;/&gt;&lt;property id=&quot;20300&quot; value=&quot;Slide 35 - &amp;quot;Packet switching&amp;quot;&quot;/&gt;&lt;property id=&quot;20302&quot; value=&quot;1&quot;/&gt;&lt;property id=&quot;20303&quot; value=&quot;Bill Bennett&quot;/&gt;&lt;property id=&quot;20307&quot; value=&quot;302&quot;/&gt;&lt;property id=&quot;20309&quot; value=&quot;13647&quot;/&gt;&lt;property id=&quot;20312&quot; value=&quot;0&quot;/&gt;&lt;/object&gt;&lt;object type=&quot;3&quot; unique_id=&quot;10038&quot;&gt;&lt;property id=&quot;20148&quot; value=&quot;5&quot;/&gt;&lt;property id=&quot;20300&quot; value=&quot;Slide 36 - &amp;quot;Circuit vs Packet Switching&amp;quot;&quot;/&gt;&lt;property id=&quot;20302&quot; value=&quot;1&quot;/&gt;&lt;property id=&quot;20303&quot; value=&quot;Bill Bennett&quot;/&gt;&lt;property id=&quot;20307&quot; value=&quot;313&quot;/&gt;&lt;property id=&quot;20309&quot; value=&quot;13647&quot;/&gt;&lt;property id=&quot;20312&quot; value=&quot;0&quot;/&gt;&lt;/object&gt;&lt;object type=&quot;3&quot; unique_id=&quot;10039&quot;&gt;&lt;property id=&quot;20148&quot; value=&quot;5&quot;/&gt;&lt;property id=&quot;20300&quot; value=&quot;Slide 37 - &amp;quot;Datagram Delivery on a Packet Switched Network&amp;quot;&quot;/&gt;&lt;property id=&quot;20302&quot; value=&quot;1&quot;/&gt;&lt;property id=&quot;20303&quot; value=&quot;Bill Bennett&quot;/&gt;&lt;property id=&quot;20307&quot; value=&quot;277&quot;/&gt;&lt;property id=&quot;20309&quot; value=&quot;13647&quot;/&gt;&lt;property id=&quot;20312&quot; value=&quot;0&quot;/&gt;&lt;/object&gt;&lt;object type=&quot;3&quot; unique_id=&quot;10040&quot;&gt;&lt;property id=&quot;20148&quot; value=&quot;5&quot;/&gt;&lt;property id=&quot;20300&quot; value=&quot;Slide 38 - &amp;quot;Connectionless vs. Connection-Oriented Networks&amp;quot;&quot;/&gt;&lt;property id=&quot;20302&quot; value=&quot;1&quot;/&gt;&lt;property id=&quot;20303&quot; value=&quot;Bill Bennett&quot;/&gt;&lt;property id=&quot;20307&quot; value=&quot;278&quot;/&gt;&lt;property id=&quot;20309&quot; value=&quot;13647&quot;/&gt;&lt;property id=&quot;20312&quot; value=&quot;0&quot;/&gt;&lt;/object&gt;&lt;object type=&quot;3&quot; unique_id=&quot;10041&quot;&gt;&lt;property id=&quot;20148&quot; value=&quot;5&quot;/&gt;&lt;property id=&quot;20300&quot; value=&quot;Slide 39 - &amp;quot;Error Control Techniques&amp;quot;&quot;/&gt;&lt;property id=&quot;20302&quot; value=&quot;1&quot;/&gt;&lt;property id=&quot;20303&quot; value=&quot;Bill Bennett&quot;/&gt;&lt;property id=&quot;20307&quot; value=&quot;314&quot;/&gt;&lt;property id=&quot;20309&quot; value=&quot;13647&quot;/&gt;&lt;property id=&quot;20312&quot; value=&quot;0&quot;/&gt;&lt;/object&gt;&lt;object type=&quot;3&quot; unique_id=&quot;10042&quot;&gt;&lt;property id=&quot;20148&quot; value=&quot;5&quot;/&gt;&lt;property id=&quot;20300&quot; value=&quot;Slide 40 - &amp;quot;Error Prevention&amp;quot;&quot;/&gt;&lt;property id=&quot;20302&quot; value=&quot;1&quot;/&gt;&lt;property id=&quot;20303&quot; value=&quot;Bill Bennett&quot;/&gt;&lt;property id=&quot;20307&quot; value=&quot;317&quot;/&gt;&lt;property id=&quot;20309&quot; value=&quot;13647&quot;/&gt;&lt;property id=&quot;20312&quot; value=&quot;0&quot;/&gt;&lt;/object&gt;&lt;object type=&quot;3&quot; unique_id=&quot;10043&quot;&gt;&lt;property id=&quot;20148&quot; value=&quot;5&quot;/&gt;&lt;property id=&quot;20300&quot; value=&quot;Slide 41 - &amp;quot;Error Detection Process&amp;quot;&quot;/&gt;&lt;property id=&quot;20302&quot; value=&quot;1&quot;/&gt;&lt;property id=&quot;20303&quot; value=&quot;Bill Bennett&quot;/&gt;&lt;property id=&quot;20307&quot; value=&quot;284&quot;/&gt;&lt;property id=&quot;20309&quot; value=&quot;13647&quot;/&gt;&lt;property id=&quot;20312&quot; value=&quot;0&quot;/&gt;&lt;/object&gt;&lt;object type=&quot;3&quot; unique_id=&quot;10044&quot;&gt;&lt;property id=&quot;20148&quot; value=&quot;5&quot;/&gt;&lt;property id=&quot;20300&quot; value=&quot;Slide 42 - &amp;quot;The Error Detection Process&amp;quot;&quot;/&gt;&lt;property id=&quot;20302&quot; value=&quot;1&quot;/&gt;&lt;property id=&quot;20303&quot; value=&quot;Bill Bennett&quot;/&gt;&lt;property id=&quot;20307&quot; value=&quot;279&quot;/&gt;&lt;property id=&quot;20309&quot; value=&quot;13647&quot;/&gt;&lt;property id=&quot;20312&quot; value=&quot;0&quot;/&gt;&lt;/object&gt;&lt;object type=&quot;3&quot; unique_id=&quot;10045&quot;&gt;&lt;property id=&quot;20148&quot; value=&quot;5&quot;/&gt;&lt;property id=&quot;20300&quot; value=&quot;Slide 43 - &amp;quot;Error Detection Techniques&amp;quot;&quot;/&gt;&lt;property id=&quot;20302&quot; value=&quot;1&quot;/&gt;&lt;property id=&quot;20303&quot; value=&quot;Bill Bennett&quot;/&gt;&lt;property id=&quot;20307&quot; value=&quot;285&quot;/&gt;&lt;property id=&quot;20309&quot; value=&quot;13647&quot;/&gt;&lt;property id=&quot;20312&quot; value=&quot;0&quot;/&gt;&lt;/object&gt;&lt;object type=&quot;3&quot; unique_id=&quot;10046&quot;&gt;&lt;property id=&quot;20148&quot; value=&quot;5&quot;/&gt;&lt;property id=&quot;20300&quot; value=&quot;Slide 44 - &amp;quot;Parity&amp;quot;&quot;/&gt;&lt;property id=&quot;20302&quot; value=&quot;1&quot;/&gt;&lt;property id=&quot;20303&quot; value=&quot;Bill Bennett&quot;/&gt;&lt;property id=&quot;20307&quot; value=&quot;286&quot;/&gt;&lt;property id=&quot;20309&quot; value=&quot;13647&quot;/&gt;&lt;property id=&quot;20312&quot; value=&quot;0&quot;/&gt;&lt;/object&gt;&lt;object type=&quot;3&quot; unique_id=&quot;10047&quot;&gt;&lt;property id=&quot;20148&quot; value=&quot;5&quot;/&gt;&lt;property id=&quot;20300&quot; value=&quot;Slide 45 - &amp;quot;Parity Checking&amp;quot;&quot;/&gt;&lt;property id=&quot;20302&quot; value=&quot;1&quot;/&gt;&lt;property id=&quot;20303&quot; value=&quot;Bill Bennett&quot;/&gt;&lt;property id=&quot;20307&quot; value=&quot;280&quot;/&gt;&lt;property id=&quot;20309&quot; value=&quot;13647&quot;/&gt;&lt;property id=&quot;20312&quot; value=&quot;0&quot;/&gt;&lt;/object&gt;&lt;object type=&quot;3&quot; unique_id=&quot;10048&quot;&gt;&lt;property id=&quot;20148&quot; value=&quot;5&quot;/&gt;&lt;property id=&quot;20300&quot; value=&quot;Slide 46 - &amp;quot;Parity Checking &amp;quot;&quot;/&gt;&lt;property id=&quot;20302&quot; value=&quot;1&quot;/&gt;&lt;property id=&quot;20303&quot; value=&quot;Bill Bennett&quot;/&gt;&lt;property id=&quot;20307&quot; value=&quot;281&quot;/&gt;&lt;property id=&quot;20309&quot; value=&quot;13647&quot;/&gt;&lt;property id=&quot;20312&quot; value=&quot;0&quot;/&gt;&lt;/object&gt;&lt;object type=&quot;3&quot; unique_id=&quot;10049&quot;&gt;&lt;property id=&quot;20148&quot; value=&quot;5&quot;/&gt;&lt;property id=&quot;20300&quot; value=&quot;Slide 47 - &amp;quot;Longitudinal Redundancy Check (LRC)&amp;quot;&quot;/&gt;&lt;property id=&quot;20302&quot; value=&quot;1&quot;/&gt;&lt;property id=&quot;20303&quot; value=&quot;Bill Bennett&quot;/&gt;&lt;property id=&quot;20307&quot; value=&quot;303&quot;/&gt;&lt;property id=&quot;20309&quot; value=&quot;13647&quot;/&gt;&lt;property id=&quot;20312&quot; value=&quot;0&quot;/&gt;&lt;/object&gt;&lt;object type=&quot;3&quot; unique_id=&quot;10050&quot;&gt;&lt;property id=&quot;20148&quot; value=&quot;5&quot;/&gt;&lt;property id=&quot;20300&quot; value=&quot;Slide 48 - &amp;quot;Longitudinal Redundancy Check (LRC)&amp;quot;&quot;/&gt;&lt;property id=&quot;20302&quot; value=&quot;1&quot;/&gt;&lt;property id=&quot;20303&quot; value=&quot;Bill Bennett&quot;/&gt;&lt;property id=&quot;20307&quot; value=&quot;282&quot;/&gt;&lt;property id=&quot;20309&quot; value=&quot;13647&quot;/&gt;&lt;property id=&quot;20312&quot; value=&quot;0&quot;/&gt;&lt;/object&gt;&lt;object type=&quot;3&quot; unique_id=&quot;10051&quot;&gt;&lt;property id=&quot;20148&quot; value=&quot;5&quot;/&gt;&lt;property id=&quot;20300&quot; value=&quot;Slide 49 - &amp;quot;Checksums&amp;quot;&quot;/&gt;&lt;property id=&quot;20302&quot; value=&quot;1&quot;/&gt;&lt;property id=&quot;20303&quot; value=&quot;Bill Bennett&quot;/&gt;&lt;property id=&quot;20307&quot; value=&quot;304&quot;/&gt;&lt;property id=&quot;20309&quot; value=&quot;13647&quot;/&gt;&lt;property id=&quot;20312&quot; value=&quot;0&quot;/&gt;&lt;/object&gt;&lt;object type=&quot;3&quot; unique_id=&quot;10052&quot;&gt;&lt;property id=&quot;20148&quot; value=&quot;5&quot;/&gt;&lt;property id=&quot;20300&quot; value=&quot;Slide 50 - &amp;quot;Checksum Calculation&amp;quot;&quot;/&gt;&lt;property id=&quot;20302&quot; value=&quot;1&quot;/&gt;&lt;property id=&quot;20303&quot; value=&quot;Bill Bennett&quot;/&gt;&lt;property id=&quot;20307&quot; value=&quot;315&quot;/&gt;&lt;property id=&quot;20309&quot; value=&quot;13647&quot;/&gt;&lt;property id=&quot;20312&quot; value=&quot;0&quot;/&gt;&lt;/object&gt;&lt;object type=&quot;3&quot; unique_id=&quot;10053&quot;&gt;&lt;property id=&quot;20148&quot; value=&quot;5&quot;/&gt;&lt;property id=&quot;20300&quot; value=&quot;Slide 51 - &amp;quot;Cyclic Redundancy Check (CRC)&amp;quot;&quot;/&gt;&lt;property id=&quot;20302&quot; value=&quot;1&quot;/&gt;&lt;property id=&quot;20303&quot; value=&quot;Bill Bennett&quot;/&gt;&lt;property id=&quot;20307&quot; value=&quot;316&quot;/&gt;&lt;property id=&quot;20309&quot; value=&quot;13647&quot;/&gt;&lt;property id=&quot;20312&quot; value=&quot;0&quot;/&gt;&lt;/object&gt;&lt;object type=&quot;3&quot; unique_id=&quot;10054&quot;&gt;&lt;property id=&quot;20148&quot; value=&quot;5&quot;/&gt;&lt;property id=&quot;20300&quot; value=&quot;Slide 52 - &amp;quot;Error Correction &amp;quot;&quot;/&gt;&lt;property id=&quot;20302&quot; value=&quot;1&quot;/&gt;&lt;property id=&quot;20303&quot; value=&quot;Bill Bennett&quot;/&gt;&lt;property id=&quot;20307&quot; value=&quot;305&quot;/&gt;&lt;property id=&quot;20309&quot; value=&quot;13647&quot;/&gt;&lt;property id=&quot;20312&quot; value=&quot;0&quot;/&gt;&lt;/object&gt;&lt;object type=&quot;3&quot; unique_id=&quot;10055&quot;&gt;&lt;property id=&quot;20148&quot; value=&quot;5&quot;/&gt;&lt;property id=&quot;20300&quot; value=&quot;Slide 53 - &amp;quot;Automatic Retransmission Request (ARQ)&amp;quot;&quot;/&gt;&lt;property id=&quot;20302&quot; value=&quot;1&quot;/&gt;&lt;property id=&quot;20303&quot; value=&quot;Bill Bennett&quot;/&gt;&lt;property id=&quot;20307&quot; value=&quot;318&quot;/&gt;&lt;property id=&quot;20309&quot; value=&quot;13647&quot;/&gt;&lt;property id=&quot;20312&quot; value=&quot;0&quot;/&gt;&lt;/object&gt;&lt;object type=&quot;3&quot; unique_id=&quot;10056&quot;&gt;&lt;property id=&quot;20148&quot; value=&quot;5&quot;/&gt;&lt;property id=&quot;20300&quot; value=&quot;Slide 54 - &amp;quot;Discrete ARQ (ACK/NAK)&amp;quot;&quot;/&gt;&lt;property id=&quot;20302&quot; value=&quot;1&quot;/&gt;&lt;property id=&quot;20303&quot; value=&quot;Bill Bennett&quot;/&gt;&lt;property id=&quot;20307&quot; value=&quot;319&quot;/&gt;&lt;property id=&quot;20309&quot; value=&quot;13647&quot;/&gt;&lt;property id=&quot;20312&quot; value=&quot;0&quot;/&gt;&lt;/object&gt;&lt;object type=&quot;3&quot; unique_id=&quot;10057&quot;&gt;&lt;property id=&quot;20148&quot; value=&quot;5&quot;/&gt;&lt;property id=&quot;20300&quot; value=&quot;Slide 55 - &amp;quot;Continuous ARQ&amp;quot;&quot;/&gt;&lt;property id=&quot;20302&quot; value=&quot;1&quot;/&gt;&lt;property id=&quot;20303&quot; value=&quot;Bill Bennett&quot;/&gt;&lt;property id=&quot;20307&quot; value=&quot;320&quot;/&gt;&lt;property id=&quot;20309&quot; value=&quot;13647&quot;/&gt;&lt;property id=&quot;20312&quot; value=&quot;0&quot;/&gt;&lt;/object&gt;&lt;object type=&quot;3&quot; unique_id=&quot;10058&quot;&gt;&lt;property id=&quot;20148&quot; value=&quot;5&quot;/&gt;&lt;property id=&quot;20300&quot; value=&quot;Slide 56 - &amp;quot;Selective ARQ&amp;quot;&quot;/&gt;&lt;property id=&quot;20302&quot; value=&quot;1&quot;/&gt;&lt;property id=&quot;20303&quot; value=&quot;Bill Bennett&quot;/&gt;&lt;property id=&quot;20307&quot; value=&quot;321&quot;/&gt;&lt;property id=&quot;20309&quot; value=&quot;13647&quot;/&gt;&lt;property id=&quot;20312&quot; value=&quot;0&quot;/&gt;&lt;/object&gt;&lt;object type=&quot;3&quot; unique_id=&quot;10059&quot;&gt;&lt;property id=&quot;20148&quot; value=&quot;5&quot;/&gt;&lt;property id=&quot;20300&quot; value=&quot;Slide 57 - &amp;quot;Flow Control&amp;quot;&quot;/&gt;&lt;property id=&quot;20302&quot; value=&quot;1&quot;/&gt;&lt;property id=&quot;20303&quot; value=&quot;Bill Bennett&quot;/&gt;&lt;property id=&quot;20307&quot; value=&quot;306&quot;/&gt;&lt;property id=&quot;20309&quot; value=&quot;13647&quot;/&gt;&lt;property id=&quot;20312&quot; value=&quot;0&quot;/&gt;&lt;/object&gt;&lt;object type=&quot;3&quot; unique_id=&quot;11220&quot;&gt;&lt;property id=&quot;20148&quot; value=&quot;5&quot;/&gt;&lt;property id=&quot;20300&quot; value=&quot;Slide 7 - &amp;quot;Unicode Table&amp;quot;&quot;/&gt;&lt;property id=&quot;20302&quot; value=&quot;1&quot;/&gt;&lt;property id=&quot;20303&quot; value=&quot;Bill Bennett&quot;/&gt;&lt;property id=&quot;20307&quot; value=&quot;323&quot;/&gt;&lt;property id=&quot;20309&quot; value=&quot;13647&quot;/&gt;&lt;property id=&quot;20312&quot; value=&quot;0&quot;/&gt;&lt;/object&gt;&lt;/object&gt;&lt;object type=&quot;10&quot; unique_id=&quot;13581&quot;&gt;&lt;object type=&quot;11&quot; unique_id=&quot;13582&quot;&gt;&lt;property id=&quot;20180&quot; value=&quot;0&quot;/&gt;&lt;property id=&quot;20181&quot; value=&quot;1&quot;/&gt;&lt;property id=&quot;20182&quot; value=&quot;0&quot;/&gt;&lt;property id=&quot;20183&quot; value=&quot;1&quot;/&gt;&lt;/object&gt;&lt;object type=&quot;12&quot; unique_id=&quot;13583&quot;&gt;&lt;/object&gt;&lt;/object&gt;&lt;object type=&quot;4&quot; unique_id=&quot;13646&quot;&gt;&lt;object type=&quot;5&quot; unique_id=&quot;13647&quot;&gt;&lt;property id=&quot;20149&quot; value=&quot;Bill Bennett&quot;/&gt;&lt;property id=&quot;20150&quot; value=&quot;Associate Professor&quot;/&gt;&lt;property id=&quot;20151&quot; value=&quot;bill_bennett.jpg&quot;/&gt;&lt;property id=&quot;20153&quot; value=&quot;BBennett@msjc.edu&quot;/&gt;&lt;property id=&quot;20155&quot; value=&quot;Bill Has nearly 20 years of experience in Information Technology including industry certifications from Microsoft, Cisco, and CIW. He began teaching in 1994 for New Horizons Computer Learning Centers and  has been a full-time instructor at MSJC since 2001.&amp;#x0D;&amp;#x0A;&quot;/&gt;&lt;property id=&quot;20159&quot; value=&quot;msjc_logo_new.jpg&quot;/&gt;&lt;/object&gt;&lt;/object&gt;&lt;/object&gt;&lt;/database&gt;"/>
  <p:tag name="MMPROD_THEME_BG_IMAGE" val=""/>
  <p:tag name="MMPROD_13647PHOTO" val="/9j/4AAQSkZJRgABAQAAAQABAAD/2wBDAAMCAgMCAgMDAwMEAwMEBQgFBQQEBQoHBwYIDAoMDAsKCwsNDhIQDQ4RDgsLEBYQERMUFRUVDA8XGBYUGBIUFRT/2wBDAQMEBAUEBQkFBQkUDQsNFBQUFBQUFBQUFBQUFBQUFBQUFBQUFBQUFBQUFBQUFBQUFBQUFBQUFBQUFBQUFBQUFBT/wAARCABVAE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M7VtVs9B0y61HUruKxsLWNpZ7m4cJHGgGSzE8ACvi/xp/wVR+Hthqk+m+GdL1DWXSbyVv7hBFA2DywXO4j0ztzXgH/AAUL/ax1P4j67dfDrwrPOPDVrObaeO3TD6ndIxDAt3iQgHtk9egr5o8Nfs+eK762hmcQ2kzDJDKT9Mn1rnnVjDWTsdFKhVru1ONz7t+Gf/BTt9S1vUz4t0NYNPgjZ1XTxuYsOAq59TjqeMmvpP4T/tkfDb4r6dDLDrCaHfO4jax1aRInD+gOcMPccV+U91+yl4ssdJu7i31mKWeVdzQ4K+YT2rz7X9B8ZeAraSa/tpEkjOWeFvniUfxAdMe4/GueGJhN2jJM3q4KvSV5waP6C0kWRAykMpGQQeCPWhlr4J/4Jq/tLXvjLSZvAfiXXP7QvI4/tGjyTf6xox/rId3cr94A9s9hgffRGa7oy5kcOxWKc0VMV5oqhElYXjbVz4e8Ga/qikA2On3FyCfVI2b+lbteYftM6y+gfs/fEG9j3CRNFuY02ddzoUH6sKT0QH5SfA3wvBr+qTeIr9ftN06oEMi52s2Xcj6sf0r6m8K+H2uCo2qR3Arw74JJbeH/AAnaPe3EcAlOQWbGccYH5V9NeAYYtSYtZ3UcwK5wjjkV83Xg6lZrofoGV+zpUVfcmm8KI9s25FJHTB/WvOPGPgey1BmiuIVkDKVyy8rn3r3mfTrt0ZTFggctvH8q898VxxafNveaNiOArMOTiuWpR5NUrHsynGcWpM+JvB1vN8B/jjpl3YLIYLXVbO9tmQ48tWmCSL/uncR9Gr9vAcCvx0+Jlm1x8W/AkUcAlgvtZtLWcf3ozOmRX7FCvocI3KF5bn5pjYxp15Qjsh2PeiloruOEYMYxXmn7R0Zm+CniyNdmXtAv7z7oy68mvS9uMVy/xI0BfFHgDXtKK7jc2ciouM5YLlf1AqJq8XY0pNRqRb2TR+bujeFkPhyxjtViM0C7B56BkXj72PrWfd+C7rR3utZ+35udwa3+wFoAgA5EgXAYnjGK6X4c3hlW3julAyoEiAd++BWt401vT/IFnZxwxkyMvmSYIOBxtUe/f1r59TldpH6Hh6FKdKM5Fvxd4p1DUPB2g20PmrcXUSrctHKQ4AHOCO9cKvgfWLOa4QW0Oo6e7BoGkupWn2H7xYFsKQegGfrXU3up2VnBoixXtveMsG5ooycr04Po2a7J7uxFu81tJtccMH4I+o/wrKNScU1JHbPDU6rTjLY8/wDCPwzi1v4wfDrTppcfZ9TjuQeW+4N4/wDQa/TKvhb9nOwfxb8f7KdTlNLtZLx2U8Y+4PzLCvuvoK9fA3dNt9z4HM+VV7R6C5FFNzRXonkj6Yw3KQeh4p9FAH5Tx3Mnhnxf4p8Maghtr2zuryKBicH5WYr+hFc1o3ga+l1W1fWdeWGyvLdZEvltHm8mTHCsAcqOevNdn+2pImtfGTxFrWgIYGsXW0nKYG90TbJJx78e4FcX4f8AFt7ax2dvFOEXaAsz8gDuST2FfOThyzel0tD7PB1IypqnVvtdW/qxr+L/AIaS6VbxXFp4w0vVroRZSC3S48x2HOB8pALdOfzqOy1fX/D8ccGvbV8yAMghm3FSf4W/Co7/AMb6nat/pmoxEFzgKo3EcdP0NcVqGoap498czWyTLb6d5scEl45+VFOMkgdcZNZSXNLRbHVOpTw8fcbbZ9vfsE6U2o3njLxI0YEIMWmwOOQduXfnvyVr7Bdq474T/DfSPhP4G0vw5oqg2ttGC0/G6dzy0hPfJrrnYYr6KhT9nBRZ8RVn7Wbm+owvzRSbvcUV0mFyeSRY0LuwVAMlmOABXj3xm/aR0D4Y6Gz2Uia3rMsyWtvbW7ZiWRj1kccBQASQMnjHGc14f45+LOv+MY8X9xJa2ZRpVtIRsjUDpkZyx92Jrxz4h2NzqnhvRrxnKLFqNvdEKcBkd9irz2+f86LEt6FC63634gu5rseb9uYzM7DhnPDg/Xg/8CrhPEvwq1YFofD17FbYLFLO6OEGTkhW7DPOD05xXp3hYRvdy2N4pJJ8tl6FWHGRV+eyS7589Jmgd4PMgIOWU4P49OO1eJiacqU3NfCz67Lp0cXSVKek47eaPBE+E3irSm8zxBeW0SsAqLA+9h75xjPbitTXtC/4RvwfJb2KFZpgsUIX7zMxABz16mvVLrRGvbiNriV5ljGQG4x9aoyQWd6g1dJRcPbTtBFa7TvEm35WIPbkke4FctJSqzSgtFud1eNHCUpOb95qyvufa/wC+OOg+MPC9pot1efY/EGkww2d1DefL5h8sbZEboysAe+cgjtXsbuMZ7H0r83PBWm3mk/Em9tTKytf6DBMysPlSWO4kXA9Rh+te4+BPi1rmhxCGO4Zo4TsktJ/njDdwO689MV9EnbQ+G3PqsuM0V5Db/tA2bQIZ9Hn84j5vLmTbn23DP50UC0PmXxdk648OSM2TAH0+dR0/E1B8RNOSf4caiqHytghdSBnGy5VgP0xRRW63IZnapHNeeK7+7llXKX/AJUKom3bGGCbWOfm6Eg8YzjtW5qNra6PZ6DHZWcFvaq8jyKqnzJzI2R5j5+bbkgHGccZooqasIyoyujTDTlDEQ5XbUs6j4Ktde8mIytawSENKIRh39t2ePyrntD8L2Vv4lunjjARSZRG+WDNkhS2Tzj8OPTrRRWGHhGFD3V2OvHzlPFPmd/+HL+kaXLb+Mr95r2a6aytTHatJjKRS/vijH+LayAKeMLgcnk9DrUn9mXtrqEQAa8CpKnQEj+LPrRRSXU41sdDaTk20fHb1oooqyT/2Q=="/>
  <p:tag name="MMPROD_13647LOGO" val="/9j/4AAQSkZJRgABAQAAAQABAAD/2wBDAAMCAgMCAgMDAwMEAwMEBQgFBQQEBQoHBwYIDAoMDAsKCwsNDhIQDQ4RDgsLEBYQERMUFRUVDA8XGBYUGBIUFRT/2wBDAQMEBAUEBQkFBQkUDQsNFBQUFBQUFBQUFBQUFBQUFBQUFBQUFBQUFBQUFBQUFBQUFBQUFBQUFBQUFBQUFBQUFBT/wAARCABvAE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t/jL8b/iJ8XPjJeeEvBt9fWtvb3ctlZ2WnTeQ8zR5EjySAg4+VjycAVh33xl+NP7Ptxf+HPEGoXSXN1a7oDqMi3RhycCWN8nOMMMEke1an7P/AB+2zL3/AOJnqf8AKWtj/gokqr8S/D2P+gY//owV8lN1JU6lfnakpW30sf0vh/qVLMMLkjwsHTlSU23G8uZXd7/LXucHrdn8ePBOgw+ONS1LxBZ6e5R/tc2ob9gYjYXh3HapJXhlr3K8/bO1O0/Zx0/XUit28Y3V2+leYy/uVkRdzT7f9wqdv95/SvT/ANrIIP2VtZHcQ2f/AKPir4x0v4cax41/ZtXUtHsZtQfSNfuWuYLdS8hheGIF1UcnaQucdq2mquGnKFKTd4311+Z5mEnl/EOFp4rH0YU+Stye6rJrluk/V2TOluR+0HZeFB8TJtb1b+zNouWP2oErEwyJTbfc8vvjb05xivr/APZW+NM/xr+HbX+owpFrGn3DWd55fCuwVWWRR2DK3T1DV8zfDj9uNdI8KWXhjxb4XGsWMUP2Kee2mUmWNRtw8LjaTt+983NfXfwSvfAet+ERqnw/stPstKvX3SRWNssBEijBWRFAw69Oa68E4SneFRtW1T3v3PmeLKeIp4VwxmCjBqXuTgko8vZ26taq9vQ+Wfi/428Q6b+2npWl22v6jb6S19pyPZRXciwMGA3Axg7fm78Ve+Nfx58c/FD4rN8NPhpO9ksLtBcXcBCvLIv+tJk/5ZonTI5J/AVx/wAe5DD+23ZunzGO709x+Cg1v/8ABPu0j1j4ieOdauv3l+kMWGbr++lkdz+JRa5FUnOrKipNc0nr1suiPop4PC4XLaWbSpRk6VCFk1o5Sdk2utvM6v4e/Af40+AvH2h3+qeLp9f0OTzRfwR30km0mGTa2yUAH95s5ByM9KK+x8EGivZ+pwX2n97PyXEZ7Xxc1UqQjfyil+R+c3wJ/dftu3Ix/wAxTVP5S1p/8FEV2/Ezw9n/AKBj/wDoyuU8Dvq9r+17q7aDcWVvqS6nqRjm1NGaBeHJ3bCG+705rtPjn4Jl+LXiCyv/ABP8U/AemXllC1usVvOU+Utu+YPKTnNeMoueGqQitXL/ACP2SpVp4LPMHjMRNKCopPRt6p20SZ75+1pn/hlfWB38myz/AN/4q+VvhH8d/EXwM+DkF3o2i2mp2F/rFzDPJeMw2SCGFkX5T/Eu7r/dr2DxnrGsfFzwTdeELr4ofDn7DcrEpa0dvN+R0cYzOR1T0qXwH+zV4r0L4c6h4Ti1jwhr/h/UZ2uZfttpO7bmVBlWSVcY2KQRzXTVjVnVU6d17tr6bnzOXYvAYPKpYTG2nerzOOqvFpLey1T1SuWPiv4z+CfxJ+Deoa/cLoy61dWTSQhfLS/judh2pgYfIbCnPH4V53+wf4/s/B1z4oh1vVYdL0u7a2jt3uZBHG11tkJUM3yhjGq/98VZk/4J5eIbm5klh8TaVBEWyIVtpTgem4tmuv1/9jjxLrvgWw8KQ3vhzStNs7j7Uklna3HmySlGUySM0p3kg96yUMRKoq0oWlFdOr8z054vIaOXzyuni5ThVkm3K/7tLXRNavppv5HlPxG1vT/Hn7aGmXWiXaalaS6hZQia3bfG5QDftI4IXDcinfBfxan7MH7RmvaP4mBs9JumktZJ2U7UjL+Zby/7hXg+m7/Zr1z4Vfsf+LPhHrI1nT9U8O32rKCsN1f2U7eUpGG2qsqgEjjPWum+J37PHjD4vxqfEsnhGW5gBEV5b2FzFOg64Dibp7HIojh61vatWnzNrtr0FXz7KlNZYp8+FdONOUtneL0klboew2vxj8D3ktnDb+KNKuZbzPkRR3SSNJhSxwFJyAAT6Civzt+D/hpvBv7TdroTMs9xp93e2hmUFAxS3lBYd8HHSiuqjjqtRO8UrOx81mnCeEwFWMadZyjKKknotHtobPhfwrpPi79sDVdG1yzj1DTZtWvmkt5GO1yu5lzgjjI6V9zaL4F8K+HbRbbS/D2l6fEOiw2cafyWvivwNJ5H7auqtnH/ABNr79VevtP7f/tV40a0aUp6a8zPW4qjUqSwiTaj7KDtd2vrrYZ4j0HweNIurnW9H0g2NuhkuJLu1jKogGWJyvQCvL9N8D/BfxVL5vhS+sdLvG+Zbjwzqps3B9dsTgfmtepSagsg8t/mU9Q1fJPxh+A/hXw18SdF8TXMaWngm+u/J1SBAUWzdwdsilf9XGzbc+h9mrT605NJJfP/ADPDynCwrTlTrVpQbTatqnZXta61fTU+hIdL+JXgcRyeH/FcHjPTl/5hfiGMQ3BHol1EBz/voa6/wH8ddH8W6s2gana3PhfxYo3No2p4V5QOrQuDsmT3Q/UCvizwd4E+JXha/ks/D/jmIX8k4+wWNrqP2uGS25LTyAl1iRRsC5XLFsVm+Mvil468YeJtJ8GeI4bPS/EunanGbfW4Y2SWCQf8tF2naVZTnjGaqWZ/VIudW6SV2nrot/M9p8KQzCUo0qsZ2TfMvdaXdq1mu9tfM/TnOR7UyT7jc44r5H0X4pfGHwnsWfUfD3ja1X7yTI1jckD0ZQUz9Vr1H4eftM6B441JdB1K2uPC/ilhxpmpYHnf9cpR8kn4c+1bZdxFluaPlw9ROXZ6P7mfAYrh7G4VOokpRW7jrZd2tGl52Pj7QP8Ak9fU/wDsL6j/AOiJqKPDnP7aup/9hjUf/RE1FRQvef8AiZ+r55/zC/8AXmH6jfDreR+2Vqjf9RW+/VXr64/tD/ar5AspPK/bD1lv+otef+i2r6Z/tD/ar5fG1vZ15Lzf5m+dUPaQwkv+nUP1Om/tD/aqC6lt762kguI1ngkXY8cihkYHsQeDWB/aH+1TJNUESM7MqqF3EtwFA9a89YrzPm1hHfQ8b8ffHXwv8Hp9Q0HwNoVhFrAbZdSxW4ggicf3toDSEenT3rwiLx9/aHif/hJddurjVta4ZZWUJHFjgBVHZe1fQWo/Ea/+IHiGTw78NtATxJrP/Lzqbxj7LbDpuZyMH6k49N1epfDb9i3S4bxdd+IV8fF+uvhjbsmy0hPoEGN+Pfj/AGa9mll9bMYcjVovd7I+1oZzlfDuHbxdN+1ktdbzd+6t7qfm1fzPk/8A4X3H/wA9HrK8R/Faz8T2HkT7vNQ+Zbzq2JIJRyrow5BBr9RYvh54ato1RNBsFQDAAtkAA/KqOtfC7wvrOk3dlNotmsVzA8MgjgVTtYEHBA4PNaUuD8NQkp03aS2duv3nz9PxAy5TX+xtefMv8j83/gLrt34h/aK0XVrwg3l3Lcyyle7taTFj+JyaK1/h1pdvpH7XM+nWkSw2lpqeoW8Ma9FjSGdVH5AUV7uAjUjCSb+0/wBD1OKp0q+Lo1aStGVODS7LXQS6l8j9rjXG/wCotd/+i2r3z+0DXz3rcnlftX+ID/1Frr/0B67/AMYfEGw8H6d9pu5Nzt8sNvH9+Q+g/wAa/Os3nN4104K7d9Pme7icK69HCcqu3Tj+R2fiDxjp/hnTZtQ1C5W2t4+pbqx9FHc1zngb4a+MP2oLtLy9+0+Fvhzv3Db8txqIB7Z/h9/u+m+uh+Cf7NGrfFHUrXxn8T4Wi05f3mneHWyFC9Q0yn/0A8n+Lj5a+zLW2isLdIIkVIkAVUUYAHYAV9hk+RuKVbE79j83zniCjljeGwDUquzluo+Ue7Xfoc54B+HugfDXRYtI8PaZDptmg+5GvLHuzseWY+prq1AHtS9eKCOa+7ilFWWx+S1atSvN1KknKT1bbu2/NklRzcRt9DUlRzfcb6GmQuh+Zvgz/k9DUv8AsM6p/wCip6Kk8F/8no6j/wBhnVP/AEVPRXzuGfx/4mfvOfStLDf9eofqcZ8SdTm0n9orxTdWds15dLqs6RW6KSXkYFVAA5PJ7V9Wfs6/sqT219B46+I+L7xA2JbTTWAMNiOqlh0LjsOie7fNXiXxdWT4E/tfReI7uEtpkt5HqKOV3eZDIvlzbfdSX/8AHa/Q7Q9Us9b0q0v7G4jubK4QSRzRNuVlIyCD6YrHB4ChLE1K1RXnF2+V7nLxXnmKo5Xg6WE0p1KcU5rd2Wsb9PPq9uhrIoRQFGAKdSUtfUH4eFIelLRQBEzMRx1prtlHz6HFPJGeOprl/H3jXTfh/wCFNS17VpRDZ2cRkc9ScdFUd2JwAPWk2oq7NKNOdapGnTV5N2SW7b2R+fXgkf8AGaOo/wDYZ1X/ANFz0Vb/AGS9Dvvif+0NqXimeIxwWv2rUblx0WW4Lokefo7f98UV4GEhzwc+7bP2jijFUsJiqOFm/ehTgn66v8mj6/8A2iPgNpnxy8IC1ZhZa1Zky6ff7cmKQjlWHdGxhvz7V8ffDz42eP8A9k3X5PCfifSprrRVkJ+wTNgoCeZLaX7rIeuOn+6a/SXaSM1yPjv4c+GviToz2HiTSLfVLXG4ecvzIf7yMPmQ+6kGu+vhXOftaUuWa69H6nxeTcRwwlB5dmVP2uGk72+1F94v9NDkfhr+098P/idHFHp+txWt/J10+/YQzg+gVjhv+Ak16stwm3O9MezV8W/EL/gnhZzNLc+EfEL2akZWy1VPNQH2lX5h+KtXno/Z/wDj/wDDvMeiazcNax9tO1vbGB7JKV/lWKxOIp6Vqd/OJ6ssgyLMPfy3HKF/s1FZr57H6MLIr9GFMmu4oVJeRFA6ktX52Cb9p7/j2XUdS3en2ywz/wB9bqryfs9fH34h4j13U7jyX6/2lrYaLH+5GX/lQsdKXwU5P1Vg/wBTKNF82JzClGPk7v7tD6z+J37WPw/+GcM8T6vFq2qop26fprLNJn0Zgdqf8CIr4s8YfEP4iftf+M4NE02zZbFJPMg0yJiLeAdPNuJMckDuf+AivZvAX/BO+3ieKfxd4kN0P4rDSozEh+sjZY/gFr6t8CfDrw78N9HTT/Dmk2+mWo+Y+QvLnH3nY/Mx9ySaydLE4yyqtQh2W7O2GZZBwzFzyxPEYjpOStGL7pPX+tzk/gL8ErD4JeCI9JgkNxfzYlvb3aAZZcAHGeAoxhV7D3or1lR3or1404QSUVofl2KxVbG154jESvOTu2f/2Q=="/>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AwODAwM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MDAwMDAw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9,710601570,\\BB8\websites\cis.msjc.edu\courses\core_courses\csis202\lessons\02\powerpoint\ch02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0,710601570,\\BB8\websites\cis.msjc.edu\courses\core_courses\csis202\lessons\02\powerpoint\ch02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1,710601570,\\BB8\websites\cis.msjc.edu\courses\core_courses\csis202\lessons\02\powerpoint\ch02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2,710601570,\\BB8\websites\cis.msjc.edu\courses\core_courses\csis202\lessons\02\powerpoint\ch02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3,710601570,\\BB8\websites\cis.msjc.edu\courses\core_courses\csis202\lessons\02\powerpoint\ch02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14,710601570,\\BB8\websites\cis.msjc.edu\courses\core_courses\csis202\lessons\02\powerpoint\ch02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5,710601570,\\BB8\websites\cis.msjc.edu\courses\core_courses\csis202\lessons\02\powerpoint\ch02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16,710601570,\\BB8\websites\cis.msjc.edu\courses\core_courses\csis202\lessons\02\powerpoint\ch02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17,710601570,\\BB8\websites\cis.msjc.edu\courses\core_courses\csis202\lessons\02\powerpoint\ch02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18,710601570,\\BB8\websites\cis.msjc.edu\courses\core_courses\csis202\lessons\02\powerpoint\ch02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710601570,\\BB8\websites\cis.msjc.edu\courses\core_courses\csis202\lessons\02\powerpoint\ch02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9,710601570,\\BB8\websites\cis.msjc.edu\courses\core_courses\csis202\lessons\02\powerpoint\ch02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20,710601570,\\BB8\websites\cis.msjc.edu\courses\core_courses\csis202\lessons\02\powerpoint\ch02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1,710601570,\\BB8\websites\cis.msjc.edu\courses\core_courses\csis202\lessons\02\powerpoint\ch02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22,710601570,\\BB8\websites\cis.msjc.edu\courses\core_courses\csis202\lessons\02\powerpoint\ch02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3,710601570,\\BB8\websites\cis.msjc.edu\courses\core_courses\csis202\lessons\02\powerpoint\ch02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24,710601570,\\BB8\websites\cis.msjc.edu\courses\core_courses\csis202\lessons\02\powerpoint\ch02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25,710601570,\\BB8\websites\cis.msjc.edu\courses\core_courses\csis202\lessons\02\powerpoint\ch02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26,710601570,\\BB8\websites\cis.msjc.edu\courses\core_courses\csis202\lessons\02\powerpoint\ch02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27,710601570,\\BB8\websites\cis.msjc.edu\courses\core_courses\csis202\lessons\02\powerpoint\ch02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28,710601570,\\BB8\websites\cis.msjc.edu\courses\core_courses\csis202\lessons\02\powerpoint\ch02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710601570,\\BB8\websites\cis.msjc.edu\courses\core_courses\csis202\lessons\02\powerpoint\ch02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 val="29,710601570,\\BB8\websites\cis.msjc.edu\courses\core_courses\csis202\lessons\02\powerpoint\ch02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30,710601570,\\BB8\websites\cis.msjc.edu\courses\core_courses\csis202\lessons\02\powerpoint\ch02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31,710601570,\\BB8\websites\cis.msjc.edu\courses\core_courses\csis202\lessons\02\powerpoint\ch02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32,710601570,\\BB8\websites\cis.msjc.edu\courses\core_courses\csis202\lessons\02\powerpoint\ch02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33,710601570,\\BB8\websites\cis.msjc.edu\courses\core_courses\csis202\lessons\02\powerpoint\ch02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34,710601570,\\BB8\websites\cis.msjc.edu\courses\core_courses\csis202\lessons\02\powerpoint\ch02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35,710601570,\\BB8\websites\cis.msjc.edu\courses\core_courses\csis202\lessons\02\powerpoint\ch02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36,710601570,\\BB8\websites\cis.msjc.edu\courses\core_courses\csis202\lessons\02\powerpoint\ch02_pptx\Media.ppcx"/>
</p:tagLst>
</file>

<file path=ppt/tags/tag38.xml><?xml version="1.0" encoding="utf-8"?>
<p:tagLst xmlns:a="http://schemas.openxmlformats.org/drawingml/2006/main" xmlns:r="http://schemas.openxmlformats.org/officeDocument/2006/relationships" xmlns:p="http://schemas.openxmlformats.org/presentationml/2006/main">
  <p:tag name="PPSNARRATION" val="37,710601570,\\BB8\websites\cis.msjc.edu\courses\core_courses\csis202\lessons\02\powerpoint\ch02_pptx\Media.ppcx"/>
</p:tagLst>
</file>

<file path=ppt/tags/tag39.xml><?xml version="1.0" encoding="utf-8"?>
<p:tagLst xmlns:a="http://schemas.openxmlformats.org/drawingml/2006/main" xmlns:r="http://schemas.openxmlformats.org/officeDocument/2006/relationships" xmlns:p="http://schemas.openxmlformats.org/presentationml/2006/main">
  <p:tag name="PPSNARRATION" val="38,710601570,\\BB8\websites\cis.msjc.edu\courses\core_courses\csis202\lessons\02\powerpoint\ch02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710601570,\\BB8\websites\cis.msjc.edu\courses\core_courses\csis202\lessons\02\powerpoint\ch02_pptx\Media.ppcx"/>
</p:tagLst>
</file>

<file path=ppt/tags/tag40.xml><?xml version="1.0" encoding="utf-8"?>
<p:tagLst xmlns:a="http://schemas.openxmlformats.org/drawingml/2006/main" xmlns:r="http://schemas.openxmlformats.org/officeDocument/2006/relationships" xmlns:p="http://schemas.openxmlformats.org/presentationml/2006/main">
  <p:tag name="PPSNARRATION" val="39,710601570,\\BB8\websites\cis.msjc.edu\courses\core_courses\csis202\lessons\02\powerpoint\ch02_pptx\Media.ppcx"/>
</p:tagLst>
</file>

<file path=ppt/tags/tag41.xml><?xml version="1.0" encoding="utf-8"?>
<p:tagLst xmlns:a="http://schemas.openxmlformats.org/drawingml/2006/main" xmlns:r="http://schemas.openxmlformats.org/officeDocument/2006/relationships" xmlns:p="http://schemas.openxmlformats.org/presentationml/2006/main">
  <p:tag name="PPSNARRATION" val="40,710601570,\\BB8\websites\cis.msjc.edu\courses\core_courses\csis202\lessons\02\powerpoint\ch02_pptx\Media.ppcx"/>
</p:tagLst>
</file>

<file path=ppt/tags/tag42.xml><?xml version="1.0" encoding="utf-8"?>
<p:tagLst xmlns:a="http://schemas.openxmlformats.org/drawingml/2006/main" xmlns:r="http://schemas.openxmlformats.org/officeDocument/2006/relationships" xmlns:p="http://schemas.openxmlformats.org/presentationml/2006/main">
  <p:tag name="PPSNARRATION" val="41,710601570,\\BB8\websites\cis.msjc.edu\courses\core_courses\csis202\lessons\02\powerpoint\ch02_pptx\Media.ppcx"/>
</p:tagLst>
</file>

<file path=ppt/tags/tag43.xml><?xml version="1.0" encoding="utf-8"?>
<p:tagLst xmlns:a="http://schemas.openxmlformats.org/drawingml/2006/main" xmlns:r="http://schemas.openxmlformats.org/officeDocument/2006/relationships" xmlns:p="http://schemas.openxmlformats.org/presentationml/2006/main">
  <p:tag name="PPSNARRATION" val="42,710601570,\\BB8\websites\cis.msjc.edu\courses\core_courses\csis202\lessons\02\powerpoint\ch02_pptx\Media.ppcx"/>
</p:tagLst>
</file>

<file path=ppt/tags/tag44.xml><?xml version="1.0" encoding="utf-8"?>
<p:tagLst xmlns:a="http://schemas.openxmlformats.org/drawingml/2006/main" xmlns:r="http://schemas.openxmlformats.org/officeDocument/2006/relationships" xmlns:p="http://schemas.openxmlformats.org/presentationml/2006/main">
  <p:tag name="PPSNARRATION" val="43,710601570,\\BB8\websites\cis.msjc.edu\courses\core_courses\csis202\lessons\02\powerpoint\ch02_pptx\Media.ppcx"/>
</p:tagLst>
</file>

<file path=ppt/tags/tag45.xml><?xml version="1.0" encoding="utf-8"?>
<p:tagLst xmlns:a="http://schemas.openxmlformats.org/drawingml/2006/main" xmlns:r="http://schemas.openxmlformats.org/officeDocument/2006/relationships" xmlns:p="http://schemas.openxmlformats.org/presentationml/2006/main">
  <p:tag name="PPSNARRATION" val="44,710601570,\\BB8\websites\cis.msjc.edu\courses\core_courses\csis202\lessons\02\powerpoint\ch02_pptx\Media.ppcx"/>
</p:tagLst>
</file>

<file path=ppt/tags/tag46.xml><?xml version="1.0" encoding="utf-8"?>
<p:tagLst xmlns:a="http://schemas.openxmlformats.org/drawingml/2006/main" xmlns:r="http://schemas.openxmlformats.org/officeDocument/2006/relationships" xmlns:p="http://schemas.openxmlformats.org/presentationml/2006/main">
  <p:tag name="PPSNARRATION" val="45,710601570,\\BB8\websites\cis.msjc.edu\courses\core_courses\csis202\lessons\02\powerpoint\ch02_pptx\Media.ppcx"/>
</p:tagLst>
</file>

<file path=ppt/tags/tag47.xml><?xml version="1.0" encoding="utf-8"?>
<p:tagLst xmlns:a="http://schemas.openxmlformats.org/drawingml/2006/main" xmlns:r="http://schemas.openxmlformats.org/officeDocument/2006/relationships" xmlns:p="http://schemas.openxmlformats.org/presentationml/2006/main">
  <p:tag name="PPSNARRATION" val="46,710601570,\\BB8\websites\cis.msjc.edu\courses\core_courses\csis202\lessons\02\powerpoint\ch02_pptx\Media.ppcx"/>
</p:tagLst>
</file>

<file path=ppt/tags/tag48.xml><?xml version="1.0" encoding="utf-8"?>
<p:tagLst xmlns:a="http://schemas.openxmlformats.org/drawingml/2006/main" xmlns:r="http://schemas.openxmlformats.org/officeDocument/2006/relationships" xmlns:p="http://schemas.openxmlformats.org/presentationml/2006/main">
  <p:tag name="PPSNARRATION" val="47,710601570,\\BB8\websites\cis.msjc.edu\courses\core_courses\csis202\lessons\02\powerpoint\ch02_pptx\Media.ppcx"/>
</p:tagLst>
</file>

<file path=ppt/tags/tag49.xml><?xml version="1.0" encoding="utf-8"?>
<p:tagLst xmlns:a="http://schemas.openxmlformats.org/drawingml/2006/main" xmlns:r="http://schemas.openxmlformats.org/officeDocument/2006/relationships" xmlns:p="http://schemas.openxmlformats.org/presentationml/2006/main">
  <p:tag name="PPSNARRATION" val="48,710601570,\\BB8\websites\cis.msjc.edu\courses\core_courses\csis202\lessons\02\powerpoint\ch02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710601570,\\BB8\websites\cis.msjc.edu\courses\core_courses\csis202\lessons\02\powerpoint\ch02_pptx\Media.ppcx"/>
</p:tagLst>
</file>

<file path=ppt/tags/tag50.xml><?xml version="1.0" encoding="utf-8"?>
<p:tagLst xmlns:a="http://schemas.openxmlformats.org/drawingml/2006/main" xmlns:r="http://schemas.openxmlformats.org/officeDocument/2006/relationships" xmlns:p="http://schemas.openxmlformats.org/presentationml/2006/main">
  <p:tag name="PPSNARRATION" val="49,710601570,\\BB8\websites\cis.msjc.edu\courses\core_courses\csis202\lessons\02\powerpoint\ch02_pptx\Media.ppcx"/>
</p:tagLst>
</file>

<file path=ppt/tags/tag51.xml><?xml version="1.0" encoding="utf-8"?>
<p:tagLst xmlns:a="http://schemas.openxmlformats.org/drawingml/2006/main" xmlns:r="http://schemas.openxmlformats.org/officeDocument/2006/relationships" xmlns:p="http://schemas.openxmlformats.org/presentationml/2006/main">
  <p:tag name="PPSNARRATION" val="50,710601570,\\BB8\websites\cis.msjc.edu\courses\core_courses\csis202\lessons\02\powerpoint\ch02_pptx\Media.ppcx"/>
</p:tagLst>
</file>

<file path=ppt/tags/tag52.xml><?xml version="1.0" encoding="utf-8"?>
<p:tagLst xmlns:a="http://schemas.openxmlformats.org/drawingml/2006/main" xmlns:r="http://schemas.openxmlformats.org/officeDocument/2006/relationships" xmlns:p="http://schemas.openxmlformats.org/presentationml/2006/main">
  <p:tag name="PPSNARRATION" val="51,710601570,\\BB8\websites\cis.msjc.edu\courses\core_courses\csis202\lessons\02\powerpoint\ch02_pptx\Media.ppcx"/>
</p:tagLst>
</file>

<file path=ppt/tags/tag53.xml><?xml version="1.0" encoding="utf-8"?>
<p:tagLst xmlns:a="http://schemas.openxmlformats.org/drawingml/2006/main" xmlns:r="http://schemas.openxmlformats.org/officeDocument/2006/relationships" xmlns:p="http://schemas.openxmlformats.org/presentationml/2006/main">
  <p:tag name="PPSNARRATION" val="52,710601570,\\BB8\websites\cis.msjc.edu\courses\core_courses\csis202\lessons\02\powerpoint\ch02_pptx\Media.ppcx"/>
</p:tagLst>
</file>

<file path=ppt/tags/tag54.xml><?xml version="1.0" encoding="utf-8"?>
<p:tagLst xmlns:a="http://schemas.openxmlformats.org/drawingml/2006/main" xmlns:r="http://schemas.openxmlformats.org/officeDocument/2006/relationships" xmlns:p="http://schemas.openxmlformats.org/presentationml/2006/main">
  <p:tag name="PPSNARRATION" val="53,710601570,\\BB8\websites\cis.msjc.edu\courses\core_courses\csis202\lessons\02\powerpoint\ch02_pptx\Media.ppcx"/>
</p:tagLst>
</file>

<file path=ppt/tags/tag55.xml><?xml version="1.0" encoding="utf-8"?>
<p:tagLst xmlns:a="http://schemas.openxmlformats.org/drawingml/2006/main" xmlns:r="http://schemas.openxmlformats.org/officeDocument/2006/relationships" xmlns:p="http://schemas.openxmlformats.org/presentationml/2006/main">
  <p:tag name="PPSNARRATION" val="54,710601570,\\BB8\websites\cis.msjc.edu\courses\core_courses\csis202\lessons\02\powerpoint\ch02_pptx\Media.ppcx"/>
</p:tagLst>
</file>

<file path=ppt/tags/tag56.xml><?xml version="1.0" encoding="utf-8"?>
<p:tagLst xmlns:a="http://schemas.openxmlformats.org/drawingml/2006/main" xmlns:r="http://schemas.openxmlformats.org/officeDocument/2006/relationships" xmlns:p="http://schemas.openxmlformats.org/presentationml/2006/main">
  <p:tag name="PPSNARRATION" val="55,710601570,\\BB8\websites\cis.msjc.edu\courses\core_courses\csis202\lessons\02\powerpoint\ch02_pptx\Media.ppcx"/>
</p:tagLst>
</file>

<file path=ppt/tags/tag57.xml><?xml version="1.0" encoding="utf-8"?>
<p:tagLst xmlns:a="http://schemas.openxmlformats.org/drawingml/2006/main" xmlns:r="http://schemas.openxmlformats.org/officeDocument/2006/relationships" xmlns:p="http://schemas.openxmlformats.org/presentationml/2006/main">
  <p:tag name="PPSNARRATION" val="56,710601570,\\BB8\websites\cis.msjc.edu\courses\core_courses\csis202\lessons\02\powerpoint\ch02_pptx\Media.ppcx"/>
</p:tagLst>
</file>

<file path=ppt/tags/tag58.xml><?xml version="1.0" encoding="utf-8"?>
<p:tagLst xmlns:a="http://schemas.openxmlformats.org/drawingml/2006/main" xmlns:r="http://schemas.openxmlformats.org/officeDocument/2006/relationships" xmlns:p="http://schemas.openxmlformats.org/presentationml/2006/main">
  <p:tag name="PPSNARRATION" val="57,710601570,\\BB8\websites\cis.msjc.edu\courses\core_courses\csis202\lessons\02\powerpoint\ch02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710601570,\\BB8\websites\cis.msjc.edu\courses\core_courses\csis202\lessons\02\powerpoint\ch02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710601570,\\BB8\websites\cis.msjc.edu\courses\core_courses\csis202\lessons\02\powerpoint\ch02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8,710601570,\\BB8\websites\cis.msjc.edu\courses\core_courses\csis202\lessons\02\powerpoint\ch02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7,710601570,\\BB8\websites\cis.msjc.edu\courses\core_courses\csis202\lessons\02\powerpoint\ch02_pptx\Media.ppcx"/>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2437</TotalTime>
  <Words>1725</Words>
  <Application>Microsoft Office PowerPoint</Application>
  <PresentationFormat>On-screen Show (4:3)</PresentationFormat>
  <Paragraphs>215</Paragraphs>
  <Slides>57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Tahoma</vt:lpstr>
      <vt:lpstr>Times New Roman</vt:lpstr>
      <vt:lpstr>Wingdings</vt:lpstr>
      <vt:lpstr>Blends</vt:lpstr>
      <vt:lpstr>Chapter 2</vt:lpstr>
      <vt:lpstr>What We’ll Be Covering</vt:lpstr>
      <vt:lpstr>Overall Data Communications Architecture</vt:lpstr>
      <vt:lpstr>Data Digitization</vt:lpstr>
      <vt:lpstr>7-Bit ASCII Code table</vt:lpstr>
      <vt:lpstr>EBCDIC Code Table</vt:lpstr>
      <vt:lpstr>Unicode Table</vt:lpstr>
      <vt:lpstr>Serial vs. Parallel Data Transmission</vt:lpstr>
      <vt:lpstr>Serial vs. parallel Data Transmission</vt:lpstr>
      <vt:lpstr>Synchronous vs. Asynchronous transmission</vt:lpstr>
      <vt:lpstr>Half vs. Full duplex</vt:lpstr>
      <vt:lpstr>Modulation vs. Demodulation</vt:lpstr>
      <vt:lpstr>Modem Based Communication Channels</vt:lpstr>
      <vt:lpstr>Carrier Wave</vt:lpstr>
      <vt:lpstr>Amplitude Modulation</vt:lpstr>
      <vt:lpstr>Frequency Modulation</vt:lpstr>
      <vt:lpstr>Phase Modulation</vt:lpstr>
      <vt:lpstr>Detecting Phase Shifting</vt:lpstr>
      <vt:lpstr>Increasing Transmission Efficiency</vt:lpstr>
      <vt:lpstr>Differential Quadrature Phase Shift keying</vt:lpstr>
      <vt:lpstr>Quadrature Amplitude Modulation</vt:lpstr>
      <vt:lpstr>Data Compression</vt:lpstr>
      <vt:lpstr>Data compression</vt:lpstr>
      <vt:lpstr>Packetization</vt:lpstr>
      <vt:lpstr>Packetization  </vt:lpstr>
      <vt:lpstr>Packetization</vt:lpstr>
      <vt:lpstr>Encapsulation / De-encapsulation</vt:lpstr>
      <vt:lpstr>PowerPoint Presentation</vt:lpstr>
      <vt:lpstr>Multiplexing</vt:lpstr>
      <vt:lpstr>Frequency Division Multiplexing</vt:lpstr>
      <vt:lpstr>Time Division Multiplexing</vt:lpstr>
      <vt:lpstr>Statistical Time Division Multiplexing</vt:lpstr>
      <vt:lpstr>Switching</vt:lpstr>
      <vt:lpstr>Circuit Switching</vt:lpstr>
      <vt:lpstr>Packet switching</vt:lpstr>
      <vt:lpstr>Circuit vs Packet Switching</vt:lpstr>
      <vt:lpstr>Datagram Delivery on a Packet Switched Network</vt:lpstr>
      <vt:lpstr>Connectionless vs. Connection-Oriented Networks</vt:lpstr>
      <vt:lpstr>Error Control Techniques</vt:lpstr>
      <vt:lpstr>Error Prevention</vt:lpstr>
      <vt:lpstr>Error Detection Process</vt:lpstr>
      <vt:lpstr>The Error Detection Process</vt:lpstr>
      <vt:lpstr>Error Detection Techniques</vt:lpstr>
      <vt:lpstr>Parity</vt:lpstr>
      <vt:lpstr>Parity Checking</vt:lpstr>
      <vt:lpstr>Parity Checking </vt:lpstr>
      <vt:lpstr>Longitudinal Redundancy Check (LRC)</vt:lpstr>
      <vt:lpstr>Longitudinal Redundancy Check (LRC)</vt:lpstr>
      <vt:lpstr>Checksums</vt:lpstr>
      <vt:lpstr>Checksum Calculation</vt:lpstr>
      <vt:lpstr>Cyclic Redundancy Check (CRC)</vt:lpstr>
      <vt:lpstr>Error Correction </vt:lpstr>
      <vt:lpstr>Automatic Retransmission Request (ARQ)</vt:lpstr>
      <vt:lpstr>Discrete ARQ (ACK/NAK)</vt:lpstr>
      <vt:lpstr>Continuous ARQ</vt:lpstr>
      <vt:lpstr>Selective ARQ</vt:lpstr>
      <vt:lpstr>Flow Control</vt:lpstr>
    </vt:vector>
  </TitlesOfParts>
  <Company>dishaw.net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CSIS202:Lectures:Chapter 2</dc:title>
  <dc:creator>Bill S. Bennett</dc:creator>
  <cp:lastModifiedBy>Bill Bennett</cp:lastModifiedBy>
  <cp:revision>126</cp:revision>
  <dcterms:created xsi:type="dcterms:W3CDTF">2003-12-02T02:48:44Z</dcterms:created>
  <dcterms:modified xsi:type="dcterms:W3CDTF">2024-05-09T20:17:52Z</dcterms:modified>
</cp:coreProperties>
</file>