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sldIdLst>
    <p:sldId id="257" r:id="rId2"/>
    <p:sldId id="296" r:id="rId3"/>
    <p:sldId id="297" r:id="rId4"/>
    <p:sldId id="256" r:id="rId5"/>
    <p:sldId id="276" r:id="rId6"/>
    <p:sldId id="298" r:id="rId7"/>
    <p:sldId id="299" r:id="rId8"/>
    <p:sldId id="277" r:id="rId9"/>
    <p:sldId id="259" r:id="rId10"/>
    <p:sldId id="278" r:id="rId11"/>
    <p:sldId id="304" r:id="rId12"/>
    <p:sldId id="279" r:id="rId13"/>
    <p:sldId id="280" r:id="rId14"/>
    <p:sldId id="300" r:id="rId15"/>
    <p:sldId id="301" r:id="rId16"/>
    <p:sldId id="302" r:id="rId17"/>
    <p:sldId id="260" r:id="rId18"/>
    <p:sldId id="303" r:id="rId19"/>
    <p:sldId id="261" r:id="rId20"/>
    <p:sldId id="281" r:id="rId21"/>
    <p:sldId id="295" r:id="rId22"/>
    <p:sldId id="305" r:id="rId23"/>
    <p:sldId id="306" r:id="rId24"/>
    <p:sldId id="307" r:id="rId25"/>
    <p:sldId id="308" r:id="rId26"/>
    <p:sldId id="309" r:id="rId27"/>
    <p:sldId id="264" r:id="rId28"/>
    <p:sldId id="284" r:id="rId29"/>
    <p:sldId id="262" r:id="rId30"/>
    <p:sldId id="283" r:id="rId31"/>
    <p:sldId id="263" r:id="rId32"/>
    <p:sldId id="265" r:id="rId33"/>
    <p:sldId id="286" r:id="rId34"/>
    <p:sldId id="287" r:id="rId35"/>
    <p:sldId id="285" r:id="rId36"/>
    <p:sldId id="288" r:id="rId37"/>
    <p:sldId id="266" r:id="rId38"/>
    <p:sldId id="267" r:id="rId39"/>
    <p:sldId id="289" r:id="rId40"/>
    <p:sldId id="290" r:id="rId41"/>
    <p:sldId id="268" r:id="rId42"/>
    <p:sldId id="310" r:id="rId43"/>
    <p:sldId id="269" r:id="rId44"/>
    <p:sldId id="291" r:id="rId45"/>
    <p:sldId id="293" r:id="rId46"/>
    <p:sldId id="292" r:id="rId47"/>
    <p:sldId id="270" r:id="rId48"/>
    <p:sldId id="311" r:id="rId49"/>
    <p:sldId id="312" r:id="rId50"/>
    <p:sldId id="313" r:id="rId51"/>
    <p:sldId id="314" r:id="rId52"/>
    <p:sldId id="271" r:id="rId53"/>
  </p:sldIdLst>
  <p:sldSz cx="9144000" cy="6858000" type="screen4x3"/>
  <p:notesSz cx="6858000" cy="9144000"/>
  <p:custDataLst>
    <p:tags r:id="rId55"/>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DBD"/>
    <a:srgbClr val="313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29" d="100"/>
          <a:sy n="129" d="100"/>
        </p:scale>
        <p:origin x="151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9F68A06-A592-4121-A080-41E0922783BE}" type="datetimeFigureOut">
              <a:rPr lang="en-US"/>
              <a:pPr>
                <a:defRPr/>
              </a:pPr>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A9426387-9243-47F3-9777-46CC2946B9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These are my notes</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0D438AA-D90E-4263-BE4A-0443A4667828}" type="slidenum">
              <a:rPr lang="en-US" smtClean="0"/>
              <a:pPr>
                <a:defRPr/>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cs typeface="+mn-cs"/>
              </a:endParaRPr>
            </a:p>
          </p:txBody>
        </p:sp>
      </p:grpSp>
      <p:sp>
        <p:nvSpPr>
          <p:cNvPr id="6156"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1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8199C22-BD74-451F-89AF-480E181CBD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665A795-C234-412A-9BD5-394222E5FD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71EF725-E164-4457-AE05-C897E6796B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29D8562-AA46-4B8B-975C-6FFB6C4F08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0B33C4A-5449-475B-9968-A5A71C0954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321A1A9-8D10-48CA-B8C2-361F5614717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175A5A0E-6538-46DE-994E-D6F64D8884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259F0ABA-2A2C-483F-9B82-7EA0E28B38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B9484EE-68D5-4A8C-BF98-4C8949D590C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41BBCD2-65DE-46B9-95B1-481BA0310C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61DD67E-E2E3-4376-A2AC-A60755F80F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cs typeface="+mn-cs"/>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cs typeface="+mn-cs"/>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cs typeface="+mn-cs"/>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cs typeface="+mn-cs"/>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3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n-US"/>
          </a:p>
        </p:txBody>
      </p:sp>
      <p:sp>
        <p:nvSpPr>
          <p:cNvPr id="513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en-US"/>
          </a:p>
        </p:txBody>
      </p:sp>
      <p:sp>
        <p:nvSpPr>
          <p:cNvPr id="513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03949851-7A4B-4663-8396-0DBDAB97E6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is.bbent.com/Courses/CSIS202/Lessons/1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atin typeface="Arial" charset="0"/>
              </a:rPr>
              <a:t>Chapter 11</a:t>
            </a:r>
          </a:p>
        </p:txBody>
      </p:sp>
      <p:sp>
        <p:nvSpPr>
          <p:cNvPr id="3075" name="Rectangle 3"/>
          <p:cNvSpPr>
            <a:spLocks noGrp="1" noChangeArrowheads="1"/>
          </p:cNvSpPr>
          <p:nvPr>
            <p:ph type="subTitle" idx="1"/>
          </p:nvPr>
        </p:nvSpPr>
        <p:spPr>
          <a:xfrm>
            <a:off x="533400" y="3886200"/>
            <a:ext cx="8153400" cy="1752600"/>
          </a:xfrm>
        </p:spPr>
        <p:txBody>
          <a:bodyPr/>
          <a:lstStyle/>
          <a:p>
            <a:pPr eaLnBrk="1" hangingPunct="1"/>
            <a:r>
              <a:rPr lang="en-US" dirty="0">
                <a:latin typeface="Arial" charset="0"/>
              </a:rPr>
              <a:t>Network Management</a:t>
            </a:r>
          </a:p>
          <a:p>
            <a:pPr eaLnBrk="1" hangingPunct="1"/>
            <a:endParaRPr lang="en-US" dirty="0">
              <a:latin typeface="Arial" charset="0"/>
            </a:endParaRPr>
          </a:p>
          <a:p>
            <a:pPr eaLnBrk="1" hangingPunct="1"/>
            <a:r>
              <a:rPr lang="en-US" sz="2400" dirty="0">
                <a:hlinkClick r:id="rId2"/>
              </a:rPr>
              <a:t>https://cis.BBent.com/Courses/CSIS202/Lessons/11</a:t>
            </a:r>
            <a:endParaRPr lang="en-US" sz="2400" dirty="0"/>
          </a:p>
          <a:p>
            <a:pPr eaLnBrk="1" hangingPunct="1"/>
            <a:endParaRPr lang="en-US" dirty="0">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atin typeface="Arial" charset="0"/>
              </a:rPr>
              <a:t>Service Costing</a:t>
            </a:r>
          </a:p>
        </p:txBody>
      </p:sp>
      <p:sp>
        <p:nvSpPr>
          <p:cNvPr id="12291" name="Rectangle 3"/>
          <p:cNvSpPr>
            <a:spLocks noGrp="1" noChangeArrowheads="1"/>
          </p:cNvSpPr>
          <p:nvPr>
            <p:ph type="body" idx="1"/>
          </p:nvPr>
        </p:nvSpPr>
        <p:spPr/>
        <p:txBody>
          <a:bodyPr/>
          <a:lstStyle/>
          <a:p>
            <a:pPr eaLnBrk="1" hangingPunct="1">
              <a:lnSpc>
                <a:spcPct val="90000"/>
              </a:lnSpc>
            </a:pPr>
            <a:r>
              <a:rPr lang="en-US" sz="2800">
                <a:solidFill>
                  <a:srgbClr val="C00000"/>
                </a:solidFill>
                <a:latin typeface="Arial" charset="0"/>
              </a:rPr>
              <a:t>Direct costs: </a:t>
            </a:r>
            <a:r>
              <a:rPr lang="en-US" sz="2800">
                <a:latin typeface="Arial" charset="0"/>
              </a:rPr>
              <a:t>Those that can be directly attributed to the provision of a given service.</a:t>
            </a:r>
            <a:endParaRPr lang="en-US" sz="2800">
              <a:latin typeface="Arial" charset="0"/>
              <a:cs typeface="Times New Roman" pitchFamily="18" charset="0"/>
            </a:endParaRPr>
          </a:p>
          <a:p>
            <a:pPr eaLnBrk="1" hangingPunct="1">
              <a:lnSpc>
                <a:spcPct val="90000"/>
              </a:lnSpc>
            </a:pPr>
            <a:r>
              <a:rPr lang="en-US" sz="2800">
                <a:latin typeface="Arial" charset="0"/>
              </a:rPr>
              <a:t>Indirect costs: Those that go to support the overall IT infrastructure on which all services depend.</a:t>
            </a:r>
            <a:endParaRPr lang="en-US" sz="2800">
              <a:latin typeface="Arial" charset="0"/>
              <a:cs typeface="Times New Roman" pitchFamily="18" charset="0"/>
            </a:endParaRPr>
          </a:p>
          <a:p>
            <a:pPr eaLnBrk="1" hangingPunct="1">
              <a:lnSpc>
                <a:spcPct val="90000"/>
              </a:lnSpc>
            </a:pPr>
            <a:r>
              <a:rPr lang="en-US" sz="2800">
                <a:solidFill>
                  <a:srgbClr val="C00000"/>
                </a:solidFill>
                <a:latin typeface="Arial" charset="0"/>
              </a:rPr>
              <a:t>Variable costs: </a:t>
            </a:r>
            <a:r>
              <a:rPr lang="en-US" sz="2800">
                <a:latin typeface="Arial" charset="0"/>
              </a:rPr>
              <a:t>Those that vary directly with the amount or level of service required or purchased.</a:t>
            </a:r>
            <a:endParaRPr lang="en-US" sz="2800">
              <a:latin typeface="Arial" charset="0"/>
              <a:cs typeface="Times New Roman" pitchFamily="18" charset="0"/>
            </a:endParaRPr>
          </a:p>
          <a:p>
            <a:pPr eaLnBrk="1" hangingPunct="1">
              <a:lnSpc>
                <a:spcPct val="90000"/>
              </a:lnSpc>
            </a:pPr>
            <a:r>
              <a:rPr lang="en-US" sz="2800">
                <a:solidFill>
                  <a:srgbClr val="C00000"/>
                </a:solidFill>
                <a:latin typeface="Arial" charset="0"/>
              </a:rPr>
              <a:t>Fixed costs: </a:t>
            </a:r>
            <a:r>
              <a:rPr lang="en-US" sz="2800">
                <a:latin typeface="Arial" charset="0"/>
              </a:rPr>
              <a:t>Those that do not vary as additional amounts or levels of service are required or delivered.</a:t>
            </a:r>
            <a:endParaRPr lang="en-US" sz="2800">
              <a:latin typeface="Arial" charset="0"/>
              <a:cs typeface="Times New Roman" pitchFamily="18" charset="0"/>
            </a:endParaRPr>
          </a:p>
          <a:p>
            <a:pPr eaLnBrk="1" hangingPunct="1">
              <a:lnSpc>
                <a:spcPct val="90000"/>
              </a:lnSpc>
            </a:pPr>
            <a:endParaRPr lang="en-US" sz="28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atin typeface="Arial" charset="0"/>
              </a:rPr>
              <a:t>Elements of IT Infrastructure </a:t>
            </a:r>
            <a:endParaRPr lang="en-US"/>
          </a:p>
        </p:txBody>
      </p:sp>
      <p:sp>
        <p:nvSpPr>
          <p:cNvPr id="13315" name="Content Placeholder 2"/>
          <p:cNvSpPr>
            <a:spLocks noGrp="1"/>
          </p:cNvSpPr>
          <p:nvPr>
            <p:ph idx="1"/>
          </p:nvPr>
        </p:nvSpPr>
        <p:spPr/>
        <p:txBody>
          <a:bodyPr/>
          <a:lstStyle/>
          <a:p>
            <a:pPr eaLnBrk="1" hangingPunct="1"/>
            <a:r>
              <a:rPr lang="en-US"/>
              <a:t>Applications &amp; Databases</a:t>
            </a:r>
          </a:p>
          <a:p>
            <a:pPr eaLnBrk="1" hangingPunct="1"/>
            <a:r>
              <a:rPr lang="en-US"/>
              <a:t>Desktops, Users, Printers</a:t>
            </a:r>
          </a:p>
          <a:p>
            <a:pPr eaLnBrk="1" hangingPunct="1"/>
            <a:r>
              <a:rPr lang="en-US"/>
              <a:t>Servers, Mainframes</a:t>
            </a:r>
          </a:p>
          <a:p>
            <a:pPr eaLnBrk="1" hangingPunct="1"/>
            <a:r>
              <a:rPr lang="en-US"/>
              <a:t>Help Desk, Consolidated Services Management</a:t>
            </a:r>
          </a:p>
          <a:p>
            <a:pPr eaLnBrk="1" hangingPunct="1"/>
            <a:r>
              <a:rPr lang="en-US"/>
              <a:t>Enterprise Network Management</a:t>
            </a:r>
          </a:p>
          <a:p>
            <a:pPr eaLnBrk="1" hangingPunct="1"/>
            <a:r>
              <a:rPr lang="en-US"/>
              <a:t>LAN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atin typeface="Arial" charset="0"/>
              </a:rPr>
              <a:t>Elements of IT Infrastructure </a:t>
            </a:r>
          </a:p>
        </p:txBody>
      </p:sp>
      <p:pic>
        <p:nvPicPr>
          <p:cNvPr id="14339" name="Picture 4" descr="c11f004"/>
          <p:cNvPicPr>
            <a:picLocks noGrp="1" noChangeAspect="1" noChangeArrowheads="1"/>
          </p:cNvPicPr>
          <p:nvPr>
            <p:ph type="body" idx="1"/>
          </p:nvPr>
        </p:nvPicPr>
        <p:blipFill>
          <a:blip r:embed="rId2" cstate="print"/>
          <a:srcRect/>
          <a:stretch>
            <a:fillRect/>
          </a:stretch>
        </p:blipFill>
        <p:spPr>
          <a:xfrm>
            <a:off x="1262063" y="1828800"/>
            <a:ext cx="6738937" cy="47926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4000">
                <a:latin typeface="Arial" charset="0"/>
              </a:rPr>
              <a:t>IT Infrastructure Management</a:t>
            </a:r>
          </a:p>
        </p:txBody>
      </p:sp>
      <p:sp>
        <p:nvSpPr>
          <p:cNvPr id="15363" name="Rectangle 3"/>
          <p:cNvSpPr>
            <a:spLocks noGrp="1" noChangeArrowheads="1"/>
          </p:cNvSpPr>
          <p:nvPr>
            <p:ph type="body" idx="1"/>
          </p:nvPr>
        </p:nvSpPr>
        <p:spPr>
          <a:xfrm>
            <a:off x="838200" y="2017713"/>
            <a:ext cx="7772400" cy="4114800"/>
          </a:xfrm>
        </p:spPr>
        <p:txBody>
          <a:bodyPr/>
          <a:lstStyle/>
          <a:p>
            <a:pPr eaLnBrk="1" hangingPunct="1">
              <a:lnSpc>
                <a:spcPct val="90000"/>
              </a:lnSpc>
            </a:pPr>
            <a:r>
              <a:rPr lang="en-US" sz="2700">
                <a:latin typeface="Arial" charset="0"/>
              </a:rPr>
              <a:t>The achievement of management expectations depends on properly managed components of the IT infrastructure. </a:t>
            </a:r>
          </a:p>
          <a:p>
            <a:pPr eaLnBrk="1" hangingPunct="1">
              <a:lnSpc>
                <a:spcPct val="90000"/>
              </a:lnSpc>
            </a:pPr>
            <a:r>
              <a:rPr lang="en-US" sz="2700">
                <a:latin typeface="Arial" charset="0"/>
              </a:rPr>
              <a:t>An IT infrastructure is made of a combination of separately managed and monitored elements. </a:t>
            </a:r>
          </a:p>
          <a:p>
            <a:pPr eaLnBrk="1" hangingPunct="1">
              <a:lnSpc>
                <a:spcPct val="90000"/>
              </a:lnSpc>
            </a:pPr>
            <a:r>
              <a:rPr lang="en-US" sz="2700">
                <a:latin typeface="Arial" charset="0"/>
              </a:rPr>
              <a:t>These different management tools often do not interoperate or share data. </a:t>
            </a:r>
          </a:p>
          <a:p>
            <a:pPr eaLnBrk="1" hangingPunct="1">
              <a:lnSpc>
                <a:spcPct val="90000"/>
              </a:lnSpc>
            </a:pPr>
            <a:r>
              <a:rPr lang="en-US" sz="2700">
                <a:latin typeface="Arial" charset="0"/>
              </a:rPr>
              <a:t>Multiple different categories of management and monitoring tools are required to ensure end-to-end performance of the overall IT infrastructure.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a:t>Application &amp; Database Management</a:t>
            </a:r>
            <a:endParaRPr lang="en-US"/>
          </a:p>
        </p:txBody>
      </p:sp>
      <p:sp>
        <p:nvSpPr>
          <p:cNvPr id="16387" name="Content Placeholder 2"/>
          <p:cNvSpPr>
            <a:spLocks noGrp="1"/>
          </p:cNvSpPr>
          <p:nvPr>
            <p:ph idx="1"/>
          </p:nvPr>
        </p:nvSpPr>
        <p:spPr>
          <a:xfrm>
            <a:off x="1182688" y="1905000"/>
            <a:ext cx="7772400" cy="4114800"/>
          </a:xfrm>
        </p:spPr>
        <p:txBody>
          <a:bodyPr/>
          <a:lstStyle/>
          <a:p>
            <a:pPr eaLnBrk="1" hangingPunct="1"/>
            <a:r>
              <a:rPr lang="en-US"/>
              <a:t>Event &amp; Performance Metrics</a:t>
            </a:r>
          </a:p>
          <a:p>
            <a:pPr lvl="1" eaLnBrk="1" hangingPunct="1"/>
            <a:r>
              <a:rPr lang="en-US" sz="2600"/>
              <a:t>Need to be built into applications</a:t>
            </a:r>
          </a:p>
          <a:p>
            <a:pPr lvl="1" eaLnBrk="1" hangingPunct="1"/>
            <a:r>
              <a:rPr lang="en-US" sz="2600"/>
              <a:t>“Event” is a database transaction or update</a:t>
            </a:r>
          </a:p>
          <a:p>
            <a:pPr lvl="1" eaLnBrk="1" hangingPunct="1"/>
            <a:r>
              <a:rPr lang="en-US" sz="2600"/>
              <a:t>“Instrumentation” refers to embedded performance metrics</a:t>
            </a:r>
          </a:p>
          <a:p>
            <a:pPr lvl="1" eaLnBrk="1" hangingPunct="1"/>
            <a:r>
              <a:rPr lang="en-US" sz="2600"/>
              <a:t>“Agents” collect, format &amp; transmit event conditions and performance metrics from applications to the management console</a:t>
            </a:r>
          </a:p>
          <a:p>
            <a:pPr lvl="1" eaLnBrk="1" hangingPunct="1"/>
            <a:r>
              <a:rPr lang="en-US" sz="2600"/>
              <a:t>2 primary network variables affecting distributed applications are:</a:t>
            </a:r>
          </a:p>
          <a:p>
            <a:pPr lvl="2" eaLnBrk="1" hangingPunct="1"/>
            <a:r>
              <a:rPr lang="en-US" sz="2000"/>
              <a:t>Latency and Bandwidth</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600"/>
              <a:t>Application &amp; Database Management</a:t>
            </a:r>
          </a:p>
        </p:txBody>
      </p:sp>
      <p:sp>
        <p:nvSpPr>
          <p:cNvPr id="17411" name="Content Placeholder 2"/>
          <p:cNvSpPr>
            <a:spLocks noGrp="1"/>
          </p:cNvSpPr>
          <p:nvPr>
            <p:ph idx="1"/>
          </p:nvPr>
        </p:nvSpPr>
        <p:spPr/>
        <p:txBody>
          <a:bodyPr/>
          <a:lstStyle/>
          <a:p>
            <a:pPr marL="342900" lvl="1" indent="-342900" eaLnBrk="1" hangingPunct="1">
              <a:buClr>
                <a:schemeClr val="folHlink"/>
              </a:buClr>
              <a:buSzPct val="60000"/>
            </a:pPr>
            <a:r>
              <a:rPr lang="en-US" b="1">
                <a:latin typeface="Arial" charset="0"/>
              </a:rPr>
              <a:t>Application Management Specification (AMS) </a:t>
            </a:r>
            <a:r>
              <a:rPr lang="en-US">
                <a:latin typeface="Arial" charset="0"/>
              </a:rPr>
              <a:t>is a set of management objects that define:</a:t>
            </a:r>
          </a:p>
          <a:p>
            <a:pPr marL="742950" lvl="2" indent="-342900" eaLnBrk="1" hangingPunct="1">
              <a:buSzPct val="60000"/>
            </a:pPr>
            <a:r>
              <a:rPr lang="en-US">
                <a:latin typeface="Arial" charset="0"/>
              </a:rPr>
              <a:t>Distribution, dependencies, relationships, monitoring &amp; management criteria, &amp; performance metrics processed by agents</a:t>
            </a:r>
          </a:p>
          <a:p>
            <a:pPr eaLnBrk="1" hangingPunct="1"/>
            <a:r>
              <a:rPr lang="en-US" sz="2800" b="1">
                <a:latin typeface="Arial" charset="0"/>
              </a:rPr>
              <a:t>Application Response Measurement (ARM) </a:t>
            </a:r>
            <a:r>
              <a:rPr lang="en-US" sz="2800">
                <a:latin typeface="Arial" charset="0"/>
              </a:rPr>
              <a:t>is an API that can be used by applications developers and can measure several key application statistics. </a:t>
            </a:r>
          </a:p>
          <a:p>
            <a:pPr eaLnBrk="1" hangingPunct="1"/>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600"/>
              <a:t>Application &amp; Database Management</a:t>
            </a:r>
            <a:endParaRPr lang="en-US"/>
          </a:p>
        </p:txBody>
      </p:sp>
      <p:sp>
        <p:nvSpPr>
          <p:cNvPr id="18435" name="Content Placeholder 2"/>
          <p:cNvSpPr>
            <a:spLocks noGrp="1"/>
          </p:cNvSpPr>
          <p:nvPr>
            <p:ph idx="1"/>
          </p:nvPr>
        </p:nvSpPr>
        <p:spPr/>
        <p:txBody>
          <a:bodyPr/>
          <a:lstStyle/>
          <a:p>
            <a:pPr eaLnBrk="1" hangingPunct="1"/>
            <a:r>
              <a:rPr lang="en-US" b="1"/>
              <a:t>Web-based Enterprise Management (WBEM)</a:t>
            </a:r>
          </a:p>
          <a:p>
            <a:pPr lvl="1" eaLnBrk="1" hangingPunct="1"/>
            <a:r>
              <a:rPr lang="en-US"/>
              <a:t>Another possible standard for distributed application management</a:t>
            </a:r>
          </a:p>
          <a:p>
            <a:pPr lvl="1" eaLnBrk="1" hangingPunct="1"/>
            <a:r>
              <a:rPr lang="en-US"/>
              <a:t>Integrates SNMP, HTTP &amp; DMI into an application management architecture that can use common Web browser software as its user interface</a:t>
            </a:r>
          </a:p>
          <a:p>
            <a:pPr lvl="1" eaLnBrk="1" hangingPunct="1"/>
            <a:r>
              <a:rPr lang="en-US"/>
              <a:t>Developed by IETF</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a:latin typeface="Arial" charset="0"/>
              </a:rPr>
              <a:t>Distributed Application Management Architecture</a:t>
            </a:r>
            <a:r>
              <a:rPr lang="en-US">
                <a:latin typeface="Arial" charset="0"/>
              </a:rPr>
              <a:t> </a:t>
            </a:r>
          </a:p>
        </p:txBody>
      </p:sp>
      <p:pic>
        <p:nvPicPr>
          <p:cNvPr id="19459" name="Picture 4" descr="c11f005"/>
          <p:cNvPicPr>
            <a:picLocks noChangeAspect="1" noChangeArrowheads="1"/>
          </p:cNvPicPr>
          <p:nvPr/>
        </p:nvPicPr>
        <p:blipFill>
          <a:blip r:embed="rId2" cstate="print"/>
          <a:srcRect/>
          <a:stretch>
            <a:fillRect/>
          </a:stretch>
        </p:blipFill>
        <p:spPr bwMode="auto">
          <a:xfrm>
            <a:off x="204788" y="2514600"/>
            <a:ext cx="8601075" cy="3429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a:t>Enterprise Database Management</a:t>
            </a:r>
          </a:p>
        </p:txBody>
      </p:sp>
      <p:sp>
        <p:nvSpPr>
          <p:cNvPr id="20483" name="Content Placeholder 2"/>
          <p:cNvSpPr>
            <a:spLocks noGrp="1"/>
          </p:cNvSpPr>
          <p:nvPr>
            <p:ph idx="1"/>
          </p:nvPr>
        </p:nvSpPr>
        <p:spPr/>
        <p:txBody>
          <a:bodyPr/>
          <a:lstStyle/>
          <a:p>
            <a:pPr eaLnBrk="1" hangingPunct="1"/>
            <a:r>
              <a:rPr lang="en-US"/>
              <a:t>IETF database MIB</a:t>
            </a:r>
          </a:p>
          <a:p>
            <a:pPr eaLnBrk="1" hangingPunct="1"/>
            <a:r>
              <a:rPr lang="en-US"/>
              <a:t>Major functional areas of consolidated data management:</a:t>
            </a:r>
          </a:p>
          <a:p>
            <a:pPr lvl="1" eaLnBrk="1" hangingPunct="1"/>
            <a:r>
              <a:rPr lang="en-US"/>
              <a:t>Global user administration</a:t>
            </a:r>
          </a:p>
          <a:p>
            <a:pPr lvl="1" eaLnBrk="1" hangingPunct="1"/>
            <a:r>
              <a:rPr lang="en-US"/>
              <a:t>Heterogeneous data schema &amp; content manipulation</a:t>
            </a:r>
          </a:p>
          <a:p>
            <a:pPr lvl="1" eaLnBrk="1" hangingPunct="1"/>
            <a:r>
              <a:rPr lang="en-US"/>
              <a:t>Effective troubleshooting</a:t>
            </a:r>
          </a:p>
          <a:p>
            <a:pPr lvl="1" eaLnBrk="1" hangingPunct="1"/>
            <a:r>
              <a:rPr lang="en-US"/>
              <a:t>Support for: Oracle, informix, SQL Server, Adaptive Server, &amp; DB2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atin typeface="Arial" charset="0"/>
              </a:rPr>
              <a:t>Client &amp; Desktop Management</a:t>
            </a:r>
          </a:p>
        </p:txBody>
      </p:sp>
      <p:sp>
        <p:nvSpPr>
          <p:cNvPr id="21507" name="Rectangle 3"/>
          <p:cNvSpPr>
            <a:spLocks noGrp="1" noChangeArrowheads="1"/>
          </p:cNvSpPr>
          <p:nvPr>
            <p:ph type="body" idx="1"/>
          </p:nvPr>
        </p:nvSpPr>
        <p:spPr>
          <a:xfrm>
            <a:off x="838200" y="1981200"/>
            <a:ext cx="7924800" cy="4114800"/>
          </a:xfrm>
        </p:spPr>
        <p:txBody>
          <a:bodyPr/>
          <a:lstStyle/>
          <a:p>
            <a:pPr eaLnBrk="1" hangingPunct="1"/>
            <a:r>
              <a:rPr lang="en-US" sz="2900">
                <a:latin typeface="Arial" charset="0"/>
              </a:rPr>
              <a:t>The over­all desktop management architecture is known as the </a:t>
            </a:r>
            <a:r>
              <a:rPr lang="en-US" sz="2900" b="1">
                <a:latin typeface="Arial" charset="0"/>
              </a:rPr>
              <a:t>Desktop Management Interface (DMI)</a:t>
            </a:r>
          </a:p>
          <a:p>
            <a:pPr eaLnBrk="1" hangingPunct="1"/>
            <a:r>
              <a:rPr lang="en-US" sz="2900">
                <a:latin typeface="Arial" charset="0"/>
              </a:rPr>
              <a:t>Architecture &amp; protocols are proposed by the </a:t>
            </a:r>
            <a:r>
              <a:rPr lang="en-US" sz="2900" b="1">
                <a:latin typeface="Arial" charset="0"/>
              </a:rPr>
              <a:t>Desktop Management Task Force (DMTF)</a:t>
            </a:r>
          </a:p>
          <a:p>
            <a:pPr eaLnBrk="1" hangingPunct="1"/>
            <a:r>
              <a:rPr lang="en-US" sz="2900">
                <a:latin typeface="Arial" charset="0"/>
              </a:rPr>
              <a:t>Concerned with the configuration &amp; support of workstations/clients, their operating systems &amp; assorted hardware like scanners, printers,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t>Managing A Network</a:t>
            </a:r>
          </a:p>
        </p:txBody>
      </p:sp>
      <p:sp>
        <p:nvSpPr>
          <p:cNvPr id="4099" name="Content Placeholder 2"/>
          <p:cNvSpPr>
            <a:spLocks noGrp="1"/>
          </p:cNvSpPr>
          <p:nvPr>
            <p:ph idx="1"/>
          </p:nvPr>
        </p:nvSpPr>
        <p:spPr>
          <a:xfrm>
            <a:off x="1182688" y="1905000"/>
            <a:ext cx="7772400" cy="4114800"/>
          </a:xfrm>
        </p:spPr>
        <p:txBody>
          <a:bodyPr/>
          <a:lstStyle/>
          <a:p>
            <a:pPr marL="514350" indent="-514350" eaLnBrk="1" hangingPunct="1"/>
            <a:r>
              <a:rPr lang="en-US" sz="2400"/>
              <a:t>Managing a network is a complex process of managing the hardware and software technologies that are linked by networking technologies.</a:t>
            </a:r>
          </a:p>
          <a:p>
            <a:pPr marL="514350" indent="-514350" eaLnBrk="1" hangingPunct="1">
              <a:buFont typeface="Tahoma" pitchFamily="34" charset="0"/>
              <a:buAutoNum type="arabicPeriod"/>
            </a:pPr>
            <a:r>
              <a:rPr lang="en-US" sz="2800"/>
              <a:t>Service Management</a:t>
            </a:r>
          </a:p>
          <a:p>
            <a:pPr marL="514350" indent="-514350" eaLnBrk="1" hangingPunct="1">
              <a:buFont typeface="Tahoma" pitchFamily="34" charset="0"/>
              <a:buAutoNum type="arabicPeriod"/>
            </a:pPr>
            <a:r>
              <a:rPr lang="en-US" sz="2800"/>
              <a:t>IT Infrastructure Management</a:t>
            </a:r>
          </a:p>
          <a:p>
            <a:pPr marL="914400" lvl="1" indent="-514350" eaLnBrk="1" hangingPunct="1">
              <a:buFont typeface="Tahoma" pitchFamily="34" charset="0"/>
              <a:buAutoNum type="arabicPeriod"/>
            </a:pPr>
            <a:r>
              <a:rPr lang="en-US" sz="2400"/>
              <a:t>Systems Administration</a:t>
            </a:r>
          </a:p>
          <a:p>
            <a:pPr marL="1314450" lvl="2" indent="-514350" eaLnBrk="1" hangingPunct="1"/>
            <a:r>
              <a:rPr lang="en-US" sz="2000"/>
              <a:t>Applications, Servers, Desktops, Printers, Users</a:t>
            </a:r>
          </a:p>
          <a:p>
            <a:pPr marL="1771650" lvl="3" indent="-514350" eaLnBrk="1" hangingPunct="1"/>
            <a:r>
              <a:rPr lang="en-US" sz="1600"/>
              <a:t>Microsoft certification courses (NET 120, 121, 122)</a:t>
            </a:r>
          </a:p>
          <a:p>
            <a:pPr marL="914400" lvl="1" indent="-514350" eaLnBrk="1" hangingPunct="1">
              <a:buFont typeface="Tahoma" pitchFamily="34" charset="0"/>
              <a:buAutoNum type="arabicPeriod"/>
            </a:pPr>
            <a:r>
              <a:rPr lang="en-US" sz="2400"/>
              <a:t>Network Management</a:t>
            </a:r>
          </a:p>
          <a:p>
            <a:pPr marL="1314450" lvl="2" indent="-514350" eaLnBrk="1" hangingPunct="1"/>
            <a:r>
              <a:rPr lang="en-US" sz="2000"/>
              <a:t>Routers, Switches, Bridges, Data Transport Services</a:t>
            </a:r>
          </a:p>
          <a:p>
            <a:pPr marL="1771650" lvl="3" indent="-514350" eaLnBrk="1" hangingPunct="1"/>
            <a:r>
              <a:rPr lang="en-US" sz="1600"/>
              <a:t>Cisco certification courses (NET 100, 101, 102)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rPr>
              <a:t>DMI Architecture</a:t>
            </a:r>
          </a:p>
        </p:txBody>
      </p:sp>
      <p:sp>
        <p:nvSpPr>
          <p:cNvPr id="22531" name="Rectangle 3"/>
          <p:cNvSpPr>
            <a:spLocks noGrp="1" noChangeArrowheads="1"/>
          </p:cNvSpPr>
          <p:nvPr>
            <p:ph type="body" idx="1"/>
          </p:nvPr>
        </p:nvSpPr>
        <p:spPr>
          <a:xfrm>
            <a:off x="1066800" y="1981200"/>
            <a:ext cx="7772400" cy="4114800"/>
          </a:xfrm>
        </p:spPr>
        <p:txBody>
          <a:bodyPr/>
          <a:lstStyle/>
          <a:p>
            <a:pPr marL="457200" indent="-457200" eaLnBrk="1" hangingPunct="1">
              <a:lnSpc>
                <a:spcPct val="80000"/>
              </a:lnSpc>
            </a:pPr>
            <a:r>
              <a:rPr lang="en-US" sz="2400" b="1">
                <a:solidFill>
                  <a:srgbClr val="C00000"/>
                </a:solidFill>
                <a:latin typeface="Arial" charset="0"/>
              </a:rPr>
              <a:t>DMI services layer </a:t>
            </a:r>
            <a:r>
              <a:rPr lang="en-US" sz="2400">
                <a:latin typeface="Arial" charset="0"/>
              </a:rPr>
              <a:t>is the DMI application that resides on each desktop device to be managed. The DMI services layer does the actual processing of desktop management information on the client platform and serves as an interface to two APIs.</a:t>
            </a:r>
          </a:p>
          <a:p>
            <a:pPr marL="857250" lvl="1" indent="-457200" eaLnBrk="1" hangingPunct="1">
              <a:lnSpc>
                <a:spcPct val="80000"/>
              </a:lnSpc>
              <a:buFont typeface="Tahoma" pitchFamily="34" charset="0"/>
              <a:buAutoNum type="arabicPeriod"/>
            </a:pPr>
            <a:r>
              <a:rPr lang="en-US" sz="2000">
                <a:latin typeface="Arial" charset="0"/>
              </a:rPr>
              <a:t>The </a:t>
            </a:r>
            <a:r>
              <a:rPr lang="en-US" sz="2000" b="1">
                <a:solidFill>
                  <a:srgbClr val="C00000"/>
                </a:solidFill>
                <a:latin typeface="Arial" charset="0"/>
              </a:rPr>
              <a:t>management interface API </a:t>
            </a:r>
            <a:r>
              <a:rPr lang="en-US" sz="2000">
                <a:latin typeface="Arial" charset="0"/>
              </a:rPr>
              <a:t>is designed to interface to the desktop system management program that will consolidate the information from this client with all other desktop information.</a:t>
            </a:r>
          </a:p>
          <a:p>
            <a:pPr marL="857250" lvl="1" indent="-457200" eaLnBrk="1" hangingPunct="1">
              <a:lnSpc>
                <a:spcPct val="80000"/>
              </a:lnSpc>
              <a:buFont typeface="Tahoma" pitchFamily="34" charset="0"/>
              <a:buAutoNum type="arabicPeriod"/>
            </a:pPr>
            <a:r>
              <a:rPr lang="en-US" sz="2000">
                <a:latin typeface="Arial" charset="0"/>
              </a:rPr>
              <a:t>The </a:t>
            </a:r>
            <a:r>
              <a:rPr lang="en-US" sz="2000" b="1">
                <a:solidFill>
                  <a:srgbClr val="C00000"/>
                </a:solidFill>
                <a:latin typeface="Arial" charset="0"/>
              </a:rPr>
              <a:t>component interface API </a:t>
            </a:r>
            <a:r>
              <a:rPr lang="en-US" sz="2000">
                <a:latin typeface="Arial" charset="0"/>
              </a:rPr>
              <a:t>is designed to interface to the individual application programs or desktop components that are to be managed and monitored on the local client.</a:t>
            </a:r>
          </a:p>
          <a:p>
            <a:pPr marL="457200" indent="-457200" eaLnBrk="1" hangingPunct="1">
              <a:lnSpc>
                <a:spcPct val="80000"/>
              </a:lnSpc>
            </a:pPr>
            <a:r>
              <a:rPr lang="en-US" sz="2400">
                <a:latin typeface="Arial" charset="0"/>
              </a:rPr>
              <a:t>Information about the local desktop components is stored </a:t>
            </a:r>
            <a:r>
              <a:rPr lang="en-US" sz="2400" i="1" u="sng">
                <a:latin typeface="Arial" charset="0"/>
              </a:rPr>
              <a:t>locally</a:t>
            </a:r>
            <a:r>
              <a:rPr lang="en-US" sz="2400">
                <a:latin typeface="Arial" charset="0"/>
              </a:rPr>
              <a:t> in a </a:t>
            </a:r>
            <a:r>
              <a:rPr lang="en-US" sz="2400" b="1">
                <a:solidFill>
                  <a:srgbClr val="C00000"/>
                </a:solidFill>
                <a:latin typeface="Arial" charset="0"/>
              </a:rPr>
              <a:t>MIF</a:t>
            </a:r>
            <a:r>
              <a:rPr lang="en-US" sz="2400">
                <a:latin typeface="Arial" charset="0"/>
              </a:rPr>
              <a:t> or </a:t>
            </a:r>
            <a:r>
              <a:rPr lang="en-US" sz="2400" b="1">
                <a:solidFill>
                  <a:srgbClr val="C00000"/>
                </a:solidFill>
                <a:latin typeface="Arial" charset="0"/>
              </a:rPr>
              <a:t>management information format.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c11f006"/>
          <p:cNvPicPr>
            <a:picLocks noChangeAspect="1" noChangeArrowheads="1"/>
          </p:cNvPicPr>
          <p:nvPr/>
        </p:nvPicPr>
        <p:blipFill>
          <a:blip r:embed="rId2" cstate="print"/>
          <a:srcRect/>
          <a:stretch>
            <a:fillRect/>
          </a:stretch>
        </p:blipFill>
        <p:spPr bwMode="auto">
          <a:xfrm>
            <a:off x="2133600" y="0"/>
            <a:ext cx="5083175"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990600" y="4114800"/>
            <a:ext cx="7543800" cy="1828800"/>
          </a:xfrm>
          <a:prstGeom prst="rect">
            <a:avLst/>
          </a:prstGeom>
          <a:solidFill>
            <a:srgbClr val="FFBDBD"/>
          </a:solidFill>
          <a:ln w="9525" algn="ctr">
            <a:solidFill>
              <a:schemeClr val="tx1"/>
            </a:solidFill>
            <a:miter lim="800000"/>
            <a:headEnd/>
            <a:tailEnd/>
          </a:ln>
        </p:spPr>
        <p:txBody>
          <a:bodyPr wrap="none"/>
          <a:lstStyle/>
          <a:p>
            <a:endParaRPr lang="en-US"/>
          </a:p>
        </p:txBody>
      </p:sp>
      <p:sp>
        <p:nvSpPr>
          <p:cNvPr id="24579" name="Title 1"/>
          <p:cNvSpPr>
            <a:spLocks noGrp="1"/>
          </p:cNvSpPr>
          <p:nvPr>
            <p:ph type="title"/>
          </p:nvPr>
        </p:nvSpPr>
        <p:spPr/>
        <p:txBody>
          <a:bodyPr/>
          <a:lstStyle/>
          <a:p>
            <a:pPr eaLnBrk="1" hangingPunct="1"/>
            <a:r>
              <a:rPr lang="en-US" sz="4000"/>
              <a:t>Desktop Management Technology</a:t>
            </a:r>
            <a:endParaRPr lang="en-US"/>
          </a:p>
        </p:txBody>
      </p:sp>
      <p:sp>
        <p:nvSpPr>
          <p:cNvPr id="24580" name="Content Placeholder 2"/>
          <p:cNvSpPr>
            <a:spLocks noGrp="1"/>
          </p:cNvSpPr>
          <p:nvPr>
            <p:ph idx="1"/>
          </p:nvPr>
        </p:nvSpPr>
        <p:spPr>
          <a:xfrm>
            <a:off x="685800" y="1981200"/>
            <a:ext cx="8269288" cy="2057400"/>
          </a:xfrm>
        </p:spPr>
        <p:txBody>
          <a:bodyPr/>
          <a:lstStyle/>
          <a:p>
            <a:pPr eaLnBrk="1" hangingPunct="1"/>
            <a:r>
              <a:rPr lang="en-US"/>
              <a:t>Desktop management technology from vendors can best be described as suites of associated desktop management applications including:</a:t>
            </a:r>
          </a:p>
        </p:txBody>
      </p:sp>
      <p:sp>
        <p:nvSpPr>
          <p:cNvPr id="24581" name="TextBox 3"/>
          <p:cNvSpPr txBox="1">
            <a:spLocks noChangeArrowheads="1"/>
          </p:cNvSpPr>
          <p:nvPr/>
        </p:nvSpPr>
        <p:spPr bwMode="auto">
          <a:xfrm>
            <a:off x="762000" y="4114800"/>
            <a:ext cx="4038600" cy="1816100"/>
          </a:xfrm>
          <a:prstGeom prst="rect">
            <a:avLst/>
          </a:prstGeom>
          <a:noFill/>
          <a:ln w="9525">
            <a:noFill/>
            <a:miter lim="800000"/>
            <a:headEnd/>
            <a:tailEnd/>
          </a:ln>
        </p:spPr>
        <p:txBody>
          <a:bodyPr>
            <a:spAutoFit/>
          </a:bodyPr>
          <a:lstStyle/>
          <a:p>
            <a:pPr lvl="1" indent="-230188">
              <a:buFont typeface="Arial" charset="0"/>
              <a:buChar char="•"/>
            </a:pPr>
            <a:r>
              <a:rPr lang="en-US" sz="2800"/>
              <a:t>Hardware &amp; Software Inventory</a:t>
            </a:r>
          </a:p>
          <a:p>
            <a:pPr lvl="1" indent="-230188">
              <a:buFont typeface="Arial" charset="0"/>
              <a:buChar char="•"/>
            </a:pPr>
            <a:r>
              <a:rPr lang="en-US" sz="2800"/>
              <a:t>Asset Management</a:t>
            </a:r>
          </a:p>
          <a:p>
            <a:pPr lvl="1" indent="-230188">
              <a:buFont typeface="Arial" charset="0"/>
              <a:buChar char="•"/>
            </a:pPr>
            <a:r>
              <a:rPr lang="en-US" sz="2800"/>
              <a:t>Software Distribution</a:t>
            </a:r>
          </a:p>
        </p:txBody>
      </p:sp>
      <p:sp>
        <p:nvSpPr>
          <p:cNvPr id="24582" name="TextBox 4"/>
          <p:cNvSpPr txBox="1">
            <a:spLocks noChangeArrowheads="1"/>
          </p:cNvSpPr>
          <p:nvPr/>
        </p:nvSpPr>
        <p:spPr bwMode="auto">
          <a:xfrm>
            <a:off x="4876800" y="4127500"/>
            <a:ext cx="4114800" cy="1816100"/>
          </a:xfrm>
          <a:prstGeom prst="rect">
            <a:avLst/>
          </a:prstGeom>
          <a:noFill/>
          <a:ln w="9525">
            <a:noFill/>
            <a:miter lim="800000"/>
            <a:headEnd/>
            <a:tailEnd/>
          </a:ln>
        </p:spPr>
        <p:txBody>
          <a:bodyPr>
            <a:spAutoFit/>
          </a:bodyPr>
          <a:lstStyle/>
          <a:p>
            <a:pPr lvl="1" indent="-230188">
              <a:buFont typeface="Arial" charset="0"/>
              <a:buChar char="•"/>
            </a:pPr>
            <a:r>
              <a:rPr lang="en-US" sz="2800"/>
              <a:t>License Metering</a:t>
            </a:r>
          </a:p>
          <a:p>
            <a:pPr lvl="1" indent="-230188">
              <a:buFont typeface="Arial" charset="0"/>
              <a:buChar char="•"/>
            </a:pPr>
            <a:r>
              <a:rPr lang="en-US" sz="2800"/>
              <a:t>Server Monitoring</a:t>
            </a:r>
          </a:p>
          <a:p>
            <a:pPr lvl="1" indent="-230188">
              <a:buFont typeface="Arial" charset="0"/>
              <a:buChar char="•"/>
            </a:pPr>
            <a:r>
              <a:rPr lang="en-US" sz="2800"/>
              <a:t>Virus Protection</a:t>
            </a:r>
          </a:p>
          <a:p>
            <a:pPr lvl="1" indent="-230188">
              <a:buFont typeface="Arial" charset="0"/>
              <a:buChar char="•"/>
            </a:pPr>
            <a:r>
              <a:rPr lang="en-US" sz="2800"/>
              <a:t>Help Desk Support</a:t>
            </a:r>
          </a:p>
        </p:txBody>
      </p:sp>
      <p:sp>
        <p:nvSpPr>
          <p:cNvPr id="6" name="Content Placeholder 2"/>
          <p:cNvSpPr txBox="1">
            <a:spLocks/>
          </p:cNvSpPr>
          <p:nvPr/>
        </p:nvSpPr>
        <p:spPr bwMode="auto">
          <a:xfrm>
            <a:off x="685800" y="6096000"/>
            <a:ext cx="8269288" cy="990600"/>
          </a:xfrm>
          <a:prstGeom prst="rect">
            <a:avLst/>
          </a:prstGeom>
          <a:noFill/>
          <a:ln w="9525">
            <a:noFill/>
            <a:miter lim="800000"/>
            <a:headEnd/>
            <a:tailEnd/>
          </a:ln>
          <a:effectLst/>
        </p:spPr>
        <p:txBody>
          <a:bodyPr/>
          <a:lstStyle/>
          <a:p>
            <a:pPr marL="342900" indent="-342900">
              <a:spcBef>
                <a:spcPct val="20000"/>
              </a:spcBef>
              <a:buClr>
                <a:schemeClr val="folHlink"/>
              </a:buClr>
              <a:buSzPct val="60000"/>
              <a:buFont typeface="Wingdings" pitchFamily="2" charset="2"/>
              <a:buChar char="n"/>
              <a:defRPr/>
            </a:pPr>
            <a:r>
              <a:rPr lang="en-US" kern="0" dirty="0">
                <a:latin typeface="+mn-lt"/>
                <a:cs typeface="+mn-cs"/>
              </a:rPr>
              <a:t>Additional DMI Functional categories on pages 438-439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t>Mobile Desktop Management</a:t>
            </a:r>
          </a:p>
        </p:txBody>
      </p:sp>
      <p:sp>
        <p:nvSpPr>
          <p:cNvPr id="25603" name="Content Placeholder 2"/>
          <p:cNvSpPr>
            <a:spLocks noGrp="1"/>
          </p:cNvSpPr>
          <p:nvPr>
            <p:ph idx="1"/>
          </p:nvPr>
        </p:nvSpPr>
        <p:spPr/>
        <p:txBody>
          <a:bodyPr/>
          <a:lstStyle/>
          <a:p>
            <a:pPr eaLnBrk="1" hangingPunct="1"/>
            <a:r>
              <a:rPr lang="en-US"/>
              <a:t>Mobile MIF (for laptops)</a:t>
            </a:r>
          </a:p>
          <a:p>
            <a:pPr lvl="1" eaLnBrk="1" hangingPunct="1"/>
            <a:r>
              <a:rPr lang="en-US"/>
              <a:t>Battery Levels</a:t>
            </a:r>
          </a:p>
          <a:p>
            <a:pPr lvl="1" eaLnBrk="1" hangingPunct="1"/>
            <a:r>
              <a:rPr lang="en-US"/>
              <a:t>Docking Status</a:t>
            </a:r>
          </a:p>
          <a:p>
            <a:pPr lvl="1" eaLnBrk="1" hangingPunct="1"/>
            <a:r>
              <a:rPr lang="en-US"/>
              <a:t>Infrared Ports</a:t>
            </a:r>
          </a:p>
          <a:p>
            <a:pPr lvl="1" eaLnBrk="1" hangingPunct="1"/>
            <a:r>
              <a:rPr lang="en-US"/>
              <a:t>Video Display Types</a:t>
            </a:r>
          </a:p>
          <a:p>
            <a:pPr lvl="1" eaLnBrk="1" hangingPunct="1"/>
            <a:r>
              <a:rPr lang="en-US"/>
              <a:t>Pointing Devices</a:t>
            </a:r>
          </a:p>
          <a:p>
            <a:pPr lvl="1" eaLnBrk="1" hangingPunct="1"/>
            <a:r>
              <a:rPr lang="en-US"/>
              <a:t>Device bays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t>Configuration Management</a:t>
            </a:r>
          </a:p>
        </p:txBody>
      </p:sp>
      <p:sp>
        <p:nvSpPr>
          <p:cNvPr id="26627" name="Content Placeholder 2"/>
          <p:cNvSpPr>
            <a:spLocks noGrp="1"/>
          </p:cNvSpPr>
          <p:nvPr>
            <p:ph idx="1"/>
          </p:nvPr>
        </p:nvSpPr>
        <p:spPr/>
        <p:txBody>
          <a:bodyPr/>
          <a:lstStyle/>
          <a:p>
            <a:pPr eaLnBrk="1" hangingPunct="1"/>
            <a:r>
              <a:rPr lang="en-US"/>
              <a:t>Single Sign-On</a:t>
            </a:r>
          </a:p>
          <a:p>
            <a:pPr lvl="1" eaLnBrk="1" hangingPunct="1"/>
            <a:r>
              <a:rPr lang="en-US"/>
              <a:t>Directory Services (AD &amp; NDS)</a:t>
            </a:r>
          </a:p>
          <a:p>
            <a:pPr eaLnBrk="1" hangingPunct="1"/>
            <a:r>
              <a:rPr lang="en-US"/>
              <a:t>Policy-based Management Tools</a:t>
            </a:r>
          </a:p>
          <a:p>
            <a:pPr lvl="1" eaLnBrk="1" hangingPunct="1"/>
            <a:r>
              <a:rPr lang="en-US"/>
              <a:t>Group Policy Objects (GPOs)</a:t>
            </a:r>
          </a:p>
          <a:p>
            <a:pPr lvl="2" eaLnBrk="1" hangingPunct="1">
              <a:spcBef>
                <a:spcPts val="400"/>
              </a:spcBef>
            </a:pPr>
            <a:r>
              <a:rPr lang="en-US"/>
              <a:t>User access rights</a:t>
            </a:r>
          </a:p>
          <a:p>
            <a:pPr lvl="2" eaLnBrk="1" hangingPunct="1">
              <a:spcBef>
                <a:spcPts val="400"/>
              </a:spcBef>
            </a:pPr>
            <a:r>
              <a:rPr lang="en-US"/>
              <a:t>Startup applications, background colors, corporate approved screen savers</a:t>
            </a:r>
          </a:p>
          <a:p>
            <a:pPr lvl="2" eaLnBrk="1" hangingPunct="1">
              <a:spcBef>
                <a:spcPts val="400"/>
              </a:spcBef>
            </a:pPr>
            <a:r>
              <a:rPr lang="en-US"/>
              <a:t>Deny user access to network if virus checking or metering is disabled</a:t>
            </a:r>
          </a:p>
          <a:p>
            <a:pPr lvl="2" eaLnBrk="1" hangingPunct="1">
              <a:spcBef>
                <a:spcPts val="400"/>
              </a:spcBef>
            </a:pPr>
            <a:r>
              <a:rPr lang="en-US"/>
              <a:t>Prevent users from installing programs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Help Desk Systems</a:t>
            </a:r>
          </a:p>
        </p:txBody>
      </p:sp>
      <p:sp>
        <p:nvSpPr>
          <p:cNvPr id="27651" name="Content Placeholder 2"/>
          <p:cNvSpPr>
            <a:spLocks noGrp="1"/>
          </p:cNvSpPr>
          <p:nvPr>
            <p:ph idx="1"/>
          </p:nvPr>
        </p:nvSpPr>
        <p:spPr>
          <a:xfrm>
            <a:off x="1182688" y="1828800"/>
            <a:ext cx="7772400" cy="4114800"/>
          </a:xfrm>
        </p:spPr>
        <p:txBody>
          <a:bodyPr/>
          <a:lstStyle/>
          <a:p>
            <a:pPr eaLnBrk="1" hangingPunct="1">
              <a:spcBef>
                <a:spcPct val="0"/>
              </a:spcBef>
            </a:pPr>
            <a:r>
              <a:rPr lang="en-US"/>
              <a:t>Trouble ticketing &amp; tracking</a:t>
            </a:r>
          </a:p>
          <a:p>
            <a:pPr eaLnBrk="1" hangingPunct="1">
              <a:spcBef>
                <a:spcPct val="0"/>
              </a:spcBef>
            </a:pPr>
            <a:r>
              <a:rPr lang="en-US"/>
              <a:t>Asset management</a:t>
            </a:r>
          </a:p>
          <a:p>
            <a:pPr eaLnBrk="1" hangingPunct="1">
              <a:spcBef>
                <a:spcPct val="0"/>
              </a:spcBef>
            </a:pPr>
            <a:r>
              <a:rPr lang="en-US"/>
              <a:t>Change management</a:t>
            </a:r>
          </a:p>
          <a:p>
            <a:pPr eaLnBrk="1" hangingPunct="1">
              <a:spcBef>
                <a:spcPct val="0"/>
              </a:spcBef>
            </a:pPr>
            <a:r>
              <a:rPr lang="en-US"/>
              <a:t>Integration with event management systems</a:t>
            </a:r>
          </a:p>
          <a:p>
            <a:pPr eaLnBrk="1" hangingPunct="1">
              <a:spcBef>
                <a:spcPct val="0"/>
              </a:spcBef>
            </a:pPr>
            <a:r>
              <a:rPr lang="en-US"/>
              <a:t>Support of business-specific processes &amp; procedures</a:t>
            </a:r>
          </a:p>
          <a:p>
            <a:pPr eaLnBrk="1" hangingPunct="1">
              <a:spcBef>
                <a:spcPct val="0"/>
              </a:spcBef>
            </a:pPr>
            <a:r>
              <a:rPr lang="en-US"/>
              <a:t>Call center management</a:t>
            </a:r>
          </a:p>
          <a:p>
            <a:pPr eaLnBrk="1" hangingPunct="1">
              <a:spcBef>
                <a:spcPct val="0"/>
              </a:spcBef>
            </a:pPr>
            <a:r>
              <a:rPr lang="en-US"/>
              <a:t>Search engine</a:t>
            </a:r>
          </a:p>
          <a:p>
            <a:pPr eaLnBrk="1" hangingPunct="1">
              <a:spcBef>
                <a:spcPct val="0"/>
              </a:spcBef>
            </a:pPr>
            <a:r>
              <a:rPr lang="en-US" sz="2400"/>
              <a:t>Help Desk software functionality pages 442 - 443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t>Asset Management</a:t>
            </a:r>
          </a:p>
        </p:txBody>
      </p:sp>
      <p:sp>
        <p:nvSpPr>
          <p:cNvPr id="28675" name="Content Placeholder 2"/>
          <p:cNvSpPr>
            <a:spLocks noGrp="1"/>
          </p:cNvSpPr>
          <p:nvPr>
            <p:ph idx="1"/>
          </p:nvPr>
        </p:nvSpPr>
        <p:spPr>
          <a:xfrm>
            <a:off x="533400" y="1981200"/>
            <a:ext cx="8421688" cy="4114800"/>
          </a:xfrm>
        </p:spPr>
        <p:txBody>
          <a:bodyPr/>
          <a:lstStyle/>
          <a:p>
            <a:pPr marL="514350" indent="-514350" eaLnBrk="1" hangingPunct="1">
              <a:spcBef>
                <a:spcPct val="0"/>
              </a:spcBef>
              <a:buFont typeface="Tahoma" pitchFamily="34" charset="0"/>
              <a:buAutoNum type="arabicPeriod"/>
            </a:pPr>
            <a:r>
              <a:rPr lang="en-US" sz="2800"/>
              <a:t>Electronic Software Distribution (ESD)</a:t>
            </a:r>
          </a:p>
          <a:p>
            <a:pPr marL="914400" lvl="1" indent="-514350" eaLnBrk="1" hangingPunct="1">
              <a:spcBef>
                <a:spcPct val="0"/>
              </a:spcBef>
            </a:pPr>
            <a:r>
              <a:rPr lang="en-US" sz="2400"/>
              <a:t>Automatically install software (push)</a:t>
            </a:r>
          </a:p>
          <a:p>
            <a:pPr marL="914400" lvl="1" indent="-514350" eaLnBrk="1" hangingPunct="1">
              <a:spcBef>
                <a:spcPct val="0"/>
              </a:spcBef>
            </a:pPr>
            <a:r>
              <a:rPr lang="en-US" sz="2400"/>
              <a:t>Update configuration files</a:t>
            </a:r>
          </a:p>
          <a:p>
            <a:pPr marL="914400" lvl="1" indent="-514350" eaLnBrk="1" hangingPunct="1">
              <a:spcBef>
                <a:spcPct val="0"/>
              </a:spcBef>
            </a:pPr>
            <a:r>
              <a:rPr lang="en-US" sz="2400"/>
              <a:t>Update software</a:t>
            </a:r>
          </a:p>
          <a:p>
            <a:pPr marL="514350" indent="-514350" eaLnBrk="1" hangingPunct="1">
              <a:spcBef>
                <a:spcPct val="0"/>
              </a:spcBef>
              <a:buFont typeface="Tahoma" pitchFamily="34" charset="0"/>
              <a:buAutoNum type="arabicPeriod"/>
            </a:pPr>
            <a:r>
              <a:rPr lang="en-US" sz="2800"/>
              <a:t>License metering software</a:t>
            </a:r>
          </a:p>
          <a:p>
            <a:pPr marL="914400" lvl="1" indent="-514350" eaLnBrk="1" hangingPunct="1">
              <a:spcBef>
                <a:spcPct val="0"/>
              </a:spcBef>
            </a:pPr>
            <a:r>
              <a:rPr lang="en-US" sz="2400"/>
              <a:t>Ensures legal usage of software</a:t>
            </a:r>
          </a:p>
          <a:p>
            <a:pPr marL="914400" lvl="1" indent="-514350" eaLnBrk="1" hangingPunct="1">
              <a:spcBef>
                <a:spcPct val="0"/>
              </a:spcBef>
            </a:pPr>
            <a:r>
              <a:rPr lang="en-US" sz="2400"/>
              <a:t>License optimization</a:t>
            </a:r>
          </a:p>
          <a:p>
            <a:pPr marL="1314450" lvl="2" indent="-514350" eaLnBrk="1" hangingPunct="1">
              <a:spcBef>
                <a:spcPct val="0"/>
              </a:spcBef>
            </a:pPr>
            <a:r>
              <a:rPr lang="en-US" sz="2000"/>
              <a:t>Dynamic allocation</a:t>
            </a:r>
          </a:p>
          <a:p>
            <a:pPr marL="1314450" lvl="2" indent="-514350" eaLnBrk="1" hangingPunct="1">
              <a:spcBef>
                <a:spcPct val="0"/>
              </a:spcBef>
            </a:pPr>
            <a:r>
              <a:rPr lang="en-US" sz="2000"/>
              <a:t>Load balancing</a:t>
            </a:r>
          </a:p>
          <a:p>
            <a:pPr marL="1314450" lvl="2" indent="-514350" eaLnBrk="1" hangingPunct="1">
              <a:spcBef>
                <a:spcPct val="0"/>
              </a:spcBef>
            </a:pPr>
            <a:r>
              <a:rPr lang="en-US" sz="2000"/>
              <a:t>Global license sharing</a:t>
            </a:r>
          </a:p>
          <a:p>
            <a:pPr marL="1314450" lvl="2" indent="-514350" eaLnBrk="1" hangingPunct="1">
              <a:spcBef>
                <a:spcPct val="0"/>
              </a:spcBef>
            </a:pPr>
            <a:r>
              <a:rPr lang="en-US" sz="2000"/>
              <a:t>Licensing Server API (LSAPI)</a:t>
            </a:r>
            <a:endParaRPr lang="en-US" sz="2800"/>
          </a:p>
          <a:p>
            <a:pPr marL="514350" indent="-514350" eaLnBrk="1" hangingPunct="1">
              <a:spcBef>
                <a:spcPct val="0"/>
              </a:spcBef>
              <a:buFont typeface="Tahoma" pitchFamily="34" charset="0"/>
              <a:buAutoNum type="arabicPeriod"/>
            </a:pPr>
            <a:r>
              <a:rPr lang="en-US" sz="2800"/>
              <a:t>LAN inventory management software</a:t>
            </a:r>
          </a:p>
          <a:p>
            <a:pPr marL="914400" lvl="1" indent="-514350" eaLnBrk="1" hangingPunct="1">
              <a:spcBef>
                <a:spcPct val="0"/>
              </a:spcBef>
              <a:buFont typeface="Tahoma" pitchFamily="34" charset="0"/>
              <a:buAutoNum type="arabicPeriod"/>
            </a:pPr>
            <a:r>
              <a:rPr lang="en-US" sz="2400"/>
              <a:t>Gathers information about hardware &amp; software </a:t>
            </a:r>
            <a:r>
              <a:rPr lang="en-US" sz="2000"/>
              <a:t>(p446)</a:t>
            </a: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c11f015"/>
          <p:cNvPicPr>
            <a:picLocks noChangeAspect="1" noChangeArrowheads="1"/>
          </p:cNvPicPr>
          <p:nvPr/>
        </p:nvPicPr>
        <p:blipFill>
          <a:blip r:embed="rId2" cstate="print"/>
          <a:srcRect/>
          <a:stretch>
            <a:fillRect/>
          </a:stretch>
        </p:blipFill>
        <p:spPr bwMode="auto">
          <a:xfrm>
            <a:off x="609600" y="2133600"/>
            <a:ext cx="6203950" cy="4572000"/>
          </a:xfrm>
          <a:prstGeom prst="rect">
            <a:avLst/>
          </a:prstGeom>
          <a:noFill/>
          <a:ln w="9525">
            <a:noFill/>
            <a:miter lim="800000"/>
            <a:headEnd/>
            <a:tailEnd/>
          </a:ln>
        </p:spPr>
      </p:pic>
      <p:sp>
        <p:nvSpPr>
          <p:cNvPr id="29699" name="Rectangle 2"/>
          <p:cNvSpPr>
            <a:spLocks noGrp="1" noChangeArrowheads="1"/>
          </p:cNvSpPr>
          <p:nvPr>
            <p:ph type="title"/>
          </p:nvPr>
        </p:nvSpPr>
        <p:spPr/>
        <p:txBody>
          <a:bodyPr/>
          <a:lstStyle/>
          <a:p>
            <a:pPr eaLnBrk="1" hangingPunct="1"/>
            <a:r>
              <a:rPr lang="en-US" sz="4000">
                <a:latin typeface="Arial" charset="0"/>
              </a:rPr>
              <a:t>Server Management Architecture</a:t>
            </a:r>
            <a:r>
              <a:rPr lang="en-US">
                <a:latin typeface="Arial" charset="0"/>
              </a:rPr>
              <a:t> </a:t>
            </a:r>
          </a:p>
        </p:txBody>
      </p:sp>
      <p:sp>
        <p:nvSpPr>
          <p:cNvPr id="29700" name="Rectangle 3"/>
          <p:cNvSpPr>
            <a:spLocks noGrp="1" noChangeArrowheads="1"/>
          </p:cNvSpPr>
          <p:nvPr>
            <p:ph type="body" idx="1"/>
          </p:nvPr>
        </p:nvSpPr>
        <p:spPr>
          <a:xfrm>
            <a:off x="2362200" y="1905000"/>
            <a:ext cx="6592888" cy="1066800"/>
          </a:xfrm>
        </p:spPr>
        <p:txBody>
          <a:bodyPr/>
          <a:lstStyle/>
          <a:p>
            <a:pPr eaLnBrk="1" hangingPunct="1">
              <a:lnSpc>
                <a:spcPts val="3000"/>
              </a:lnSpc>
            </a:pPr>
            <a:r>
              <a:rPr lang="en-US" sz="2800">
                <a:latin typeface="Arial" charset="0"/>
              </a:rPr>
              <a:t>Servers are the workhorses and providers of basic system functionality</a:t>
            </a:r>
            <a:r>
              <a:rPr lang="en-US">
                <a:latin typeface="Arial"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atin typeface="Arial" charset="0"/>
              </a:rPr>
              <a:t>Server Management Software</a:t>
            </a:r>
          </a:p>
        </p:txBody>
      </p:sp>
      <p:sp>
        <p:nvSpPr>
          <p:cNvPr id="30723" name="Rectangle 3"/>
          <p:cNvSpPr>
            <a:spLocks noGrp="1" noChangeArrowheads="1"/>
          </p:cNvSpPr>
          <p:nvPr>
            <p:ph type="body" idx="1"/>
          </p:nvPr>
        </p:nvSpPr>
        <p:spPr/>
        <p:txBody>
          <a:bodyPr/>
          <a:lstStyle/>
          <a:p>
            <a:pPr eaLnBrk="1" hangingPunct="1">
              <a:lnSpc>
                <a:spcPct val="90000"/>
              </a:lnSpc>
            </a:pPr>
            <a:r>
              <a:rPr lang="en-US" sz="2400">
                <a:latin typeface="Arial" charset="0"/>
              </a:rPr>
              <a:t>Seeks to ease systems administrators’ chores by effectively monitoring, reporting, troubleshooting, and diagnosing server performance. </a:t>
            </a:r>
          </a:p>
          <a:p>
            <a:pPr eaLnBrk="1" hangingPunct="1">
              <a:lnSpc>
                <a:spcPct val="90000"/>
              </a:lnSpc>
            </a:pPr>
            <a:r>
              <a:rPr lang="en-US" sz="2400">
                <a:latin typeface="Arial" charset="0"/>
              </a:rPr>
              <a:t>Server management software must provide </a:t>
            </a:r>
            <a:r>
              <a:rPr lang="en-US" sz="2400" b="1">
                <a:latin typeface="Arial" charset="0"/>
              </a:rPr>
              <a:t>server capacity planning </a:t>
            </a:r>
            <a:r>
              <a:rPr lang="en-US" sz="2400">
                <a:latin typeface="Arial" charset="0"/>
              </a:rPr>
              <a:t>capabilities by monitoring server performance trends and making recommendations for server component upgrades </a:t>
            </a:r>
          </a:p>
          <a:p>
            <a:pPr eaLnBrk="1" hangingPunct="1">
              <a:lnSpc>
                <a:spcPct val="90000"/>
              </a:lnSpc>
            </a:pPr>
            <a:r>
              <a:rPr lang="en-US" sz="2400">
                <a:latin typeface="Arial" charset="0"/>
              </a:rPr>
              <a:t>Some server management software is particular to a certain brand of server, whereas other server management software is able to manage multiple different brands of servers.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000">
                <a:latin typeface="Arial" charset="0"/>
              </a:rPr>
              <a:t>Distributed IT Infrastructure Administration and Management</a:t>
            </a:r>
            <a:r>
              <a:rPr lang="en-US">
                <a:latin typeface="Arial" charset="0"/>
              </a:rPr>
              <a:t> </a:t>
            </a:r>
          </a:p>
        </p:txBody>
      </p:sp>
      <p:pic>
        <p:nvPicPr>
          <p:cNvPr id="31747" name="Picture 4" descr="c11f011"/>
          <p:cNvPicPr>
            <a:picLocks noChangeAspect="1" noChangeArrowheads="1"/>
          </p:cNvPicPr>
          <p:nvPr/>
        </p:nvPicPr>
        <p:blipFill>
          <a:blip r:embed="rId2" cstate="print"/>
          <a:srcRect/>
          <a:stretch>
            <a:fillRect/>
          </a:stretch>
        </p:blipFill>
        <p:spPr bwMode="auto">
          <a:xfrm>
            <a:off x="1519238" y="1905000"/>
            <a:ext cx="5948362" cy="4908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t>Service Management</a:t>
            </a:r>
          </a:p>
        </p:txBody>
      </p:sp>
      <p:sp>
        <p:nvSpPr>
          <p:cNvPr id="5123" name="Content Placeholder 2"/>
          <p:cNvSpPr>
            <a:spLocks noGrp="1"/>
          </p:cNvSpPr>
          <p:nvPr>
            <p:ph idx="1"/>
          </p:nvPr>
        </p:nvSpPr>
        <p:spPr/>
        <p:txBody>
          <a:bodyPr/>
          <a:lstStyle/>
          <a:p>
            <a:pPr eaLnBrk="1" hangingPunct="1"/>
            <a:r>
              <a:rPr lang="en-US" sz="2800"/>
              <a:t>Service management is concerned with the management of IT services and the business processes that depend on them</a:t>
            </a:r>
          </a:p>
          <a:p>
            <a:pPr eaLnBrk="1" hangingPunct="1"/>
            <a:r>
              <a:rPr lang="en-US" sz="2800"/>
              <a:t>Benefits/Characteristics of IT services:</a:t>
            </a:r>
          </a:p>
          <a:p>
            <a:pPr lvl="1" eaLnBrk="1" hangingPunct="1"/>
            <a:r>
              <a:rPr lang="en-US" sz="2400"/>
              <a:t>Higher quality</a:t>
            </a:r>
          </a:p>
          <a:p>
            <a:pPr lvl="1" eaLnBrk="1" hangingPunct="1"/>
            <a:r>
              <a:rPr lang="en-US" sz="2400"/>
              <a:t>Lower cost</a:t>
            </a:r>
          </a:p>
          <a:p>
            <a:pPr lvl="1" eaLnBrk="1" hangingPunct="1"/>
            <a:r>
              <a:rPr lang="en-US" sz="2400"/>
              <a:t>Greater flexibility &amp; responsiveness</a:t>
            </a:r>
          </a:p>
          <a:p>
            <a:pPr lvl="1" eaLnBrk="1" hangingPunct="1"/>
            <a:r>
              <a:rPr lang="en-US" sz="2400"/>
              <a:t>More consistent service</a:t>
            </a:r>
          </a:p>
          <a:p>
            <a:pPr lvl="1" eaLnBrk="1" hangingPunct="1"/>
            <a:r>
              <a:rPr lang="en-US" sz="2400"/>
              <a:t>Faster responses to customer needs</a:t>
            </a:r>
          </a:p>
          <a:p>
            <a:pPr lvl="1" eaLnBrk="1" hangingPunct="1"/>
            <a:r>
              <a:rPr lang="en-US" sz="2400"/>
              <a:t>Proactive rather than reactive service definition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800">
                <a:latin typeface="Arial" charset="0"/>
              </a:rPr>
              <a:t>Consolidated Service Desk (CSD)</a:t>
            </a:r>
          </a:p>
        </p:txBody>
      </p:sp>
      <p:sp>
        <p:nvSpPr>
          <p:cNvPr id="32771" name="Rectangle 3"/>
          <p:cNvSpPr>
            <a:spLocks noGrp="1" noChangeArrowheads="1"/>
          </p:cNvSpPr>
          <p:nvPr>
            <p:ph type="body" idx="1"/>
          </p:nvPr>
        </p:nvSpPr>
        <p:spPr>
          <a:xfrm>
            <a:off x="457200" y="2133600"/>
            <a:ext cx="8305800" cy="4114800"/>
          </a:xfrm>
        </p:spPr>
        <p:txBody>
          <a:bodyPr/>
          <a:lstStyle/>
          <a:p>
            <a:pPr eaLnBrk="1" hangingPunct="1">
              <a:lnSpc>
                <a:spcPct val="90000"/>
              </a:lnSpc>
              <a:spcBef>
                <a:spcPct val="0"/>
              </a:spcBef>
            </a:pPr>
            <a:r>
              <a:rPr lang="en-US" sz="2800">
                <a:latin typeface="Arial" charset="0"/>
              </a:rPr>
              <a:t>Such an approach offers a number of benefits:</a:t>
            </a:r>
          </a:p>
          <a:p>
            <a:pPr lvl="1" eaLnBrk="1" hangingPunct="1">
              <a:lnSpc>
                <a:spcPct val="90000"/>
              </a:lnSpc>
              <a:spcBef>
                <a:spcPts val="400"/>
              </a:spcBef>
            </a:pPr>
            <a:r>
              <a:rPr lang="en-US" sz="2400">
                <a:latin typeface="Arial" charset="0"/>
              </a:rPr>
              <a:t>As a single point of contact for all network and application problem resolution</a:t>
            </a:r>
          </a:p>
          <a:p>
            <a:pPr lvl="1" eaLnBrk="1" hangingPunct="1">
              <a:lnSpc>
                <a:spcPct val="90000"/>
              </a:lnSpc>
              <a:spcBef>
                <a:spcPts val="400"/>
              </a:spcBef>
            </a:pPr>
            <a:r>
              <a:rPr lang="en-US" sz="2400">
                <a:latin typeface="Arial" charset="0"/>
              </a:rPr>
              <a:t>The consolidation of all problem data at a single location allows correlation between problem reports to be made</a:t>
            </a:r>
          </a:p>
          <a:p>
            <a:pPr lvl="1" eaLnBrk="1" hangingPunct="1">
              <a:lnSpc>
                <a:spcPct val="90000"/>
              </a:lnSpc>
              <a:spcBef>
                <a:spcPts val="400"/>
              </a:spcBef>
            </a:pPr>
            <a:r>
              <a:rPr lang="en-US" sz="2400">
                <a:latin typeface="Arial" charset="0"/>
              </a:rPr>
              <a:t>Resolutions to known user inquiries can be incorporated into intelligent help desk support systems </a:t>
            </a:r>
          </a:p>
          <a:p>
            <a:pPr lvl="1" eaLnBrk="1" hangingPunct="1">
              <a:lnSpc>
                <a:spcPct val="90000"/>
              </a:lnSpc>
              <a:spcBef>
                <a:spcPts val="400"/>
              </a:spcBef>
            </a:pPr>
            <a:r>
              <a:rPr lang="en-US" sz="2400">
                <a:latin typeface="Arial" charset="0"/>
              </a:rPr>
              <a:t>Software upgrades could be centrally handled by electronic software distribution technology. </a:t>
            </a:r>
          </a:p>
          <a:p>
            <a:pPr lvl="1" eaLnBrk="1" hangingPunct="1">
              <a:lnSpc>
                <a:spcPct val="90000"/>
              </a:lnSpc>
              <a:spcBef>
                <a:spcPts val="400"/>
              </a:spcBef>
            </a:pPr>
            <a:r>
              <a:rPr lang="en-US" sz="2400">
                <a:latin typeface="Arial" charset="0"/>
              </a:rPr>
              <a:t>Network security policies, procedures, and technology can also be consolidated at the CSD.</a:t>
            </a:r>
          </a:p>
          <a:p>
            <a:pPr eaLnBrk="1" hangingPunct="1">
              <a:lnSpc>
                <a:spcPct val="90000"/>
              </a:lnSpc>
            </a:pPr>
            <a:endParaRPr lang="en-US" sz="240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rot="16200000">
            <a:off x="-377031" y="3661569"/>
            <a:ext cx="3268662" cy="1143000"/>
          </a:xfrm>
        </p:spPr>
        <p:txBody>
          <a:bodyPr/>
          <a:lstStyle/>
          <a:p>
            <a:pPr eaLnBrk="1" hangingPunct="1"/>
            <a:r>
              <a:rPr lang="en-US">
                <a:latin typeface="Arial" charset="0"/>
              </a:rPr>
              <a:t>CSD Architecture</a:t>
            </a:r>
          </a:p>
        </p:txBody>
      </p:sp>
      <p:pic>
        <p:nvPicPr>
          <p:cNvPr id="33795" name="Picture 4" descr="c11f013"/>
          <p:cNvPicPr>
            <a:picLocks noChangeAspect="1" noChangeArrowheads="1"/>
          </p:cNvPicPr>
          <p:nvPr/>
        </p:nvPicPr>
        <p:blipFill>
          <a:blip r:embed="rId2" cstate="print"/>
          <a:srcRect/>
          <a:stretch>
            <a:fillRect/>
          </a:stretch>
        </p:blipFill>
        <p:spPr bwMode="auto">
          <a:xfrm>
            <a:off x="2438400" y="293688"/>
            <a:ext cx="6019800" cy="64277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a:latin typeface="Arial" charset="0"/>
              </a:rPr>
              <a:t>Enterprise Network Management </a:t>
            </a:r>
          </a:p>
        </p:txBody>
      </p:sp>
      <p:sp>
        <p:nvSpPr>
          <p:cNvPr id="34819" name="Rectangle 3"/>
          <p:cNvSpPr>
            <a:spLocks noGrp="1" noChangeArrowheads="1"/>
          </p:cNvSpPr>
          <p:nvPr>
            <p:ph type="body" idx="1"/>
          </p:nvPr>
        </p:nvSpPr>
        <p:spPr>
          <a:xfrm>
            <a:off x="5715000" y="2057400"/>
            <a:ext cx="3240088" cy="4075113"/>
          </a:xfrm>
        </p:spPr>
        <p:txBody>
          <a:bodyPr/>
          <a:lstStyle/>
          <a:p>
            <a:pPr eaLnBrk="1" hangingPunct="1">
              <a:lnSpc>
                <a:spcPct val="90000"/>
              </a:lnSpc>
            </a:pPr>
            <a:r>
              <a:rPr lang="en-US">
                <a:latin typeface="Arial" charset="0"/>
              </a:rPr>
              <a:t>Enterprise network management is no longer limited to ensuring that a network is available and reliable </a:t>
            </a:r>
          </a:p>
        </p:txBody>
      </p:sp>
      <p:pic>
        <p:nvPicPr>
          <p:cNvPr id="34820" name="Picture 4" descr="c11f018"/>
          <p:cNvPicPr>
            <a:picLocks noChangeAspect="1" noChangeArrowheads="1"/>
          </p:cNvPicPr>
          <p:nvPr/>
        </p:nvPicPr>
        <p:blipFill>
          <a:blip r:embed="rId2" cstate="print"/>
          <a:srcRect/>
          <a:stretch>
            <a:fillRect/>
          </a:stretch>
        </p:blipFill>
        <p:spPr bwMode="auto">
          <a:xfrm>
            <a:off x="220663" y="2362200"/>
            <a:ext cx="5624512" cy="4114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atin typeface="Arial" charset="0"/>
              </a:rPr>
              <a:t>QoS</a:t>
            </a:r>
          </a:p>
        </p:txBody>
      </p:sp>
      <p:sp>
        <p:nvSpPr>
          <p:cNvPr id="35843" name="Rectangle 3"/>
          <p:cNvSpPr>
            <a:spLocks noGrp="1" noChangeArrowheads="1"/>
          </p:cNvSpPr>
          <p:nvPr>
            <p:ph type="body" idx="1"/>
          </p:nvPr>
        </p:nvSpPr>
        <p:spPr/>
        <p:txBody>
          <a:bodyPr/>
          <a:lstStyle/>
          <a:p>
            <a:pPr eaLnBrk="1" hangingPunct="1">
              <a:lnSpc>
                <a:spcPct val="80000"/>
              </a:lnSpc>
            </a:pPr>
            <a:r>
              <a:rPr lang="en-US" sz="2800">
                <a:latin typeface="Arial" charset="0"/>
              </a:rPr>
              <a:t>Providing end-to-end delivery service guarantees is referred to as </a:t>
            </a:r>
            <a:r>
              <a:rPr lang="en-US" sz="2800" b="1">
                <a:latin typeface="Arial" charset="0"/>
              </a:rPr>
              <a:t>quality of service (QoS).</a:t>
            </a:r>
          </a:p>
          <a:p>
            <a:pPr eaLnBrk="1" hangingPunct="1">
              <a:lnSpc>
                <a:spcPct val="80000"/>
              </a:lnSpc>
            </a:pPr>
            <a:r>
              <a:rPr lang="en-US" sz="2800">
                <a:latin typeface="Arial" charset="0"/>
              </a:rPr>
              <a:t>To provide service management guarantees, networks must be able to ensure that individual applications are delivered according to agreed upon service levels. </a:t>
            </a:r>
          </a:p>
          <a:p>
            <a:pPr eaLnBrk="1" hangingPunct="1">
              <a:lnSpc>
                <a:spcPct val="80000"/>
              </a:lnSpc>
            </a:pPr>
            <a:r>
              <a:rPr lang="en-US" sz="2800">
                <a:latin typeface="Arial" charset="0"/>
              </a:rPr>
              <a:t>Applications must be able to be uniquely identified, and networks must be able to respond to application needs on an individual basis.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Arial" charset="0"/>
              </a:rPr>
              <a:t>Bandwidth Management</a:t>
            </a:r>
          </a:p>
        </p:txBody>
      </p:sp>
      <p:sp>
        <p:nvSpPr>
          <p:cNvPr id="36867" name="Rectangle 3"/>
          <p:cNvSpPr>
            <a:spLocks noGrp="1" noChangeArrowheads="1"/>
          </p:cNvSpPr>
          <p:nvPr>
            <p:ph type="body" idx="1"/>
          </p:nvPr>
        </p:nvSpPr>
        <p:spPr/>
        <p:txBody>
          <a:bodyPr/>
          <a:lstStyle/>
          <a:p>
            <a:pPr eaLnBrk="1" hangingPunct="1">
              <a:lnSpc>
                <a:spcPct val="80000"/>
              </a:lnSpc>
            </a:pPr>
            <a:r>
              <a:rPr lang="en-US" sz="2800">
                <a:latin typeface="Arial" charset="0"/>
              </a:rPr>
              <a:t>Used interchangeably with the term </a:t>
            </a:r>
            <a:r>
              <a:rPr lang="en-US" sz="2800" b="1">
                <a:latin typeface="Arial" charset="0"/>
              </a:rPr>
              <a:t>traffic shaping, </a:t>
            </a:r>
            <a:endParaRPr lang="en-US" sz="2800">
              <a:latin typeface="Arial" charset="0"/>
            </a:endParaRPr>
          </a:p>
          <a:p>
            <a:pPr eaLnBrk="1" hangingPunct="1">
              <a:lnSpc>
                <a:spcPct val="80000"/>
              </a:lnSpc>
            </a:pPr>
            <a:r>
              <a:rPr lang="en-US" sz="2800">
                <a:latin typeface="Arial" charset="0"/>
              </a:rPr>
              <a:t>Allocation of bandwidth to support application requirements. </a:t>
            </a:r>
          </a:p>
          <a:p>
            <a:pPr eaLnBrk="1" hangingPunct="1">
              <a:lnSpc>
                <a:spcPct val="80000"/>
              </a:lnSpc>
            </a:pPr>
            <a:r>
              <a:rPr lang="en-US" sz="2800">
                <a:latin typeface="Arial" charset="0"/>
              </a:rPr>
              <a:t>These techniques and their associated technologies use either </a:t>
            </a:r>
            <a:r>
              <a:rPr lang="en-US" sz="2800" b="1">
                <a:latin typeface="Arial" charset="0"/>
              </a:rPr>
              <a:t>rate control </a:t>
            </a:r>
            <a:r>
              <a:rPr lang="en-US" sz="2800">
                <a:latin typeface="Arial" charset="0"/>
              </a:rPr>
              <a:t>or </a:t>
            </a:r>
            <a:r>
              <a:rPr lang="en-US" sz="2800" b="1">
                <a:latin typeface="Arial" charset="0"/>
              </a:rPr>
              <a:t>queuing </a:t>
            </a:r>
            <a:r>
              <a:rPr lang="en-US" sz="2800">
                <a:latin typeface="Arial" charset="0"/>
              </a:rPr>
              <a:t>or a combination of the two. </a:t>
            </a:r>
          </a:p>
          <a:p>
            <a:pPr eaLnBrk="1" hangingPunct="1">
              <a:lnSpc>
                <a:spcPct val="80000"/>
              </a:lnSpc>
            </a:pPr>
            <a:r>
              <a:rPr lang="en-US" sz="2800">
                <a:latin typeface="Arial" charset="0"/>
              </a:rPr>
              <a:t>Traffic shaping devices will NOT improve the performance of latency-constrained applications.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a:latin typeface="Arial" charset="0"/>
              </a:rPr>
              <a:t>Enterprise Network Management</a:t>
            </a:r>
          </a:p>
        </p:txBody>
      </p:sp>
      <p:sp>
        <p:nvSpPr>
          <p:cNvPr id="37891" name="Rectangle 3"/>
          <p:cNvSpPr>
            <a:spLocks noGrp="1" noChangeArrowheads="1"/>
          </p:cNvSpPr>
          <p:nvPr>
            <p:ph type="body" idx="1"/>
          </p:nvPr>
        </p:nvSpPr>
        <p:spPr/>
        <p:txBody>
          <a:bodyPr/>
          <a:lstStyle/>
          <a:p>
            <a:pPr eaLnBrk="1" hangingPunct="1"/>
            <a:r>
              <a:rPr lang="en-US" b="1">
                <a:latin typeface="Arial" charset="0"/>
              </a:rPr>
              <a:t>Agents </a:t>
            </a:r>
            <a:r>
              <a:rPr lang="en-US">
                <a:latin typeface="Arial" charset="0"/>
              </a:rPr>
              <a:t>are software programs that run on networking devices such as servers, bridges, and routers to monitor and report the status of those devices. </a:t>
            </a:r>
          </a:p>
          <a:p>
            <a:pPr eaLnBrk="1" hangingPunct="1"/>
            <a:r>
              <a:rPr lang="en-US">
                <a:latin typeface="Arial" charset="0"/>
              </a:rPr>
              <a:t>Agent software must be compatible with the device that is reporting management statistics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600">
                <a:latin typeface="Arial" charset="0"/>
              </a:rPr>
              <a:t>Network Management Information</a:t>
            </a:r>
          </a:p>
        </p:txBody>
      </p:sp>
      <p:sp>
        <p:nvSpPr>
          <p:cNvPr id="38915" name="Rectangle 3"/>
          <p:cNvSpPr>
            <a:spLocks noGrp="1" noChangeArrowheads="1"/>
          </p:cNvSpPr>
          <p:nvPr>
            <p:ph type="body" idx="1"/>
          </p:nvPr>
        </p:nvSpPr>
        <p:spPr>
          <a:xfrm>
            <a:off x="685800" y="2017713"/>
            <a:ext cx="8269288" cy="4383087"/>
          </a:xfrm>
        </p:spPr>
        <p:txBody>
          <a:bodyPr/>
          <a:lstStyle/>
          <a:p>
            <a:pPr eaLnBrk="1" hangingPunct="1">
              <a:lnSpc>
                <a:spcPct val="80000"/>
              </a:lnSpc>
              <a:spcBef>
                <a:spcPts val="1000"/>
              </a:spcBef>
            </a:pPr>
            <a:r>
              <a:rPr lang="en-US" sz="2400">
                <a:latin typeface="Arial" charset="0"/>
              </a:rPr>
              <a:t>The network management information gathered must be stored in some type of database with an index and standardized field definitions so that network management workstations can easily access these data. </a:t>
            </a:r>
          </a:p>
          <a:p>
            <a:pPr eaLnBrk="1" hangingPunct="1">
              <a:lnSpc>
                <a:spcPct val="80000"/>
              </a:lnSpc>
              <a:spcBef>
                <a:spcPts val="1000"/>
              </a:spcBef>
            </a:pPr>
            <a:r>
              <a:rPr lang="en-US" sz="2400">
                <a:latin typeface="Arial" charset="0"/>
              </a:rPr>
              <a:t>A </a:t>
            </a:r>
            <a:r>
              <a:rPr lang="en-US" sz="2400" b="1">
                <a:latin typeface="Arial" charset="0"/>
              </a:rPr>
              <a:t>MIB, </a:t>
            </a:r>
            <a:r>
              <a:rPr lang="en-US" sz="2400">
                <a:latin typeface="Arial" charset="0"/>
              </a:rPr>
              <a:t>or </a:t>
            </a:r>
            <a:r>
              <a:rPr lang="en-US" sz="2400" b="1">
                <a:latin typeface="Arial" charset="0"/>
              </a:rPr>
              <a:t>management information base </a:t>
            </a:r>
            <a:r>
              <a:rPr lang="en-US" sz="2400">
                <a:latin typeface="Arial" charset="0"/>
              </a:rPr>
              <a:t>as these databases are known, can differ in the fields defined for different vendor’s networking devices.</a:t>
            </a:r>
          </a:p>
          <a:p>
            <a:pPr eaLnBrk="1" hangingPunct="1">
              <a:lnSpc>
                <a:spcPct val="80000"/>
              </a:lnSpc>
              <a:spcBef>
                <a:spcPts val="1000"/>
              </a:spcBef>
            </a:pPr>
            <a:r>
              <a:rPr lang="en-US" sz="2400">
                <a:latin typeface="Arial" charset="0"/>
              </a:rPr>
              <a:t>The RMON MIB is a fairly standard MIB </a:t>
            </a:r>
          </a:p>
          <a:p>
            <a:pPr eaLnBrk="1" hangingPunct="1">
              <a:lnSpc>
                <a:spcPct val="80000"/>
              </a:lnSpc>
              <a:spcBef>
                <a:spcPts val="1000"/>
              </a:spcBef>
            </a:pPr>
            <a:r>
              <a:rPr lang="en-US" sz="2400">
                <a:latin typeface="Arial" charset="0"/>
              </a:rPr>
              <a:t>Partly due to the dominance of TCP/IP as the internetworking protocol of choice, </a:t>
            </a:r>
            <a:r>
              <a:rPr lang="en-US" sz="2400" b="1">
                <a:latin typeface="Arial" charset="0"/>
              </a:rPr>
              <a:t>SNMP (simple network management protocol) </a:t>
            </a:r>
            <a:r>
              <a:rPr lang="en-US" sz="2400">
                <a:latin typeface="Arial" charset="0"/>
              </a:rPr>
              <a:t>is the de facto standard for delivering enterprise management data.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c11f019"/>
          <p:cNvPicPr>
            <a:picLocks noChangeAspect="1" noChangeArrowheads="1"/>
          </p:cNvPicPr>
          <p:nvPr/>
        </p:nvPicPr>
        <p:blipFill>
          <a:blip r:embed="rId2" cstate="print"/>
          <a:srcRect/>
          <a:stretch>
            <a:fillRect/>
          </a:stretch>
        </p:blipFill>
        <p:spPr bwMode="auto">
          <a:xfrm>
            <a:off x="508000" y="2030413"/>
            <a:ext cx="5588000" cy="4751387"/>
          </a:xfrm>
          <a:prstGeom prst="rect">
            <a:avLst/>
          </a:prstGeom>
          <a:noFill/>
          <a:ln w="9525">
            <a:noFill/>
            <a:miter lim="800000"/>
            <a:headEnd/>
            <a:tailEnd/>
          </a:ln>
        </p:spPr>
      </p:pic>
      <p:sp>
        <p:nvSpPr>
          <p:cNvPr id="39939" name="Rectangle 2"/>
          <p:cNvSpPr>
            <a:spLocks noGrp="1" noChangeArrowheads="1"/>
          </p:cNvSpPr>
          <p:nvPr>
            <p:ph type="title"/>
          </p:nvPr>
        </p:nvSpPr>
        <p:spPr/>
        <p:txBody>
          <a:bodyPr/>
          <a:lstStyle/>
          <a:p>
            <a:pPr eaLnBrk="1" hangingPunct="1"/>
            <a:r>
              <a:rPr lang="en-US" sz="3600">
                <a:latin typeface="Arial" charset="0"/>
              </a:rPr>
              <a:t>Distributed Device Manager (DDM)</a:t>
            </a:r>
          </a:p>
        </p:txBody>
      </p:sp>
      <p:sp>
        <p:nvSpPr>
          <p:cNvPr id="39940" name="Rectangle 3"/>
          <p:cNvSpPr>
            <a:spLocks noGrp="1" noChangeArrowheads="1"/>
          </p:cNvSpPr>
          <p:nvPr>
            <p:ph type="body" idx="1"/>
          </p:nvPr>
        </p:nvSpPr>
        <p:spPr>
          <a:xfrm>
            <a:off x="5867400" y="2514600"/>
            <a:ext cx="3352800" cy="4114800"/>
          </a:xfrm>
        </p:spPr>
        <p:txBody>
          <a:bodyPr/>
          <a:lstStyle/>
          <a:p>
            <a:pPr eaLnBrk="1" hangingPunct="1"/>
            <a:r>
              <a:rPr lang="en-US">
                <a:latin typeface="Arial" charset="0"/>
              </a:rPr>
              <a:t>An alternative to a centralized enterprise management console.</a:t>
            </a:r>
          </a:p>
          <a:p>
            <a:pPr eaLnBrk="1" hangingPunct="1"/>
            <a:r>
              <a:rPr lang="en-US">
                <a:latin typeface="Arial" charset="0"/>
              </a:rPr>
              <a:t>Relies on distributed network probes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600">
                <a:latin typeface="Arial" charset="0"/>
              </a:rPr>
              <a:t>Web Based Enterprise Management</a:t>
            </a:r>
          </a:p>
        </p:txBody>
      </p:sp>
      <p:sp>
        <p:nvSpPr>
          <p:cNvPr id="40963" name="Rectangle 3"/>
          <p:cNvSpPr>
            <a:spLocks noGrp="1" noChangeArrowheads="1"/>
          </p:cNvSpPr>
          <p:nvPr>
            <p:ph type="body" idx="1"/>
          </p:nvPr>
        </p:nvSpPr>
        <p:spPr>
          <a:xfrm>
            <a:off x="4114800" y="1828800"/>
            <a:ext cx="4840288" cy="3429000"/>
          </a:xfrm>
        </p:spPr>
        <p:txBody>
          <a:bodyPr/>
          <a:lstStyle/>
          <a:p>
            <a:pPr eaLnBrk="1" hangingPunct="1">
              <a:lnSpc>
                <a:spcPts val="2400"/>
              </a:lnSpc>
            </a:pPr>
            <a:r>
              <a:rPr lang="en-US" sz="2400">
                <a:latin typeface="Arial" charset="0"/>
              </a:rPr>
              <a:t>Web-based management could benefit both vendors and users:</a:t>
            </a:r>
          </a:p>
          <a:p>
            <a:pPr lvl="1" eaLnBrk="1" hangingPunct="1">
              <a:lnSpc>
                <a:spcPct val="90000"/>
              </a:lnSpc>
            </a:pPr>
            <a:r>
              <a:rPr lang="en-US" sz="2000">
                <a:latin typeface="Arial" charset="0"/>
              </a:rPr>
              <a:t>Users would have to deal with only one common interface regardless of the enterprise network device that was to be managed.</a:t>
            </a:r>
          </a:p>
          <a:p>
            <a:pPr lvl="1" eaLnBrk="1" hangingPunct="1">
              <a:lnSpc>
                <a:spcPct val="90000"/>
              </a:lnSpc>
            </a:pPr>
            <a:r>
              <a:rPr lang="en-US" sz="2000">
                <a:latin typeface="Arial" charset="0"/>
              </a:rPr>
              <a:t>Vendors could save a tremendous amount of development costs by only having to develop management applications for a single platform </a:t>
            </a:r>
          </a:p>
        </p:txBody>
      </p:sp>
      <p:pic>
        <p:nvPicPr>
          <p:cNvPr id="40964" name="Picture 4" descr="c11f020"/>
          <p:cNvPicPr>
            <a:picLocks noChangeAspect="1" noChangeArrowheads="1"/>
          </p:cNvPicPr>
          <p:nvPr/>
        </p:nvPicPr>
        <p:blipFill>
          <a:blip r:embed="rId2" cstate="print"/>
          <a:srcRect/>
          <a:stretch>
            <a:fillRect/>
          </a:stretch>
        </p:blipFill>
        <p:spPr bwMode="auto">
          <a:xfrm>
            <a:off x="150813" y="2209800"/>
            <a:ext cx="4287837" cy="4267200"/>
          </a:xfrm>
          <a:prstGeom prst="rect">
            <a:avLst/>
          </a:prstGeom>
          <a:noFill/>
          <a:ln w="9525">
            <a:noFill/>
            <a:miter lim="800000"/>
            <a:headEnd/>
            <a:tailEnd/>
          </a:ln>
        </p:spPr>
      </p:pic>
      <p:sp>
        <p:nvSpPr>
          <p:cNvPr id="5" name="Rectangle 3"/>
          <p:cNvSpPr txBox="1">
            <a:spLocks noChangeArrowheads="1"/>
          </p:cNvSpPr>
          <p:nvPr/>
        </p:nvSpPr>
        <p:spPr bwMode="auto">
          <a:xfrm>
            <a:off x="4532313" y="5105400"/>
            <a:ext cx="4535487" cy="1676400"/>
          </a:xfrm>
          <a:prstGeom prst="rect">
            <a:avLst/>
          </a:prstGeom>
          <a:noFill/>
          <a:ln w="9525">
            <a:noFill/>
            <a:miter lim="800000"/>
            <a:headEnd/>
            <a:tailEnd/>
          </a:ln>
          <a:effectLst/>
        </p:spPr>
        <p:txBody>
          <a:bodyPr/>
          <a:lstStyle/>
          <a:p>
            <a:pPr marL="342900" indent="-342900">
              <a:lnSpc>
                <a:spcPct val="90000"/>
              </a:lnSpc>
              <a:spcBef>
                <a:spcPts val="0"/>
              </a:spcBef>
              <a:buClr>
                <a:srgbClr val="FF0000"/>
              </a:buClr>
              <a:buSzPct val="60000"/>
              <a:buFont typeface="Wingdings" pitchFamily="2" charset="2"/>
              <a:buChar char="n"/>
              <a:defRPr/>
            </a:pPr>
            <a:r>
              <a:rPr lang="en-US" sz="2000" kern="0" dirty="0">
                <a:latin typeface="Arial" charset="0"/>
                <a:cs typeface="+mn-cs"/>
              </a:rPr>
              <a:t>Hypermedia Object Manager (HMOM)</a:t>
            </a:r>
          </a:p>
          <a:p>
            <a:pPr marL="342900" indent="-342900">
              <a:lnSpc>
                <a:spcPct val="90000"/>
              </a:lnSpc>
              <a:spcBef>
                <a:spcPts val="0"/>
              </a:spcBef>
              <a:buClr>
                <a:srgbClr val="FF0000"/>
              </a:buClr>
              <a:buSzPct val="60000"/>
              <a:buFont typeface="Wingdings" pitchFamily="2" charset="2"/>
              <a:buChar char="n"/>
              <a:defRPr/>
            </a:pPr>
            <a:r>
              <a:rPr lang="en-US" sz="2000" kern="0" dirty="0">
                <a:latin typeface="Arial" charset="0"/>
                <a:cs typeface="+mn-cs"/>
              </a:rPr>
              <a:t>Hypermedia Management Protocol (HMMP)</a:t>
            </a:r>
          </a:p>
          <a:p>
            <a:pPr marL="342900" indent="-342900">
              <a:lnSpc>
                <a:spcPct val="90000"/>
              </a:lnSpc>
              <a:spcBef>
                <a:spcPts val="0"/>
              </a:spcBef>
              <a:buClr>
                <a:srgbClr val="FF0000"/>
              </a:buClr>
              <a:buSzPct val="60000"/>
              <a:buFont typeface="Wingdings" pitchFamily="2" charset="2"/>
              <a:buChar char="n"/>
              <a:defRPr/>
            </a:pPr>
            <a:r>
              <a:rPr lang="en-US" sz="2000" kern="0" dirty="0">
                <a:latin typeface="Arial" charset="0"/>
                <a:cs typeface="+mn-cs"/>
              </a:rPr>
              <a:t>Hypermedia Management Schema (HMMS)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atin typeface="Arial" charset="0"/>
              </a:rPr>
              <a:t>Web-Based Management</a:t>
            </a:r>
          </a:p>
        </p:txBody>
      </p:sp>
      <p:sp>
        <p:nvSpPr>
          <p:cNvPr id="41987" name="Rectangle 3"/>
          <p:cNvSpPr>
            <a:spLocks noGrp="1" noChangeArrowheads="1"/>
          </p:cNvSpPr>
          <p:nvPr>
            <p:ph type="body" idx="1"/>
          </p:nvPr>
        </p:nvSpPr>
        <p:spPr/>
        <p:txBody>
          <a:bodyPr/>
          <a:lstStyle/>
          <a:p>
            <a:pPr eaLnBrk="1" hangingPunct="1">
              <a:lnSpc>
                <a:spcPct val="80000"/>
              </a:lnSpc>
            </a:pPr>
            <a:r>
              <a:rPr lang="en-US" sz="2400">
                <a:latin typeface="Arial" charset="0"/>
              </a:rPr>
              <a:t>The overall intention of the architecture is that the network manager could manage any networked device or application from any location on the network, via any </a:t>
            </a:r>
            <a:r>
              <a:rPr lang="en-US" sz="2400" b="1">
                <a:latin typeface="Arial" charset="0"/>
              </a:rPr>
              <a:t>HMMP</a:t>
            </a:r>
            <a:r>
              <a:rPr lang="en-US" sz="2400">
                <a:latin typeface="Arial" charset="0"/>
              </a:rPr>
              <a:t>-compliant browser. </a:t>
            </a:r>
          </a:p>
          <a:p>
            <a:pPr eaLnBrk="1" hangingPunct="1">
              <a:lnSpc>
                <a:spcPct val="80000"/>
              </a:lnSpc>
            </a:pPr>
            <a:r>
              <a:rPr lang="en-US" sz="2400">
                <a:latin typeface="Arial" charset="0"/>
              </a:rPr>
              <a:t>Existing network and desktop management protocols such as SNMP and DMI may either interoperate or be replaced by HMMP. </a:t>
            </a:r>
          </a:p>
          <a:p>
            <a:pPr eaLnBrk="1" hangingPunct="1">
              <a:lnSpc>
                <a:spcPct val="80000"/>
              </a:lnSpc>
            </a:pPr>
            <a:r>
              <a:rPr lang="en-US" sz="2400">
                <a:latin typeface="Arial" charset="0"/>
              </a:rPr>
              <a:t>All Web-based management information is stored and retrieved by the request broker formerly known as </a:t>
            </a:r>
            <a:r>
              <a:rPr lang="en-US" sz="2400" b="1">
                <a:latin typeface="Arial" charset="0"/>
              </a:rPr>
              <a:t>HMOM (hypermedia object manager), </a:t>
            </a:r>
            <a:r>
              <a:rPr lang="en-US" sz="2400">
                <a:latin typeface="Arial" charset="0"/>
              </a:rPr>
              <a:t>now known simply as Object Manager.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a:latin typeface="Arial" charset="0"/>
              </a:rPr>
              <a:t>Service Management Architecture</a:t>
            </a:r>
          </a:p>
        </p:txBody>
      </p:sp>
      <p:pic>
        <p:nvPicPr>
          <p:cNvPr id="6147" name="Picture 4" descr="c11f001"/>
          <p:cNvPicPr>
            <a:picLocks noChangeAspect="1" noChangeArrowheads="1"/>
          </p:cNvPicPr>
          <p:nvPr/>
        </p:nvPicPr>
        <p:blipFill>
          <a:blip r:embed="rId3" cstate="print"/>
          <a:srcRect/>
          <a:stretch>
            <a:fillRect/>
          </a:stretch>
        </p:blipFill>
        <p:spPr bwMode="auto">
          <a:xfrm>
            <a:off x="1282700" y="1905000"/>
            <a:ext cx="7175500" cy="4800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Arial" charset="0"/>
              </a:rPr>
              <a:t>Common Information Model</a:t>
            </a:r>
          </a:p>
        </p:txBody>
      </p:sp>
      <p:sp>
        <p:nvSpPr>
          <p:cNvPr id="43011" name="Rectangle 3"/>
          <p:cNvSpPr>
            <a:spLocks noGrp="1" noChangeArrowheads="1"/>
          </p:cNvSpPr>
          <p:nvPr>
            <p:ph type="body" idx="1"/>
          </p:nvPr>
        </p:nvSpPr>
        <p:spPr>
          <a:xfrm>
            <a:off x="1182688" y="1905000"/>
            <a:ext cx="7772400" cy="4114800"/>
          </a:xfrm>
        </p:spPr>
        <p:txBody>
          <a:bodyPr/>
          <a:lstStyle/>
          <a:p>
            <a:pPr eaLnBrk="1" hangingPunct="1">
              <a:lnSpc>
                <a:spcPts val="3100"/>
              </a:lnSpc>
              <a:spcBef>
                <a:spcPts val="200"/>
              </a:spcBef>
            </a:pPr>
            <a:r>
              <a:rPr lang="en-US" sz="2700">
                <a:latin typeface="Arial" charset="0"/>
              </a:rPr>
              <a:t>A proposed protocol under development by the DMTF that would support HMMS is known as </a:t>
            </a:r>
            <a:r>
              <a:rPr lang="en-US" sz="2700" b="1">
                <a:latin typeface="Arial" charset="0"/>
              </a:rPr>
              <a:t>CIM </a:t>
            </a:r>
            <a:r>
              <a:rPr lang="en-US" sz="2700">
                <a:latin typeface="Arial" charset="0"/>
              </a:rPr>
              <a:t>or </a:t>
            </a:r>
            <a:r>
              <a:rPr lang="en-US" sz="2700" b="1">
                <a:latin typeface="Arial" charset="0"/>
              </a:rPr>
              <a:t>common information model</a:t>
            </a:r>
            <a:endParaRPr lang="en-US" sz="2700">
              <a:latin typeface="Arial" charset="0"/>
            </a:endParaRPr>
          </a:p>
          <a:p>
            <a:pPr eaLnBrk="1" hangingPunct="1">
              <a:lnSpc>
                <a:spcPts val="3100"/>
              </a:lnSpc>
              <a:spcBef>
                <a:spcPts val="200"/>
              </a:spcBef>
            </a:pPr>
            <a:r>
              <a:rPr lang="en-US" sz="2700" b="1">
                <a:latin typeface="Arial" charset="0"/>
              </a:rPr>
              <a:t>CIM</a:t>
            </a:r>
            <a:r>
              <a:rPr lang="en-US" sz="2700">
                <a:latin typeface="Arial" charset="0"/>
              </a:rPr>
              <a:t> would permit management data gathered from a variety of enterprise and desktop voice and data technology to all be transported, processed, displayed, and stored by a single CIM-compliant Web browser. </a:t>
            </a:r>
          </a:p>
          <a:p>
            <a:pPr eaLnBrk="1" hangingPunct="1">
              <a:lnSpc>
                <a:spcPts val="3100"/>
              </a:lnSpc>
              <a:spcBef>
                <a:spcPts val="200"/>
              </a:spcBef>
            </a:pPr>
            <a:r>
              <a:rPr lang="en-US" sz="2700">
                <a:latin typeface="Arial" charset="0"/>
              </a:rPr>
              <a:t>Management data to be used by CIM would be stored in </a:t>
            </a:r>
            <a:r>
              <a:rPr lang="en-US" sz="2700" b="1">
                <a:latin typeface="Arial" charset="0"/>
              </a:rPr>
              <a:t>MOF (modified object format) </a:t>
            </a:r>
            <a:r>
              <a:rPr lang="en-US" sz="2700">
                <a:latin typeface="Arial" charset="0"/>
              </a:rPr>
              <a:t>as opposed to DMI’s MIF format or SNMP’s </a:t>
            </a:r>
            <a:r>
              <a:rPr lang="en-US" sz="2800">
                <a:latin typeface="Arial" charset="0"/>
              </a:rPr>
              <a:t>MIB format.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Arial" charset="0"/>
              </a:rPr>
              <a:t>Network Management Data</a:t>
            </a:r>
          </a:p>
        </p:txBody>
      </p:sp>
      <p:pic>
        <p:nvPicPr>
          <p:cNvPr id="44035" name="Picture 4" descr="c11f021"/>
          <p:cNvPicPr>
            <a:picLocks noChangeAspect="1" noChangeArrowheads="1"/>
          </p:cNvPicPr>
          <p:nvPr/>
        </p:nvPicPr>
        <p:blipFill>
          <a:blip r:embed="rId2" cstate="print"/>
          <a:srcRect/>
          <a:stretch>
            <a:fillRect/>
          </a:stretch>
        </p:blipFill>
        <p:spPr bwMode="auto">
          <a:xfrm>
            <a:off x="1219200" y="1828800"/>
            <a:ext cx="6477000" cy="4876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t>SNMP Problems</a:t>
            </a:r>
          </a:p>
        </p:txBody>
      </p:sp>
      <p:sp>
        <p:nvSpPr>
          <p:cNvPr id="45059" name="Content Placeholder 2"/>
          <p:cNvSpPr>
            <a:spLocks noGrp="1"/>
          </p:cNvSpPr>
          <p:nvPr>
            <p:ph idx="1"/>
          </p:nvPr>
        </p:nvSpPr>
        <p:spPr>
          <a:xfrm>
            <a:off x="914400" y="2017713"/>
            <a:ext cx="8040688" cy="4114800"/>
          </a:xfrm>
        </p:spPr>
        <p:txBody>
          <a:bodyPr/>
          <a:lstStyle/>
          <a:p>
            <a:pPr eaLnBrk="1" hangingPunct="1"/>
            <a:r>
              <a:rPr lang="en-US"/>
              <a:t>Constant polling</a:t>
            </a:r>
          </a:p>
          <a:p>
            <a:pPr eaLnBrk="1" hangingPunct="1"/>
            <a:r>
              <a:rPr lang="en-US"/>
              <a:t>No manager to manager communications</a:t>
            </a:r>
          </a:p>
          <a:p>
            <a:pPr eaLnBrk="1" hangingPunct="1"/>
            <a:r>
              <a:rPr lang="en-US"/>
              <a:t>Limited to using TCP/IP</a:t>
            </a:r>
          </a:p>
          <a:p>
            <a:pPr eaLnBrk="1" hangingPunct="1"/>
            <a:r>
              <a:rPr lang="en-US"/>
              <a:t>Does not offer any security features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800">
                <a:latin typeface="Arial" charset="0"/>
              </a:rPr>
              <a:t>Manager &amp; Agent Communication </a:t>
            </a:r>
          </a:p>
        </p:txBody>
      </p:sp>
      <p:pic>
        <p:nvPicPr>
          <p:cNvPr id="46083" name="Picture 4" descr="c11f023a"/>
          <p:cNvPicPr>
            <a:picLocks noChangeAspect="1" noChangeArrowheads="1"/>
          </p:cNvPicPr>
          <p:nvPr/>
        </p:nvPicPr>
        <p:blipFill>
          <a:blip r:embed="rId2" cstate="print"/>
          <a:srcRect/>
          <a:stretch>
            <a:fillRect/>
          </a:stretch>
        </p:blipFill>
        <p:spPr bwMode="auto">
          <a:xfrm>
            <a:off x="211138" y="2125663"/>
            <a:ext cx="8704262" cy="480853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Arial" charset="0"/>
              </a:rPr>
              <a:t>SNNP2</a:t>
            </a:r>
          </a:p>
        </p:txBody>
      </p:sp>
      <p:sp>
        <p:nvSpPr>
          <p:cNvPr id="47107" name="Rectangle 3"/>
          <p:cNvSpPr>
            <a:spLocks noGrp="1" noChangeArrowheads="1"/>
          </p:cNvSpPr>
          <p:nvPr>
            <p:ph type="body" idx="1"/>
          </p:nvPr>
        </p:nvSpPr>
        <p:spPr/>
        <p:txBody>
          <a:bodyPr/>
          <a:lstStyle/>
          <a:p>
            <a:pPr eaLnBrk="1" hangingPunct="1"/>
            <a:r>
              <a:rPr lang="en-US">
                <a:latin typeface="Arial" charset="0"/>
              </a:rPr>
              <a:t>SNMP2’s major objectives can be summarized as follows:</a:t>
            </a:r>
          </a:p>
          <a:p>
            <a:pPr lvl="1" eaLnBrk="1" hangingPunct="1"/>
            <a:r>
              <a:rPr lang="en-US">
                <a:latin typeface="Arial" charset="0"/>
              </a:rPr>
              <a:t>Reduce network traffic</a:t>
            </a:r>
          </a:p>
          <a:p>
            <a:pPr lvl="1" eaLnBrk="1" hangingPunct="1"/>
            <a:r>
              <a:rPr lang="en-US">
                <a:latin typeface="Arial" charset="0"/>
              </a:rPr>
              <a:t>Segment large networks</a:t>
            </a:r>
          </a:p>
          <a:p>
            <a:pPr lvl="1" eaLnBrk="1" hangingPunct="1"/>
            <a:r>
              <a:rPr lang="en-US">
                <a:latin typeface="Arial" charset="0"/>
              </a:rPr>
              <a:t>Support multiple transport protocols</a:t>
            </a:r>
          </a:p>
          <a:p>
            <a:pPr lvl="1" eaLnBrk="1" hangingPunct="1"/>
            <a:r>
              <a:rPr lang="en-US">
                <a:latin typeface="Arial" charset="0"/>
              </a:rPr>
              <a:t>Increase security</a:t>
            </a:r>
          </a:p>
          <a:p>
            <a:pPr lvl="1" eaLnBrk="1" hangingPunct="1"/>
            <a:r>
              <a:rPr lang="en-US">
                <a:latin typeface="Arial" charset="0"/>
              </a:rPr>
              <a:t>Allow multiple agents per device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a:latin typeface="Arial" charset="0"/>
              </a:rPr>
              <a:t>SNMP2 Bulk retrieval mechanism</a:t>
            </a:r>
          </a:p>
        </p:txBody>
      </p:sp>
      <p:sp>
        <p:nvSpPr>
          <p:cNvPr id="48131" name="Rectangle 3"/>
          <p:cNvSpPr>
            <a:spLocks noGrp="1" noChangeArrowheads="1"/>
          </p:cNvSpPr>
          <p:nvPr>
            <p:ph type="body" idx="1"/>
          </p:nvPr>
        </p:nvSpPr>
        <p:spPr>
          <a:xfrm>
            <a:off x="1182688" y="1905000"/>
            <a:ext cx="7772400" cy="4114800"/>
          </a:xfrm>
        </p:spPr>
        <p:txBody>
          <a:bodyPr/>
          <a:lstStyle/>
          <a:p>
            <a:pPr eaLnBrk="1" hangingPunct="1">
              <a:lnSpc>
                <a:spcPct val="80000"/>
              </a:lnSpc>
            </a:pPr>
            <a:r>
              <a:rPr lang="en-US" sz="2800">
                <a:latin typeface="Arial" charset="0"/>
              </a:rPr>
              <a:t>Managers can retrieve several pieces of network information at a time from a given agent. </a:t>
            </a:r>
          </a:p>
          <a:p>
            <a:pPr eaLnBrk="1" hangingPunct="1">
              <a:lnSpc>
                <a:spcPct val="80000"/>
              </a:lnSpc>
            </a:pPr>
            <a:r>
              <a:rPr lang="en-US" sz="2800">
                <a:latin typeface="Arial" charset="0"/>
              </a:rPr>
              <a:t>Agents have also been given increased intelligence that enables them to send error or exception conditions to managers when request for information cannot be met. </a:t>
            </a:r>
          </a:p>
          <a:p>
            <a:pPr eaLnBrk="1" hangingPunct="1">
              <a:lnSpc>
                <a:spcPct val="80000"/>
              </a:lnSpc>
            </a:pPr>
            <a:r>
              <a:rPr lang="en-US" sz="2800">
                <a:latin typeface="Arial" charset="0"/>
              </a:rPr>
              <a:t>With SNMP, agents simply sent empty datagrams back to managers when requests could not be fulfilled. </a:t>
            </a:r>
          </a:p>
          <a:p>
            <a:pPr eaLnBrk="1" hangingPunct="1">
              <a:lnSpc>
                <a:spcPct val="80000"/>
              </a:lnSpc>
            </a:pPr>
            <a:r>
              <a:rPr lang="en-US" sz="2800">
                <a:latin typeface="Arial" charset="0"/>
              </a:rPr>
              <a:t>The receipt of the empty packet merely caused the manager to repeat the request for information, thus increasing network traffic.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600">
                <a:latin typeface="Arial" charset="0"/>
              </a:rPr>
              <a:t>Manager to Manager Communication</a:t>
            </a:r>
          </a:p>
        </p:txBody>
      </p:sp>
      <p:sp>
        <p:nvSpPr>
          <p:cNvPr id="49155" name="Rectangle 3"/>
          <p:cNvSpPr>
            <a:spLocks noGrp="1" noChangeArrowheads="1"/>
          </p:cNvSpPr>
          <p:nvPr>
            <p:ph type="body" idx="1"/>
          </p:nvPr>
        </p:nvSpPr>
        <p:spPr/>
        <p:txBody>
          <a:bodyPr/>
          <a:lstStyle/>
          <a:p>
            <a:pPr eaLnBrk="1" hangingPunct="1">
              <a:lnSpc>
                <a:spcPct val="90000"/>
              </a:lnSpc>
            </a:pPr>
            <a:r>
              <a:rPr lang="en-US" sz="2800">
                <a:latin typeface="Arial" charset="0"/>
              </a:rPr>
              <a:t>SNMP2 allows the establishment of multiple manager entities within a single network. </a:t>
            </a:r>
          </a:p>
          <a:p>
            <a:pPr eaLnBrk="1" hangingPunct="1">
              <a:lnSpc>
                <a:spcPct val="90000"/>
              </a:lnSpc>
            </a:pPr>
            <a:r>
              <a:rPr lang="en-US" sz="2800">
                <a:latin typeface="Arial" charset="0"/>
              </a:rPr>
              <a:t>As a result, large networks that were managed by a single manager under SNMP can now be managed by multiple managers in a hierarchical arrangement in SNMP2. </a:t>
            </a:r>
          </a:p>
          <a:p>
            <a:pPr eaLnBrk="1" hangingPunct="1">
              <a:lnSpc>
                <a:spcPct val="90000"/>
              </a:lnSpc>
            </a:pPr>
            <a:r>
              <a:rPr lang="en-US" sz="2800">
                <a:latin typeface="Arial" charset="0"/>
              </a:rPr>
              <a:t>Overall network traffic is reduced as network management information is confined to the management domains of the individual network segment managers.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a:latin typeface="Arial" charset="0"/>
              </a:rPr>
              <a:t>Manager to Manager Communication</a:t>
            </a:r>
            <a:r>
              <a:rPr lang="en-US">
                <a:latin typeface="Arial" charset="0"/>
              </a:rPr>
              <a:t> </a:t>
            </a:r>
          </a:p>
        </p:txBody>
      </p:sp>
      <p:pic>
        <p:nvPicPr>
          <p:cNvPr id="50179" name="Picture 4" descr="c11f023b"/>
          <p:cNvPicPr>
            <a:picLocks noChangeAspect="1" noChangeArrowheads="1"/>
          </p:cNvPicPr>
          <p:nvPr/>
        </p:nvPicPr>
        <p:blipFill>
          <a:blip r:embed="rId2" cstate="print"/>
          <a:srcRect/>
          <a:stretch>
            <a:fillRect/>
          </a:stretch>
        </p:blipFill>
        <p:spPr bwMode="auto">
          <a:xfrm>
            <a:off x="1371600" y="1905000"/>
            <a:ext cx="6815138" cy="47482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t>RMON2</a:t>
            </a:r>
          </a:p>
        </p:txBody>
      </p:sp>
      <p:sp>
        <p:nvSpPr>
          <p:cNvPr id="51203" name="Content Placeholder 2"/>
          <p:cNvSpPr>
            <a:spLocks noGrp="1"/>
          </p:cNvSpPr>
          <p:nvPr>
            <p:ph idx="1"/>
          </p:nvPr>
        </p:nvSpPr>
        <p:spPr>
          <a:xfrm>
            <a:off x="914400" y="1828800"/>
            <a:ext cx="8040688" cy="4114800"/>
          </a:xfrm>
        </p:spPr>
        <p:txBody>
          <a:bodyPr/>
          <a:lstStyle/>
          <a:p>
            <a:pPr eaLnBrk="1" hangingPunct="1"/>
            <a:r>
              <a:rPr lang="en-US"/>
              <a:t>In addition to monitoring Physical &amp; Data Links layers, RMON2 can analyze Network layer also</a:t>
            </a:r>
          </a:p>
          <a:p>
            <a:pPr eaLnBrk="1" hangingPunct="1"/>
            <a:r>
              <a:rPr lang="en-US"/>
              <a:t>Agent software called an RMON probe</a:t>
            </a:r>
          </a:p>
          <a:p>
            <a:pPr eaLnBrk="1" hangingPunct="1"/>
            <a:r>
              <a:rPr lang="en-US"/>
              <a:t>Enables network administrators to more precisely pinpoint the exact sources and percentages of the traffic that flows through their enterprise networks</a:t>
            </a:r>
          </a:p>
          <a:p>
            <a:pPr eaLnBrk="1" hangingPunct="1"/>
            <a:r>
              <a:rPr lang="en-US"/>
              <a:t>One shortcoming can do WANs - RMON3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t>RMON3</a:t>
            </a:r>
          </a:p>
        </p:txBody>
      </p:sp>
      <p:sp>
        <p:nvSpPr>
          <p:cNvPr id="52227" name="Content Placeholder 2"/>
          <p:cNvSpPr>
            <a:spLocks noGrp="1"/>
          </p:cNvSpPr>
          <p:nvPr>
            <p:ph idx="1"/>
          </p:nvPr>
        </p:nvSpPr>
        <p:spPr>
          <a:xfrm>
            <a:off x="1182688" y="1905000"/>
            <a:ext cx="7772400" cy="4114800"/>
          </a:xfrm>
        </p:spPr>
        <p:txBody>
          <a:bodyPr/>
          <a:lstStyle/>
          <a:p>
            <a:pPr eaLnBrk="1" hangingPunct="1">
              <a:spcBef>
                <a:spcPts val="300"/>
              </a:spcBef>
            </a:pPr>
            <a:r>
              <a:rPr lang="en-US"/>
              <a:t>Offers WAN management</a:t>
            </a:r>
          </a:p>
          <a:p>
            <a:pPr eaLnBrk="1" hangingPunct="1">
              <a:spcBef>
                <a:spcPts val="300"/>
              </a:spcBef>
            </a:pPr>
            <a:r>
              <a:rPr lang="en-US"/>
              <a:t>Support for switched networks &amp; Virtual LANs</a:t>
            </a:r>
          </a:p>
          <a:p>
            <a:pPr eaLnBrk="1" hangingPunct="1">
              <a:spcBef>
                <a:spcPts val="300"/>
              </a:spcBef>
            </a:pPr>
            <a:r>
              <a:rPr lang="en-US"/>
              <a:t>Measures application program response times</a:t>
            </a:r>
          </a:p>
          <a:p>
            <a:pPr eaLnBrk="1" hangingPunct="1">
              <a:spcBef>
                <a:spcPts val="300"/>
              </a:spcBef>
            </a:pPr>
            <a:r>
              <a:rPr lang="en-US"/>
              <a:t>Provides an Application MIB</a:t>
            </a:r>
          </a:p>
          <a:p>
            <a:pPr lvl="1" eaLnBrk="1" hangingPunct="1">
              <a:spcBef>
                <a:spcPts val="300"/>
              </a:spcBef>
            </a:pPr>
            <a:r>
              <a:rPr lang="en-US"/>
              <a:t>3 key groups of variables</a:t>
            </a:r>
          </a:p>
          <a:p>
            <a:pPr marL="1371600" lvl="2" indent="-457200" eaLnBrk="1" hangingPunct="1">
              <a:spcBef>
                <a:spcPts val="300"/>
              </a:spcBef>
              <a:buFont typeface="Tahoma" pitchFamily="34" charset="0"/>
              <a:buAutoNum type="arabicPeriod"/>
            </a:pPr>
            <a:r>
              <a:rPr lang="en-US"/>
              <a:t>Definition variables</a:t>
            </a:r>
          </a:p>
          <a:p>
            <a:pPr marL="1371600" lvl="2" indent="-457200" eaLnBrk="1" hangingPunct="1">
              <a:spcBef>
                <a:spcPts val="300"/>
              </a:spcBef>
              <a:buFont typeface="Tahoma" pitchFamily="34" charset="0"/>
              <a:buAutoNum type="arabicPeriod"/>
            </a:pPr>
            <a:r>
              <a:rPr lang="en-US"/>
              <a:t>State variables</a:t>
            </a:r>
          </a:p>
          <a:p>
            <a:pPr marL="1371600" lvl="2" indent="-457200" eaLnBrk="1" hangingPunct="1">
              <a:spcBef>
                <a:spcPts val="300"/>
              </a:spcBef>
              <a:buFont typeface="Tahoma" pitchFamily="34" charset="0"/>
              <a:buAutoNum type="arabicPeriod"/>
            </a:pPr>
            <a:r>
              <a:rPr lang="en-US"/>
              <a:t>Relationship variables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solidFill>
                  <a:srgbClr val="313193"/>
                </a:solidFill>
                <a:latin typeface="Arial" charset="0"/>
                <a:cs typeface="Times New Roman" pitchFamily="18" charset="0"/>
              </a:rPr>
              <a:t>Service Definition and Frameworks</a:t>
            </a:r>
          </a:p>
        </p:txBody>
      </p:sp>
      <p:sp>
        <p:nvSpPr>
          <p:cNvPr id="7171" name="Rectangle 3"/>
          <p:cNvSpPr>
            <a:spLocks noGrp="1" noChangeArrowheads="1"/>
          </p:cNvSpPr>
          <p:nvPr>
            <p:ph type="body" idx="1"/>
          </p:nvPr>
        </p:nvSpPr>
        <p:spPr/>
        <p:txBody>
          <a:bodyPr/>
          <a:lstStyle/>
          <a:p>
            <a:pPr eaLnBrk="1" hangingPunct="1">
              <a:lnSpc>
                <a:spcPct val="90000"/>
              </a:lnSpc>
            </a:pPr>
            <a:r>
              <a:rPr lang="en-US" sz="2800">
                <a:latin typeface="Arial" charset="0"/>
              </a:rPr>
              <a:t>Services are defined in terms of:</a:t>
            </a:r>
          </a:p>
          <a:p>
            <a:pPr lvl="1" eaLnBrk="1" hangingPunct="1">
              <a:lnSpc>
                <a:spcPct val="90000"/>
              </a:lnSpc>
            </a:pPr>
            <a:r>
              <a:rPr lang="en-US" sz="2400">
                <a:latin typeface="Arial" charset="0"/>
              </a:rPr>
              <a:t>The processes</a:t>
            </a:r>
          </a:p>
          <a:p>
            <a:pPr lvl="1" eaLnBrk="1" hangingPunct="1">
              <a:lnSpc>
                <a:spcPct val="90000"/>
              </a:lnSpc>
            </a:pPr>
            <a:r>
              <a:rPr lang="en-US" sz="2400">
                <a:latin typeface="Arial" charset="0"/>
              </a:rPr>
              <a:t>Technical expertise (people)</a:t>
            </a:r>
          </a:p>
          <a:p>
            <a:pPr lvl="1" eaLnBrk="1" hangingPunct="1">
              <a:lnSpc>
                <a:spcPct val="90000"/>
              </a:lnSpc>
            </a:pPr>
            <a:r>
              <a:rPr lang="en-US" sz="2400">
                <a:latin typeface="Arial" charset="0"/>
              </a:rPr>
              <a:t>The technology required to deliver those services. </a:t>
            </a:r>
          </a:p>
          <a:p>
            <a:pPr eaLnBrk="1" hangingPunct="1">
              <a:lnSpc>
                <a:spcPct val="90000"/>
              </a:lnSpc>
            </a:pPr>
            <a:r>
              <a:rPr lang="en-US" sz="2800">
                <a:latin typeface="Arial" charset="0"/>
              </a:rPr>
              <a:t>A given service can vary in terms of several characteristics contributing to measurable differences in cost and price:</a:t>
            </a:r>
            <a:endParaRPr lang="en-US" sz="2800">
              <a:latin typeface="Arial" charset="0"/>
              <a:cs typeface="Times New Roman" pitchFamily="18" charset="0"/>
            </a:endParaRPr>
          </a:p>
          <a:p>
            <a:pPr lvl="1" eaLnBrk="1" hangingPunct="1">
              <a:lnSpc>
                <a:spcPct val="90000"/>
              </a:lnSpc>
            </a:pPr>
            <a:r>
              <a:rPr lang="en-US" sz="2000">
                <a:latin typeface="Arial" charset="0"/>
              </a:rPr>
              <a:t>Complexity</a:t>
            </a:r>
            <a:endParaRPr lang="en-US" sz="2000">
              <a:latin typeface="Arial" charset="0"/>
              <a:cs typeface="Times New Roman" pitchFamily="18" charset="0"/>
            </a:endParaRPr>
          </a:p>
          <a:p>
            <a:pPr lvl="1" eaLnBrk="1" hangingPunct="1">
              <a:lnSpc>
                <a:spcPct val="90000"/>
              </a:lnSpc>
            </a:pPr>
            <a:r>
              <a:rPr lang="en-US" sz="2000">
                <a:latin typeface="Arial" charset="0"/>
              </a:rPr>
              <a:t>Risk (or lack thereof)</a:t>
            </a:r>
            <a:endParaRPr lang="en-US" sz="2000">
              <a:latin typeface="Arial" charset="0"/>
              <a:cs typeface="Times New Roman" pitchFamily="18" charset="0"/>
            </a:endParaRPr>
          </a:p>
          <a:p>
            <a:pPr lvl="1" eaLnBrk="1" hangingPunct="1">
              <a:lnSpc>
                <a:spcPct val="90000"/>
              </a:lnSpc>
            </a:pPr>
            <a:r>
              <a:rPr lang="en-US" sz="2000">
                <a:latin typeface="Arial" charset="0"/>
              </a:rPr>
              <a:t>Required service or support level</a:t>
            </a:r>
            <a:endParaRPr lang="en-US" sz="2000">
              <a:latin typeface="Arial" charset="0"/>
              <a:cs typeface="Times New Roman" pitchFamily="18" charset="0"/>
            </a:endParaRPr>
          </a:p>
          <a:p>
            <a:pPr lvl="1" eaLnBrk="1" hangingPunct="1">
              <a:lnSpc>
                <a:spcPct val="90000"/>
              </a:lnSpc>
            </a:pPr>
            <a:r>
              <a:rPr lang="en-US" sz="2000">
                <a:latin typeface="Arial" charset="0"/>
              </a:rPr>
              <a:t>Level of deviation from basic (“baseline”) service</a:t>
            </a:r>
            <a:endParaRPr lang="en-US" sz="2000">
              <a:latin typeface="Arial" charset="0"/>
              <a:cs typeface="Times New Roman" pitchFamily="18" charset="0"/>
            </a:endParaRPr>
          </a:p>
          <a:p>
            <a:pPr eaLnBrk="1" hangingPunct="1">
              <a:lnSpc>
                <a:spcPct val="90000"/>
              </a:lnSpc>
              <a:buFont typeface="Wingdings" pitchFamily="2" charset="2"/>
              <a:buNone/>
            </a:pPr>
            <a:endParaRPr lang="en-US" sz="2400">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Enterprise Network Management technology</a:t>
            </a:r>
          </a:p>
        </p:txBody>
      </p:sp>
      <p:sp>
        <p:nvSpPr>
          <p:cNvPr id="53251" name="Content Placeholder 2"/>
          <p:cNvSpPr>
            <a:spLocks noGrp="1"/>
          </p:cNvSpPr>
          <p:nvPr>
            <p:ph idx="1"/>
          </p:nvPr>
        </p:nvSpPr>
        <p:spPr>
          <a:xfrm>
            <a:off x="1182688" y="1905000"/>
            <a:ext cx="7772400" cy="4114800"/>
          </a:xfrm>
        </p:spPr>
        <p:txBody>
          <a:bodyPr/>
          <a:lstStyle/>
          <a:p>
            <a:pPr eaLnBrk="1" hangingPunct="1"/>
            <a:r>
              <a:rPr lang="en-US" sz="2800"/>
              <a:t>Point Products aka Element managers</a:t>
            </a:r>
          </a:p>
          <a:p>
            <a:pPr lvl="1" eaLnBrk="1" hangingPunct="1"/>
            <a:r>
              <a:rPr lang="en-US" sz="2400"/>
              <a:t>Specifically written to address a particular systems administration or network management issue</a:t>
            </a:r>
          </a:p>
          <a:p>
            <a:pPr eaLnBrk="1" hangingPunct="1"/>
            <a:r>
              <a:rPr lang="en-US" sz="2800"/>
              <a:t>Frameworks</a:t>
            </a:r>
          </a:p>
          <a:p>
            <a:pPr lvl="1" eaLnBrk="1" hangingPunct="1"/>
            <a:r>
              <a:rPr lang="en-US" sz="2400"/>
              <a:t>Offer an overall systems administration or network management platform with integration between modules and a shared database into which all alerts, messages, alarms, &amp; warnings can be stored</a:t>
            </a:r>
          </a:p>
          <a:p>
            <a:pPr eaLnBrk="1" hangingPunct="1"/>
            <a:r>
              <a:rPr lang="en-US" sz="2800"/>
              <a:t>Integrated suites</a:t>
            </a:r>
          </a:p>
          <a:p>
            <a:pPr lvl="1" eaLnBrk="1" hangingPunct="1"/>
            <a:r>
              <a:rPr lang="en-US" sz="2400"/>
              <a:t>Subset of frameworks, not an “open” framework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t>Currently Available Technology</a:t>
            </a:r>
          </a:p>
        </p:txBody>
      </p:sp>
      <p:sp>
        <p:nvSpPr>
          <p:cNvPr id="54275" name="Content Placeholder 2"/>
          <p:cNvSpPr>
            <a:spLocks noGrp="1"/>
          </p:cNvSpPr>
          <p:nvPr>
            <p:ph idx="1"/>
          </p:nvPr>
        </p:nvSpPr>
        <p:spPr>
          <a:xfrm>
            <a:off x="1182688" y="1905000"/>
            <a:ext cx="7772400" cy="4114800"/>
          </a:xfrm>
        </p:spPr>
        <p:txBody>
          <a:bodyPr/>
          <a:lstStyle/>
          <a:p>
            <a:pPr eaLnBrk="1" hangingPunct="1"/>
            <a:r>
              <a:rPr lang="en-US"/>
              <a:t>Frameworks or Integrated Suites</a:t>
            </a:r>
          </a:p>
          <a:p>
            <a:pPr lvl="1" eaLnBrk="1" hangingPunct="1"/>
            <a:r>
              <a:rPr lang="en-US"/>
              <a:t>HP Openview</a:t>
            </a:r>
          </a:p>
          <a:p>
            <a:pPr lvl="1" eaLnBrk="1" hangingPunct="1"/>
            <a:r>
              <a:rPr lang="en-US"/>
              <a:t>Computer Associates’ TNG Unicenter</a:t>
            </a:r>
          </a:p>
          <a:p>
            <a:pPr lvl="1" eaLnBrk="1" hangingPunct="1"/>
            <a:r>
              <a:rPr lang="en-US"/>
              <a:t>IBM/Tivoli Systems - TME 10</a:t>
            </a:r>
          </a:p>
          <a:p>
            <a:pPr lvl="1" eaLnBrk="1" hangingPunct="1"/>
            <a:r>
              <a:rPr lang="en-US"/>
              <a:t>BMC Software Inc. - PartolView </a:t>
            </a:r>
          </a:p>
          <a:p>
            <a:pPr eaLnBrk="1" hangingPunct="1"/>
            <a:r>
              <a:rPr lang="en-US"/>
              <a:t>Point Products</a:t>
            </a:r>
          </a:p>
          <a:p>
            <a:pPr lvl="1" eaLnBrk="1" hangingPunct="1"/>
            <a:r>
              <a:rPr lang="en-US"/>
              <a:t>3com - Transcend Enterprise Manager</a:t>
            </a:r>
          </a:p>
          <a:p>
            <a:pPr lvl="1" eaLnBrk="1" hangingPunct="1"/>
            <a:r>
              <a:rPr lang="en-US"/>
              <a:t>Cisco – Cisco Works</a:t>
            </a:r>
          </a:p>
          <a:p>
            <a:pPr lvl="1" eaLnBrk="1" hangingPunct="1"/>
            <a:r>
              <a:rPr lang="en-US"/>
              <a:t>American Power Conversion - PowerNet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Arial" charset="0"/>
              </a:rPr>
              <a:t>Network Analyzers</a:t>
            </a:r>
          </a:p>
        </p:txBody>
      </p:sp>
      <p:sp>
        <p:nvSpPr>
          <p:cNvPr id="55299" name="Rectangle 3"/>
          <p:cNvSpPr>
            <a:spLocks noGrp="1" noChangeArrowheads="1"/>
          </p:cNvSpPr>
          <p:nvPr>
            <p:ph type="body" idx="1"/>
          </p:nvPr>
        </p:nvSpPr>
        <p:spPr>
          <a:xfrm>
            <a:off x="5105400" y="2017713"/>
            <a:ext cx="3849688" cy="4078287"/>
          </a:xfrm>
        </p:spPr>
        <p:txBody>
          <a:bodyPr/>
          <a:lstStyle/>
          <a:p>
            <a:pPr eaLnBrk="1" hangingPunct="1">
              <a:lnSpc>
                <a:spcPct val="90000"/>
              </a:lnSpc>
            </a:pPr>
            <a:r>
              <a:rPr lang="en-US">
                <a:latin typeface="Arial" charset="0"/>
              </a:rPr>
              <a:t>LAN and WAN </a:t>
            </a:r>
            <a:r>
              <a:rPr lang="en-US" b="1">
                <a:latin typeface="Arial" charset="0"/>
              </a:rPr>
              <a:t>network analyzers </a:t>
            </a:r>
            <a:r>
              <a:rPr lang="en-US">
                <a:latin typeface="Arial" charset="0"/>
              </a:rPr>
              <a:t>are able to capture network traffic in real time without interrupting normal network transmission.</a:t>
            </a:r>
          </a:p>
          <a:p>
            <a:pPr eaLnBrk="1" hangingPunct="1">
              <a:lnSpc>
                <a:spcPct val="90000"/>
              </a:lnSpc>
            </a:pPr>
            <a:r>
              <a:rPr lang="en-US">
                <a:latin typeface="Arial" charset="0"/>
              </a:rPr>
              <a:t>See table p468</a:t>
            </a:r>
          </a:p>
          <a:p>
            <a:pPr eaLnBrk="1" hangingPunct="1">
              <a:lnSpc>
                <a:spcPct val="90000"/>
              </a:lnSpc>
            </a:pPr>
            <a:endParaRPr lang="en-US">
              <a:latin typeface="Arial" charset="0"/>
            </a:endParaRPr>
          </a:p>
        </p:txBody>
      </p:sp>
      <p:pic>
        <p:nvPicPr>
          <p:cNvPr id="55300" name="Picture 4" descr="c11f025"/>
          <p:cNvPicPr>
            <a:picLocks noChangeAspect="1" noChangeArrowheads="1"/>
          </p:cNvPicPr>
          <p:nvPr/>
        </p:nvPicPr>
        <p:blipFill>
          <a:blip r:embed="rId2" cstate="print"/>
          <a:srcRect/>
          <a:stretch>
            <a:fillRect/>
          </a:stretch>
        </p:blipFill>
        <p:spPr bwMode="auto">
          <a:xfrm>
            <a:off x="381000" y="2286000"/>
            <a:ext cx="4279900" cy="3962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ISO Management Framework</a:t>
            </a:r>
          </a:p>
        </p:txBody>
      </p:sp>
      <p:sp>
        <p:nvSpPr>
          <p:cNvPr id="8195" name="Content Placeholder 2"/>
          <p:cNvSpPr>
            <a:spLocks noGrp="1"/>
          </p:cNvSpPr>
          <p:nvPr>
            <p:ph idx="1"/>
          </p:nvPr>
        </p:nvSpPr>
        <p:spPr/>
        <p:txBody>
          <a:bodyPr/>
          <a:lstStyle/>
          <a:p>
            <a:pPr eaLnBrk="1" hangingPunct="1"/>
            <a:r>
              <a:rPr lang="en-US"/>
              <a:t>Categories:</a:t>
            </a:r>
          </a:p>
          <a:p>
            <a:pPr lvl="1" eaLnBrk="1" hangingPunct="1"/>
            <a:r>
              <a:rPr lang="en-US"/>
              <a:t>Fault Management</a:t>
            </a:r>
          </a:p>
          <a:p>
            <a:pPr lvl="1" eaLnBrk="1" hangingPunct="1"/>
            <a:r>
              <a:rPr lang="en-US"/>
              <a:t>Configuration Management</a:t>
            </a:r>
          </a:p>
          <a:p>
            <a:pPr lvl="1" eaLnBrk="1" hangingPunct="1"/>
            <a:r>
              <a:rPr lang="en-US"/>
              <a:t>Performance Management</a:t>
            </a:r>
          </a:p>
          <a:p>
            <a:pPr lvl="1" eaLnBrk="1" hangingPunct="1"/>
            <a:r>
              <a:rPr lang="en-US"/>
              <a:t>Security Management</a:t>
            </a:r>
          </a:p>
          <a:p>
            <a:pPr lvl="1" eaLnBrk="1" hangingPunct="1"/>
            <a:r>
              <a:rPr lang="en-US"/>
              <a:t>Accounting Management</a:t>
            </a:r>
          </a:p>
          <a:p>
            <a:pPr eaLnBrk="1" hangingPunct="1"/>
            <a:r>
              <a:rPr lang="en-US"/>
              <a:t>ISO 7498-4</a:t>
            </a:r>
          </a:p>
          <a:p>
            <a:pPr eaLnBrk="1" hangingPunct="1"/>
            <a:r>
              <a:rPr lang="en-US"/>
              <a:t>See page 428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2800"/>
              <a:t>Additional Categories of Service Management</a:t>
            </a:r>
          </a:p>
        </p:txBody>
      </p:sp>
      <p:sp>
        <p:nvSpPr>
          <p:cNvPr id="9219" name="Content Placeholder 2"/>
          <p:cNvSpPr>
            <a:spLocks noGrp="1"/>
          </p:cNvSpPr>
          <p:nvPr>
            <p:ph idx="1"/>
          </p:nvPr>
        </p:nvSpPr>
        <p:spPr/>
        <p:txBody>
          <a:bodyPr/>
          <a:lstStyle/>
          <a:p>
            <a:pPr eaLnBrk="1" hangingPunct="1"/>
            <a:r>
              <a:rPr lang="en-US"/>
              <a:t>Service Level Management</a:t>
            </a:r>
          </a:p>
          <a:p>
            <a:pPr eaLnBrk="1" hangingPunct="1"/>
            <a:r>
              <a:rPr lang="en-US"/>
              <a:t>Incident Management</a:t>
            </a:r>
          </a:p>
          <a:p>
            <a:pPr eaLnBrk="1" hangingPunct="1"/>
            <a:r>
              <a:rPr lang="en-US"/>
              <a:t>Problem Management</a:t>
            </a:r>
          </a:p>
          <a:p>
            <a:pPr eaLnBrk="1" hangingPunct="1"/>
            <a:r>
              <a:rPr lang="en-US"/>
              <a:t>Change Management</a:t>
            </a:r>
          </a:p>
          <a:p>
            <a:pPr eaLnBrk="1" hangingPunct="1"/>
            <a:r>
              <a:rPr lang="en-US"/>
              <a:t>Capacity Management</a:t>
            </a:r>
          </a:p>
          <a:p>
            <a:pPr eaLnBrk="1" hangingPunct="1"/>
            <a:r>
              <a:rPr lang="en-US"/>
              <a:t>Asset Management</a:t>
            </a:r>
          </a:p>
          <a:p>
            <a:pPr eaLnBrk="1" hangingPunct="1"/>
            <a:r>
              <a:rPr lang="en-US"/>
              <a:t>Availability &amp; Risk Management, Contingency Planning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dirty="0">
                <a:solidFill>
                  <a:schemeClr val="tx2">
                    <a:lumMod val="75000"/>
                  </a:schemeClr>
                </a:solidFill>
                <a:latin typeface="Arial" charset="0"/>
                <a:cs typeface="Times New Roman" charset="0"/>
              </a:rPr>
              <a:t>Service Level Agreements</a:t>
            </a:r>
          </a:p>
        </p:txBody>
      </p:sp>
      <p:sp>
        <p:nvSpPr>
          <p:cNvPr id="10243" name="Rectangle 3"/>
          <p:cNvSpPr>
            <a:spLocks noGrp="1" noChangeArrowheads="1"/>
          </p:cNvSpPr>
          <p:nvPr>
            <p:ph type="body" idx="1"/>
          </p:nvPr>
        </p:nvSpPr>
        <p:spPr/>
        <p:txBody>
          <a:bodyPr/>
          <a:lstStyle/>
          <a:p>
            <a:pPr eaLnBrk="1" hangingPunct="1"/>
            <a:r>
              <a:rPr lang="en-US" sz="2800">
                <a:latin typeface="Arial" charset="0"/>
                <a:cs typeface="Times New Roman" pitchFamily="18" charset="0"/>
              </a:rPr>
              <a:t>Services are defined and a given level of service is agreed upon between the customer and the IT services department</a:t>
            </a:r>
          </a:p>
          <a:p>
            <a:pPr eaLnBrk="1" hangingPunct="1"/>
            <a:r>
              <a:rPr lang="en-US" sz="2800">
                <a:latin typeface="Arial" charset="0"/>
                <a:cs typeface="Times New Roman" pitchFamily="18" charset="0"/>
              </a:rPr>
              <a:t>The service level agreement clearly describes expected levels of service, how that service will be measured, what that service will cost, and what the consequences will be if the agreed upon service levels are not met</a:t>
            </a:r>
            <a:r>
              <a:rPr lang="en-US" sz="2800">
                <a:latin typeface="Arial"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atin typeface="Arial" charset="0"/>
              </a:rPr>
              <a:t>Service Costing</a:t>
            </a:r>
          </a:p>
        </p:txBody>
      </p:sp>
      <p:pic>
        <p:nvPicPr>
          <p:cNvPr id="11267" name="Picture 4" descr="c11f003"/>
          <p:cNvPicPr>
            <a:picLocks noChangeAspect="1" noChangeArrowheads="1"/>
          </p:cNvPicPr>
          <p:nvPr/>
        </p:nvPicPr>
        <p:blipFill>
          <a:blip r:embed="rId2" cstate="print"/>
          <a:srcRect/>
          <a:stretch>
            <a:fillRect/>
          </a:stretch>
        </p:blipFill>
        <p:spPr bwMode="auto">
          <a:xfrm>
            <a:off x="152400" y="1981200"/>
            <a:ext cx="8726488" cy="4267200"/>
          </a:xfrm>
          <a:prstGeom prst="rect">
            <a:avLst/>
          </a:prstGeom>
          <a:noFill/>
          <a:ln w="9525">
            <a:noFill/>
            <a:miter lim="800000"/>
            <a:headEnd/>
            <a:tailEnd/>
          </a:ln>
        </p:spPr>
      </p:pic>
      <p:sp>
        <p:nvSpPr>
          <p:cNvPr id="11268" name="Rectangle 3"/>
          <p:cNvSpPr>
            <a:spLocks noGrp="1" noChangeArrowheads="1"/>
          </p:cNvSpPr>
          <p:nvPr>
            <p:ph type="body" idx="1"/>
          </p:nvPr>
        </p:nvSpPr>
        <p:spPr>
          <a:xfrm>
            <a:off x="381000" y="6019800"/>
            <a:ext cx="7391400" cy="685800"/>
          </a:xfrm>
        </p:spPr>
        <p:txBody>
          <a:bodyPr/>
          <a:lstStyle/>
          <a:p>
            <a:pPr eaLnBrk="1" hangingPunct="1"/>
            <a:r>
              <a:rPr lang="en-US" sz="2800">
                <a:latin typeface="Arial" charset="0"/>
              </a:rPr>
              <a:t>Costing IT services is not a simple matter.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1&amp;quot;&quot;/&gt;&lt;property id=&quot;20307&quot; value=&quot;257&quot;/&gt;&lt;/object&gt;&lt;object type=&quot;3&quot; unique_id=&quot;10005&quot;&gt;&lt;property id=&quot;20148&quot; value=&quot;5&quot;/&gt;&lt;property id=&quot;20300&quot; value=&quot;Slide 2 - &amp;quot;Managing A Network&amp;quot;&quot;/&gt;&lt;property id=&quot;20307&quot; value=&quot;296&quot;/&gt;&lt;/object&gt;&lt;object type=&quot;3&quot; unique_id=&quot;10006&quot;&gt;&lt;property id=&quot;20148&quot; value=&quot;5&quot;/&gt;&lt;property id=&quot;20300&quot; value=&quot;Slide 3 - &amp;quot;Service Management&amp;quot;&quot;/&gt;&lt;property id=&quot;20307&quot; value=&quot;297&quot;/&gt;&lt;/object&gt;&lt;object type=&quot;3&quot; unique_id=&quot;10007&quot;&gt;&lt;property id=&quot;20148&quot; value=&quot;5&quot;/&gt;&lt;property id=&quot;20300&quot; value=&quot;Slide 4 - &amp;quot;Service Management Architecture&amp;quot;&quot;/&gt;&lt;property id=&quot;20307&quot; value=&quot;256&quot;/&gt;&lt;/object&gt;&lt;object type=&quot;3&quot; unique_id=&quot;10008&quot;&gt;&lt;property id=&quot;20148&quot; value=&quot;5&quot;/&gt;&lt;property id=&quot;20300&quot; value=&quot;Slide 5 - &amp;quot;Service Definition and Frameworks&amp;quot;&quot;/&gt;&lt;property id=&quot;20307&quot; value=&quot;276&quot;/&gt;&lt;/object&gt;&lt;object type=&quot;3&quot; unique_id=&quot;10009&quot;&gt;&lt;property id=&quot;20148&quot; value=&quot;5&quot;/&gt;&lt;property id=&quot;20300&quot; value=&quot;Slide 6 - &amp;quot;ISO Management Framework&amp;quot;&quot;/&gt;&lt;property id=&quot;20307&quot; value=&quot;298&quot;/&gt;&lt;/object&gt;&lt;object type=&quot;3&quot; unique_id=&quot;10010&quot;&gt;&lt;property id=&quot;20148&quot; value=&quot;5&quot;/&gt;&lt;property id=&quot;20300&quot; value=&quot;Slide 7 - &amp;quot;Additional Categories of Service Management&amp;quot;&quot;/&gt;&lt;property id=&quot;20307&quot; value=&quot;299&quot;/&gt;&lt;/object&gt;&lt;object type=&quot;3&quot; unique_id=&quot;10011&quot;&gt;&lt;property id=&quot;20148&quot; value=&quot;5&quot;/&gt;&lt;property id=&quot;20300&quot; value=&quot;Slide 8 - &amp;quot;Service Level Agreements&amp;quot;&quot;/&gt;&lt;property id=&quot;20307&quot; value=&quot;277&quot;/&gt;&lt;/object&gt;&lt;object type=&quot;3&quot; unique_id=&quot;10012&quot;&gt;&lt;property id=&quot;20148&quot; value=&quot;5&quot;/&gt;&lt;property id=&quot;20300&quot; value=&quot;Slide 9 - &amp;quot;Service Costing&amp;quot;&quot;/&gt;&lt;property id=&quot;20307&quot; value=&quot;259&quot;/&gt;&lt;/object&gt;&lt;object type=&quot;3&quot; unique_id=&quot;10013&quot;&gt;&lt;property id=&quot;20148&quot; value=&quot;5&quot;/&gt;&lt;property id=&quot;20300&quot; value=&quot;Slide 10 - &amp;quot;Service Costing&amp;quot;&quot;/&gt;&lt;property id=&quot;20307&quot; value=&quot;278&quot;/&gt;&lt;/object&gt;&lt;object type=&quot;3&quot; unique_id=&quot;10014&quot;&gt;&lt;property id=&quot;20148&quot; value=&quot;5&quot;/&gt;&lt;property id=&quot;20300&quot; value=&quot;Slide 11 - &amp;quot;Elements of IT Infrastructure &amp;quot;&quot;/&gt;&lt;property id=&quot;20307&quot; value=&quot;304&quot;/&gt;&lt;/object&gt;&lt;object type=&quot;3&quot; unique_id=&quot;10015&quot;&gt;&lt;property id=&quot;20148&quot; value=&quot;5&quot;/&gt;&lt;property id=&quot;20300&quot; value=&quot;Slide 12 - &amp;quot;Elements of IT Infrastructure &amp;quot;&quot;/&gt;&lt;property id=&quot;20307&quot; value=&quot;279&quot;/&gt;&lt;/object&gt;&lt;object type=&quot;3&quot; unique_id=&quot;10016&quot;&gt;&lt;property id=&quot;20148&quot; value=&quot;5&quot;/&gt;&lt;property id=&quot;20300&quot; value=&quot;Slide 13 - &amp;quot;IT Infrastructure Management&amp;quot;&quot;/&gt;&lt;property id=&quot;20307&quot; value=&quot;280&quot;/&gt;&lt;/object&gt;&lt;object type=&quot;3&quot; unique_id=&quot;10017&quot;&gt;&lt;property id=&quot;20148&quot; value=&quot;5&quot;/&gt;&lt;property id=&quot;20300&quot; value=&quot;Slide 14 - &amp;quot;Application &amp;amp; Database Management&amp;quot;&quot;/&gt;&lt;property id=&quot;20307&quot; value=&quot;300&quot;/&gt;&lt;/object&gt;&lt;object type=&quot;3&quot; unique_id=&quot;10018&quot;&gt;&lt;property id=&quot;20148&quot; value=&quot;5&quot;/&gt;&lt;property id=&quot;20300&quot; value=&quot;Slide 15 - &amp;quot;Application &amp;amp; Database Management&amp;quot;&quot;/&gt;&lt;property id=&quot;20307&quot; value=&quot;301&quot;/&gt;&lt;/object&gt;&lt;object type=&quot;3&quot; unique_id=&quot;10019&quot;&gt;&lt;property id=&quot;20148&quot; value=&quot;5&quot;/&gt;&lt;property id=&quot;20300&quot; value=&quot;Slide 16 - &amp;quot;Application &amp;amp; Database Management&amp;quot;&quot;/&gt;&lt;property id=&quot;20307&quot; value=&quot;302&quot;/&gt;&lt;/object&gt;&lt;object type=&quot;3&quot; unique_id=&quot;10020&quot;&gt;&lt;property id=&quot;20148&quot; value=&quot;5&quot;/&gt;&lt;property id=&quot;20300&quot; value=&quot;Slide 17 - &amp;quot;Distributed Application Management Architecture &amp;quot;&quot;/&gt;&lt;property id=&quot;20307&quot; value=&quot;260&quot;/&gt;&lt;/object&gt;&lt;object type=&quot;3&quot; unique_id=&quot;10021&quot;&gt;&lt;property id=&quot;20148&quot; value=&quot;5&quot;/&gt;&lt;property id=&quot;20300&quot; value=&quot;Slide 18 - &amp;quot;Enterprise Database Management&amp;quot;&quot;/&gt;&lt;property id=&quot;20307&quot; value=&quot;303&quot;/&gt;&lt;/object&gt;&lt;object type=&quot;3&quot; unique_id=&quot;10022&quot;&gt;&lt;property id=&quot;20148&quot; value=&quot;5&quot;/&gt;&lt;property id=&quot;20300&quot; value=&quot;Slide 19 - &amp;quot;Client &amp;amp; Desktop Management&amp;quot;&quot;/&gt;&lt;property id=&quot;20307&quot; value=&quot;261&quot;/&gt;&lt;/object&gt;&lt;object type=&quot;3&quot; unique_id=&quot;10023&quot;&gt;&lt;property id=&quot;20148&quot; value=&quot;5&quot;/&gt;&lt;property id=&quot;20300&quot; value=&quot;Slide 20 - &amp;quot;DMI Architecture&amp;quot;&quot;/&gt;&lt;property id=&quot;20307&quot; value=&quot;281&quot;/&gt;&lt;/object&gt;&lt;object type=&quot;3&quot; unique_id=&quot;10024&quot;&gt;&lt;property id=&quot;20148&quot; value=&quot;5&quot;/&gt;&lt;property id=&quot;20300&quot; value=&quot;Slide 21&quot;/&gt;&lt;property id=&quot;20307&quot; value=&quot;295&quot;/&gt;&lt;/object&gt;&lt;object type=&quot;3&quot; unique_id=&quot;10025&quot;&gt;&lt;property id=&quot;20148&quot; value=&quot;5&quot;/&gt;&lt;property id=&quot;20300&quot; value=&quot;Slide 22 - &amp;quot;Desktop Management Technology&amp;quot;&quot;/&gt;&lt;property id=&quot;20307&quot; value=&quot;305&quot;/&gt;&lt;/object&gt;&lt;object type=&quot;3&quot; unique_id=&quot;10026&quot;&gt;&lt;property id=&quot;20148&quot; value=&quot;5&quot;/&gt;&lt;property id=&quot;20300&quot; value=&quot;Slide 23 - &amp;quot;Mobile Desktop Management&amp;quot;&quot;/&gt;&lt;property id=&quot;20307&quot; value=&quot;306&quot;/&gt;&lt;/object&gt;&lt;object type=&quot;3&quot; unique_id=&quot;10027&quot;&gt;&lt;property id=&quot;20148&quot; value=&quot;5&quot;/&gt;&lt;property id=&quot;20300&quot; value=&quot;Slide 24 - &amp;quot;Configuration Management&amp;quot;&quot;/&gt;&lt;property id=&quot;20307&quot; value=&quot;307&quot;/&gt;&lt;/object&gt;&lt;object type=&quot;3&quot; unique_id=&quot;10028&quot;&gt;&lt;property id=&quot;20148&quot; value=&quot;5&quot;/&gt;&lt;property id=&quot;20300&quot; value=&quot;Slide 25 - &amp;quot;Help Desk Systems&amp;quot;&quot;/&gt;&lt;property id=&quot;20307&quot; value=&quot;308&quot;/&gt;&lt;/object&gt;&lt;object type=&quot;3&quot; unique_id=&quot;10029&quot;&gt;&lt;property id=&quot;20148&quot; value=&quot;5&quot;/&gt;&lt;property id=&quot;20300&quot; value=&quot;Slide 26 - &amp;quot;Asset Management&amp;quot;&quot;/&gt;&lt;property id=&quot;20307&quot; value=&quot;309&quot;/&gt;&lt;/object&gt;&lt;object type=&quot;3&quot; unique_id=&quot;10030&quot;&gt;&lt;property id=&quot;20148&quot; value=&quot;5&quot;/&gt;&lt;property id=&quot;20300&quot; value=&quot;Slide 27 - &amp;quot;Server Management Architecture &amp;quot;&quot;/&gt;&lt;property id=&quot;20307&quot; value=&quot;264&quot;/&gt;&lt;/object&gt;&lt;object type=&quot;3&quot; unique_id=&quot;10031&quot;&gt;&lt;property id=&quot;20148&quot; value=&quot;5&quot;/&gt;&lt;property id=&quot;20300&quot; value=&quot;Slide 28 - &amp;quot;Server Management Software&amp;quot;&quot;/&gt;&lt;property id=&quot;20307&quot; value=&quot;284&quot;/&gt;&lt;/object&gt;&lt;object type=&quot;3&quot; unique_id=&quot;10032&quot;&gt;&lt;property id=&quot;20148&quot; value=&quot;5&quot;/&gt;&lt;property id=&quot;20300&quot; value=&quot;Slide 29 - &amp;quot;Distributed IT Infrastructure Administration and Management &amp;quot;&quot;/&gt;&lt;property id=&quot;20307&quot; value=&quot;262&quot;/&gt;&lt;/object&gt;&lt;object type=&quot;3&quot; unique_id=&quot;10033&quot;&gt;&lt;property id=&quot;20148&quot; value=&quot;5&quot;/&gt;&lt;property id=&quot;20300&quot; value=&quot;Slide 30 - &amp;quot;Consolidated Service Desk (CSD)&amp;quot;&quot;/&gt;&lt;property id=&quot;20307&quot; value=&quot;283&quot;/&gt;&lt;/object&gt;&lt;object type=&quot;3&quot; unique_id=&quot;10034&quot;&gt;&lt;property id=&quot;20148&quot; value=&quot;5&quot;/&gt;&lt;property id=&quot;20300&quot; value=&quot;Slide 31 - &amp;quot;CSD Architecture&amp;quot;&quot;/&gt;&lt;property id=&quot;20307&quot; value=&quot;263&quot;/&gt;&lt;/object&gt;&lt;object type=&quot;3&quot; unique_id=&quot;10035&quot;&gt;&lt;property id=&quot;20148&quot; value=&quot;5&quot;/&gt;&lt;property id=&quot;20300&quot; value=&quot;Slide 32 - &amp;quot;Enterprise Network Management &amp;quot;&quot;/&gt;&lt;property id=&quot;20307&quot; value=&quot;265&quot;/&gt;&lt;/object&gt;&lt;object type=&quot;3&quot; unique_id=&quot;10036&quot;&gt;&lt;property id=&quot;20148&quot; value=&quot;5&quot;/&gt;&lt;property id=&quot;20300&quot; value=&quot;Slide 33 - &amp;quot;QoS&amp;quot;&quot;/&gt;&lt;property id=&quot;20307&quot; value=&quot;286&quot;/&gt;&lt;/object&gt;&lt;object type=&quot;3&quot; unique_id=&quot;10037&quot;&gt;&lt;property id=&quot;20148&quot; value=&quot;5&quot;/&gt;&lt;property id=&quot;20300&quot; value=&quot;Slide 34 - &amp;quot;Bandwidth Management&amp;quot;&quot;/&gt;&lt;property id=&quot;20307&quot; value=&quot;287&quot;/&gt;&lt;/object&gt;&lt;object type=&quot;3&quot; unique_id=&quot;10038&quot;&gt;&lt;property id=&quot;20148&quot; value=&quot;5&quot;/&gt;&lt;property id=&quot;20300&quot; value=&quot;Slide 35 - &amp;quot;Enterprise Network Management&amp;quot;&quot;/&gt;&lt;property id=&quot;20307&quot; value=&quot;285&quot;/&gt;&lt;/object&gt;&lt;object type=&quot;3&quot; unique_id=&quot;10039&quot;&gt;&lt;property id=&quot;20148&quot; value=&quot;5&quot;/&gt;&lt;property id=&quot;20300&quot; value=&quot;Slide 36 - &amp;quot;Network Management Information&amp;quot;&quot;/&gt;&lt;property id=&quot;20307&quot; value=&quot;288&quot;/&gt;&lt;/object&gt;&lt;object type=&quot;3&quot; unique_id=&quot;10040&quot;&gt;&lt;property id=&quot;20148&quot; value=&quot;5&quot;/&gt;&lt;property id=&quot;20300&quot; value=&quot;Slide 37 - &amp;quot;Distributed Device Manager (DDM)&amp;quot;&quot;/&gt;&lt;property id=&quot;20307&quot; value=&quot;266&quot;/&gt;&lt;/object&gt;&lt;object type=&quot;3&quot; unique_id=&quot;10041&quot;&gt;&lt;property id=&quot;20148&quot; value=&quot;5&quot;/&gt;&lt;property id=&quot;20300&quot; value=&quot;Slide 38 - &amp;quot;Web Based Enterprise Management&amp;quot;&quot;/&gt;&lt;property id=&quot;20307&quot; value=&quot;267&quot;/&gt;&lt;/object&gt;&lt;object type=&quot;3&quot; unique_id=&quot;10042&quot;&gt;&lt;property id=&quot;20148&quot; value=&quot;5&quot;/&gt;&lt;property id=&quot;20300&quot; value=&quot;Slide 39 - &amp;quot;Web-Based Management&amp;quot;&quot;/&gt;&lt;property id=&quot;20307&quot; value=&quot;289&quot;/&gt;&lt;/object&gt;&lt;object type=&quot;3&quot; unique_id=&quot;10043&quot;&gt;&lt;property id=&quot;20148&quot; value=&quot;5&quot;/&gt;&lt;property id=&quot;20300&quot; value=&quot;Slide 40 - &amp;quot;Common Information Model&amp;quot;&quot;/&gt;&lt;property id=&quot;20307&quot; value=&quot;290&quot;/&gt;&lt;/object&gt;&lt;object type=&quot;3&quot; unique_id=&quot;10044&quot;&gt;&lt;property id=&quot;20148&quot; value=&quot;5&quot;/&gt;&lt;property id=&quot;20300&quot; value=&quot;Slide 41 - &amp;quot;Network Management Data&amp;quot;&quot;/&gt;&lt;property id=&quot;20307&quot; value=&quot;268&quot;/&gt;&lt;/object&gt;&lt;object type=&quot;3&quot; unique_id=&quot;10045&quot;&gt;&lt;property id=&quot;20148&quot; value=&quot;5&quot;/&gt;&lt;property id=&quot;20300&quot; value=&quot;Slide 42 - &amp;quot;SNMP Problems&amp;quot;&quot;/&gt;&lt;property id=&quot;20307&quot; value=&quot;310&quot;/&gt;&lt;/object&gt;&lt;object type=&quot;3&quot; unique_id=&quot;10046&quot;&gt;&lt;property id=&quot;20148&quot; value=&quot;5&quot;/&gt;&lt;property id=&quot;20300&quot; value=&quot;Slide 43 - &amp;quot;Manager &amp;amp; Agent Communication &amp;quot;&quot;/&gt;&lt;property id=&quot;20307&quot; value=&quot;269&quot;/&gt;&lt;/object&gt;&lt;object type=&quot;3&quot; unique_id=&quot;10047&quot;&gt;&lt;property id=&quot;20148&quot; value=&quot;5&quot;/&gt;&lt;property id=&quot;20300&quot; value=&quot;Slide 44 - &amp;quot;SNNP2&amp;quot;&quot;/&gt;&lt;property id=&quot;20307&quot; value=&quot;291&quot;/&gt;&lt;/object&gt;&lt;object type=&quot;3&quot; unique_id=&quot;10048&quot;&gt;&lt;property id=&quot;20148&quot; value=&quot;5&quot;/&gt;&lt;property id=&quot;20300&quot; value=&quot;Slide 45 - &amp;quot;SNMP2 Bulk retrieval mechanism&amp;quot;&quot;/&gt;&lt;property id=&quot;20307&quot; value=&quot;293&quot;/&gt;&lt;/object&gt;&lt;object type=&quot;3&quot; unique_id=&quot;10049&quot;&gt;&lt;property id=&quot;20148&quot; value=&quot;5&quot;/&gt;&lt;property id=&quot;20300&quot; value=&quot;Slide 46 - &amp;quot;Manager to Manager Communication&amp;quot;&quot;/&gt;&lt;property id=&quot;20307&quot; value=&quot;292&quot;/&gt;&lt;/object&gt;&lt;object type=&quot;3&quot; unique_id=&quot;10050&quot;&gt;&lt;property id=&quot;20148&quot; value=&quot;5&quot;/&gt;&lt;property id=&quot;20300&quot; value=&quot;Slide 47 - &amp;quot;Manager to Manager Communication &amp;quot;&quot;/&gt;&lt;property id=&quot;20307&quot; value=&quot;270&quot;/&gt;&lt;/object&gt;&lt;object type=&quot;3&quot; unique_id=&quot;10051&quot;&gt;&lt;property id=&quot;20148&quot; value=&quot;5&quot;/&gt;&lt;property id=&quot;20300&quot; value=&quot;Slide 48 - &amp;quot;RMON2&amp;quot;&quot;/&gt;&lt;property id=&quot;20307&quot; value=&quot;311&quot;/&gt;&lt;/object&gt;&lt;object type=&quot;3&quot; unique_id=&quot;10052&quot;&gt;&lt;property id=&quot;20148&quot; value=&quot;5&quot;/&gt;&lt;property id=&quot;20300&quot; value=&quot;Slide 49 - &amp;quot;RMON3&amp;quot;&quot;/&gt;&lt;property id=&quot;20307&quot; value=&quot;312&quot;/&gt;&lt;/object&gt;&lt;object type=&quot;3&quot; unique_id=&quot;10053&quot;&gt;&lt;property id=&quot;20148&quot; value=&quot;5&quot;/&gt;&lt;property id=&quot;20300&quot; value=&quot;Slide 50 - &amp;quot;Enterprise Network Management technology&amp;quot;&quot;/&gt;&lt;property id=&quot;20307&quot; value=&quot;313&quot;/&gt;&lt;/object&gt;&lt;object type=&quot;3&quot; unique_id=&quot;10054&quot;&gt;&lt;property id=&quot;20148&quot; value=&quot;5&quot;/&gt;&lt;property id=&quot;20300&quot; value=&quot;Slide 51 - &amp;quot;Currently Available Technology&amp;quot;&quot;/&gt;&lt;property id=&quot;20307&quot; value=&quot;314&quot;/&gt;&lt;/object&gt;&lt;object type=&quot;3&quot; unique_id=&quot;10055&quot;&gt;&lt;property id=&quot;20148&quot; value=&quot;5&quot;/&gt;&lt;property id=&quot;20300&quot; value=&quot;Slide 52 - &amp;quot;Network Analyzers&amp;quot;&quot;/&gt;&lt;property id=&quot;20307&quot; value=&quot;271&quot;/&gt;&lt;/object&gt;&lt;/object&gt;&lt;/object&gt;&lt;/database&gt;"/>
  <p:tag name="SECTOMILLISECCONVERTED" val="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643</TotalTime>
  <Words>2238</Words>
  <Application>Microsoft Office PowerPoint</Application>
  <PresentationFormat>On-screen Show (4:3)</PresentationFormat>
  <Paragraphs>270</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Tahoma</vt:lpstr>
      <vt:lpstr>Wingdings</vt:lpstr>
      <vt:lpstr>Blends</vt:lpstr>
      <vt:lpstr>Chapter 11</vt:lpstr>
      <vt:lpstr>Managing A Network</vt:lpstr>
      <vt:lpstr>Service Management</vt:lpstr>
      <vt:lpstr>Service Management Architecture</vt:lpstr>
      <vt:lpstr>Service Definition and Frameworks</vt:lpstr>
      <vt:lpstr>ISO Management Framework</vt:lpstr>
      <vt:lpstr>Additional Categories of Service Management</vt:lpstr>
      <vt:lpstr>Service Level Agreements</vt:lpstr>
      <vt:lpstr>Service Costing</vt:lpstr>
      <vt:lpstr>Service Costing</vt:lpstr>
      <vt:lpstr>Elements of IT Infrastructure </vt:lpstr>
      <vt:lpstr>Elements of IT Infrastructure </vt:lpstr>
      <vt:lpstr>IT Infrastructure Management</vt:lpstr>
      <vt:lpstr>Application &amp; Database Management</vt:lpstr>
      <vt:lpstr>Application &amp; Database Management</vt:lpstr>
      <vt:lpstr>Application &amp; Database Management</vt:lpstr>
      <vt:lpstr>Distributed Application Management Architecture </vt:lpstr>
      <vt:lpstr>Enterprise Database Management</vt:lpstr>
      <vt:lpstr>Client &amp; Desktop Management</vt:lpstr>
      <vt:lpstr>DMI Architecture</vt:lpstr>
      <vt:lpstr>PowerPoint Presentation</vt:lpstr>
      <vt:lpstr>Desktop Management Technology</vt:lpstr>
      <vt:lpstr>Mobile Desktop Management</vt:lpstr>
      <vt:lpstr>Configuration Management</vt:lpstr>
      <vt:lpstr>Help Desk Systems</vt:lpstr>
      <vt:lpstr>Asset Management</vt:lpstr>
      <vt:lpstr>Server Management Architecture </vt:lpstr>
      <vt:lpstr>Server Management Software</vt:lpstr>
      <vt:lpstr>Distributed IT Infrastructure Administration and Management </vt:lpstr>
      <vt:lpstr>Consolidated Service Desk (CSD)</vt:lpstr>
      <vt:lpstr>CSD Architecture</vt:lpstr>
      <vt:lpstr>Enterprise Network Management </vt:lpstr>
      <vt:lpstr>QoS</vt:lpstr>
      <vt:lpstr>Bandwidth Management</vt:lpstr>
      <vt:lpstr>Enterprise Network Management</vt:lpstr>
      <vt:lpstr>Network Management Information</vt:lpstr>
      <vt:lpstr>Distributed Device Manager (DDM)</vt:lpstr>
      <vt:lpstr>Web Based Enterprise Management</vt:lpstr>
      <vt:lpstr>Web-Based Management</vt:lpstr>
      <vt:lpstr>Common Information Model</vt:lpstr>
      <vt:lpstr>Network Management Data</vt:lpstr>
      <vt:lpstr>SNMP Problems</vt:lpstr>
      <vt:lpstr>Manager &amp; Agent Communication </vt:lpstr>
      <vt:lpstr>SNNP2</vt:lpstr>
      <vt:lpstr>SNMP2 Bulk retrieval mechanism</vt:lpstr>
      <vt:lpstr>Manager to Manager Communication</vt:lpstr>
      <vt:lpstr>Manager to Manager Communication </vt:lpstr>
      <vt:lpstr>RMON2</vt:lpstr>
      <vt:lpstr>RMON3</vt:lpstr>
      <vt:lpstr>Enterprise Network Management technology</vt:lpstr>
      <vt:lpstr>Currently Available Technology</vt:lpstr>
      <vt:lpstr>Network Analyzers</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Bill S. Bennett</dc:creator>
  <cp:lastModifiedBy>Bill Bennett</cp:lastModifiedBy>
  <cp:revision>84</cp:revision>
  <dcterms:created xsi:type="dcterms:W3CDTF">2004-02-16T04:55:24Z</dcterms:created>
  <dcterms:modified xsi:type="dcterms:W3CDTF">2024-05-09T20:16:56Z</dcterms:modified>
</cp:coreProperties>
</file>